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35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61" d="100"/>
          <a:sy n="161" d="100"/>
        </p:scale>
        <p:origin x="78" y="2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" Type="http://schemas.openxmlformats.org/officeDocument/2006/relationships/image" Target="../media/image2.jpg"/><Relationship Id="rId16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19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0.jpg"/><Relationship Id="rId5" Type="http://schemas.openxmlformats.org/officeDocument/2006/relationships/image" Target="../media/image6.jpg"/><Relationship Id="rId10" Type="http://schemas.openxmlformats.org/officeDocument/2006/relationships/image" Target="../media/image13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4"/>
            <a:ext cx="4900930" cy="232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13" b="1" i="0">
                <a:solidFill>
                  <a:srgbClr val="4B9CD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174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35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97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380" y="126189"/>
            <a:ext cx="5236067" cy="232821"/>
          </a:xfrm>
        </p:spPr>
        <p:txBody>
          <a:bodyPr lIns="0" tIns="0" rIns="0" bIns="0"/>
          <a:lstStyle>
            <a:lvl1pPr>
              <a:defRPr sz="1513" b="1" i="0">
                <a:solidFill>
                  <a:srgbClr val="4B9CD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9380" y="544894"/>
            <a:ext cx="3057375" cy="174663"/>
          </a:xfrm>
        </p:spPr>
        <p:txBody>
          <a:bodyPr lIns="0" tIns="0" rIns="0" bIns="0"/>
          <a:lstStyle>
            <a:lvl1pPr>
              <a:defRPr sz="1135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46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68227" y="0"/>
            <a:ext cx="96097" cy="468701"/>
          </a:xfrm>
          <a:custGeom>
            <a:avLst/>
            <a:gdLst/>
            <a:ahLst/>
            <a:cxnLst/>
            <a:rect l="l" t="t" r="r" b="b"/>
            <a:pathLst>
              <a:path w="203200" h="990600">
                <a:moveTo>
                  <a:pt x="203146" y="0"/>
                </a:moveTo>
                <a:lnTo>
                  <a:pt x="0" y="0"/>
                </a:lnTo>
                <a:lnTo>
                  <a:pt x="0" y="990600"/>
                </a:lnTo>
                <a:lnTo>
                  <a:pt x="203146" y="990600"/>
                </a:lnTo>
                <a:lnTo>
                  <a:pt x="203146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545" y="953373"/>
            <a:ext cx="164433" cy="11624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9886" y="1374963"/>
            <a:ext cx="152526" cy="10157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3610" y="1374963"/>
            <a:ext cx="158563" cy="10383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9371" y="1374963"/>
            <a:ext cx="174279" cy="10383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28293" y="1381885"/>
            <a:ext cx="158527" cy="96913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3405209" y="1094079"/>
            <a:ext cx="443546" cy="672705"/>
          </a:xfrm>
          <a:custGeom>
            <a:avLst/>
            <a:gdLst/>
            <a:ahLst/>
            <a:cxnLst/>
            <a:rect l="l" t="t" r="r" b="b"/>
            <a:pathLst>
              <a:path w="937895" h="1421764">
                <a:moveTo>
                  <a:pt x="699300" y="1365859"/>
                </a:moveTo>
                <a:lnTo>
                  <a:pt x="604456" y="1310538"/>
                </a:lnTo>
                <a:lnTo>
                  <a:pt x="598627" y="1312075"/>
                </a:lnTo>
                <a:lnTo>
                  <a:pt x="593318" y="1321155"/>
                </a:lnTo>
                <a:lnTo>
                  <a:pt x="594855" y="1326984"/>
                </a:lnTo>
                <a:lnTo>
                  <a:pt x="645172" y="1356334"/>
                </a:lnTo>
                <a:lnTo>
                  <a:pt x="0" y="1356334"/>
                </a:lnTo>
                <a:lnTo>
                  <a:pt x="0" y="1375384"/>
                </a:lnTo>
                <a:lnTo>
                  <a:pt x="645172" y="1375384"/>
                </a:lnTo>
                <a:lnTo>
                  <a:pt x="594855" y="1404734"/>
                </a:lnTo>
                <a:lnTo>
                  <a:pt x="593318" y="1410563"/>
                </a:lnTo>
                <a:lnTo>
                  <a:pt x="598627" y="1419656"/>
                </a:lnTo>
                <a:lnTo>
                  <a:pt x="604456" y="1421193"/>
                </a:lnTo>
                <a:lnTo>
                  <a:pt x="682980" y="1375384"/>
                </a:lnTo>
                <a:lnTo>
                  <a:pt x="699300" y="1365859"/>
                </a:lnTo>
                <a:close/>
              </a:path>
              <a:path w="937895" h="1421764">
                <a:moveTo>
                  <a:pt x="937463" y="94856"/>
                </a:moveTo>
                <a:lnTo>
                  <a:pt x="893165" y="18910"/>
                </a:lnTo>
                <a:lnTo>
                  <a:pt x="882142" y="0"/>
                </a:lnTo>
                <a:lnTo>
                  <a:pt x="826808" y="94856"/>
                </a:lnTo>
                <a:lnTo>
                  <a:pt x="828344" y="100685"/>
                </a:lnTo>
                <a:lnTo>
                  <a:pt x="837438" y="105981"/>
                </a:lnTo>
                <a:lnTo>
                  <a:pt x="843267" y="104457"/>
                </a:lnTo>
                <a:lnTo>
                  <a:pt x="872617" y="54140"/>
                </a:lnTo>
                <a:lnTo>
                  <a:pt x="872617" y="829386"/>
                </a:lnTo>
                <a:lnTo>
                  <a:pt x="891667" y="829386"/>
                </a:lnTo>
                <a:lnTo>
                  <a:pt x="891667" y="54140"/>
                </a:lnTo>
                <a:lnTo>
                  <a:pt x="921016" y="104457"/>
                </a:lnTo>
                <a:lnTo>
                  <a:pt x="926846" y="105981"/>
                </a:lnTo>
                <a:lnTo>
                  <a:pt x="935939" y="100685"/>
                </a:lnTo>
                <a:lnTo>
                  <a:pt x="937463" y="9485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85887" y="1530744"/>
            <a:ext cx="78198" cy="82326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85887" y="1640713"/>
            <a:ext cx="78198" cy="82326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85887" y="1750682"/>
            <a:ext cx="78198" cy="8232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85887" y="1860651"/>
            <a:ext cx="78198" cy="82326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3735904" y="1486498"/>
            <a:ext cx="172974" cy="507759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2896125" y="1718532"/>
            <a:ext cx="952558" cy="578665"/>
          </a:xfrm>
          <a:custGeom>
            <a:avLst/>
            <a:gdLst/>
            <a:ahLst/>
            <a:cxnLst/>
            <a:rect l="l" t="t" r="r" b="b"/>
            <a:pathLst>
              <a:path w="2014220" h="1223010">
                <a:moveTo>
                  <a:pt x="699300" y="55321"/>
                </a:moveTo>
                <a:lnTo>
                  <a:pt x="604456" y="0"/>
                </a:lnTo>
                <a:lnTo>
                  <a:pt x="598614" y="1536"/>
                </a:lnTo>
                <a:lnTo>
                  <a:pt x="593318" y="10617"/>
                </a:lnTo>
                <a:lnTo>
                  <a:pt x="594855" y="16446"/>
                </a:lnTo>
                <a:lnTo>
                  <a:pt x="645160" y="45796"/>
                </a:lnTo>
                <a:lnTo>
                  <a:pt x="0" y="45796"/>
                </a:lnTo>
                <a:lnTo>
                  <a:pt x="0" y="64846"/>
                </a:lnTo>
                <a:lnTo>
                  <a:pt x="645160" y="64846"/>
                </a:lnTo>
                <a:lnTo>
                  <a:pt x="594855" y="94195"/>
                </a:lnTo>
                <a:lnTo>
                  <a:pt x="593318" y="100025"/>
                </a:lnTo>
                <a:lnTo>
                  <a:pt x="598614" y="109118"/>
                </a:lnTo>
                <a:lnTo>
                  <a:pt x="604456" y="110655"/>
                </a:lnTo>
                <a:lnTo>
                  <a:pt x="682967" y="64846"/>
                </a:lnTo>
                <a:lnTo>
                  <a:pt x="699300" y="55321"/>
                </a:lnTo>
                <a:close/>
              </a:path>
              <a:path w="2014220" h="1223010">
                <a:moveTo>
                  <a:pt x="2013940" y="677354"/>
                </a:moveTo>
                <a:lnTo>
                  <a:pt x="1969643" y="601421"/>
                </a:lnTo>
                <a:lnTo>
                  <a:pt x="1958619" y="582510"/>
                </a:lnTo>
                <a:lnTo>
                  <a:pt x="1903285" y="677354"/>
                </a:lnTo>
                <a:lnTo>
                  <a:pt x="1904822" y="683196"/>
                </a:lnTo>
                <a:lnTo>
                  <a:pt x="1913915" y="688492"/>
                </a:lnTo>
                <a:lnTo>
                  <a:pt x="1919744" y="686955"/>
                </a:lnTo>
                <a:lnTo>
                  <a:pt x="1949094" y="636651"/>
                </a:lnTo>
                <a:lnTo>
                  <a:pt x="1949094" y="1222641"/>
                </a:lnTo>
                <a:lnTo>
                  <a:pt x="1968144" y="1222641"/>
                </a:lnTo>
                <a:lnTo>
                  <a:pt x="1968144" y="636651"/>
                </a:lnTo>
                <a:lnTo>
                  <a:pt x="1997494" y="686955"/>
                </a:lnTo>
                <a:lnTo>
                  <a:pt x="2003323" y="688492"/>
                </a:lnTo>
                <a:lnTo>
                  <a:pt x="2012416" y="683196"/>
                </a:lnTo>
                <a:lnTo>
                  <a:pt x="2013940" y="67735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76801" y="1535120"/>
            <a:ext cx="78198" cy="82326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76801" y="1645088"/>
            <a:ext cx="78198" cy="82326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76801" y="1755057"/>
            <a:ext cx="78198" cy="82326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76801" y="1865026"/>
            <a:ext cx="78198" cy="82326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3226818" y="1490873"/>
            <a:ext cx="172974" cy="507759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bg 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26329" y="2320578"/>
            <a:ext cx="186969" cy="114593"/>
          </a:xfrm>
          <a:prstGeom prst="rect">
            <a:avLst/>
          </a:prstGeom>
        </p:spPr>
      </p:pic>
      <p:sp>
        <p:nvSpPr>
          <p:cNvPr id="36" name="bg object 36"/>
          <p:cNvSpPr/>
          <p:nvPr/>
        </p:nvSpPr>
        <p:spPr>
          <a:xfrm>
            <a:off x="3287139" y="1998519"/>
            <a:ext cx="52553" cy="303153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55328" y="37807"/>
                </a:moveTo>
                <a:lnTo>
                  <a:pt x="45803" y="54135"/>
                </a:lnTo>
                <a:lnTo>
                  <a:pt x="45802" y="640124"/>
                </a:lnTo>
                <a:lnTo>
                  <a:pt x="64852" y="640124"/>
                </a:lnTo>
                <a:lnTo>
                  <a:pt x="64852" y="54135"/>
                </a:lnTo>
                <a:lnTo>
                  <a:pt x="55328" y="37807"/>
                </a:lnTo>
                <a:close/>
              </a:path>
              <a:path w="111125" h="640714">
                <a:moveTo>
                  <a:pt x="66354" y="18903"/>
                </a:moveTo>
                <a:lnTo>
                  <a:pt x="64852" y="18903"/>
                </a:lnTo>
                <a:lnTo>
                  <a:pt x="64853" y="54136"/>
                </a:lnTo>
                <a:lnTo>
                  <a:pt x="94200" y="104447"/>
                </a:lnTo>
                <a:lnTo>
                  <a:pt x="100034" y="105981"/>
                </a:lnTo>
                <a:lnTo>
                  <a:pt x="109120" y="100680"/>
                </a:lnTo>
                <a:lnTo>
                  <a:pt x="110656" y="94848"/>
                </a:lnTo>
                <a:lnTo>
                  <a:pt x="66354" y="18903"/>
                </a:lnTo>
                <a:close/>
              </a:path>
              <a:path w="111125" h="640714">
                <a:moveTo>
                  <a:pt x="55327" y="0"/>
                </a:moveTo>
                <a:lnTo>
                  <a:pt x="0" y="94848"/>
                </a:lnTo>
                <a:lnTo>
                  <a:pt x="1534" y="100680"/>
                </a:lnTo>
                <a:lnTo>
                  <a:pt x="10622" y="105981"/>
                </a:lnTo>
                <a:lnTo>
                  <a:pt x="16454" y="104447"/>
                </a:lnTo>
                <a:lnTo>
                  <a:pt x="45802" y="54136"/>
                </a:lnTo>
                <a:lnTo>
                  <a:pt x="45802" y="18903"/>
                </a:lnTo>
                <a:lnTo>
                  <a:pt x="66354" y="18903"/>
                </a:lnTo>
                <a:lnTo>
                  <a:pt x="55327" y="0"/>
                </a:lnTo>
                <a:close/>
              </a:path>
              <a:path w="111125" h="640714">
                <a:moveTo>
                  <a:pt x="64852" y="18903"/>
                </a:moveTo>
                <a:lnTo>
                  <a:pt x="45802" y="18903"/>
                </a:lnTo>
                <a:lnTo>
                  <a:pt x="45802" y="54136"/>
                </a:lnTo>
                <a:lnTo>
                  <a:pt x="55328" y="37807"/>
                </a:lnTo>
                <a:lnTo>
                  <a:pt x="47100" y="23703"/>
                </a:lnTo>
                <a:lnTo>
                  <a:pt x="64852" y="23703"/>
                </a:lnTo>
                <a:lnTo>
                  <a:pt x="64852" y="18903"/>
                </a:lnTo>
                <a:close/>
              </a:path>
              <a:path w="111125" h="640714">
                <a:moveTo>
                  <a:pt x="64852" y="23703"/>
                </a:moveTo>
                <a:lnTo>
                  <a:pt x="63555" y="23703"/>
                </a:lnTo>
                <a:lnTo>
                  <a:pt x="55328" y="37807"/>
                </a:lnTo>
                <a:lnTo>
                  <a:pt x="64852" y="54135"/>
                </a:lnTo>
                <a:lnTo>
                  <a:pt x="64852" y="23703"/>
                </a:lnTo>
                <a:close/>
              </a:path>
              <a:path w="111125" h="640714">
                <a:moveTo>
                  <a:pt x="63555" y="23703"/>
                </a:moveTo>
                <a:lnTo>
                  <a:pt x="47100" y="23703"/>
                </a:lnTo>
                <a:lnTo>
                  <a:pt x="55328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bg 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71813" y="1516111"/>
            <a:ext cx="78198" cy="82326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71813" y="1626080"/>
            <a:ext cx="78198" cy="82326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71813" y="1736049"/>
            <a:ext cx="78198" cy="82326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71813" y="1846017"/>
            <a:ext cx="78198" cy="82326"/>
          </a:xfrm>
          <a:prstGeom prst="rect">
            <a:avLst/>
          </a:prstGeom>
        </p:spPr>
      </p:pic>
      <p:sp>
        <p:nvSpPr>
          <p:cNvPr id="41" name="bg object 41"/>
          <p:cNvSpPr/>
          <p:nvPr/>
        </p:nvSpPr>
        <p:spPr>
          <a:xfrm>
            <a:off x="2221829" y="1471865"/>
            <a:ext cx="172974" cy="507759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2282151" y="1979511"/>
            <a:ext cx="52553" cy="303153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55328" y="37806"/>
                </a:moveTo>
                <a:lnTo>
                  <a:pt x="45803" y="54135"/>
                </a:lnTo>
                <a:lnTo>
                  <a:pt x="45802" y="640124"/>
                </a:lnTo>
                <a:lnTo>
                  <a:pt x="64852" y="640124"/>
                </a:lnTo>
                <a:lnTo>
                  <a:pt x="64853" y="54135"/>
                </a:lnTo>
                <a:lnTo>
                  <a:pt x="55328" y="37806"/>
                </a:lnTo>
                <a:close/>
              </a:path>
              <a:path w="111125" h="640714">
                <a:moveTo>
                  <a:pt x="55328" y="0"/>
                </a:moveTo>
                <a:lnTo>
                  <a:pt x="0" y="94848"/>
                </a:lnTo>
                <a:lnTo>
                  <a:pt x="1535" y="100680"/>
                </a:lnTo>
                <a:lnTo>
                  <a:pt x="10623" y="105981"/>
                </a:lnTo>
                <a:lnTo>
                  <a:pt x="16455" y="104447"/>
                </a:lnTo>
                <a:lnTo>
                  <a:pt x="45803" y="54135"/>
                </a:lnTo>
                <a:lnTo>
                  <a:pt x="45803" y="18903"/>
                </a:lnTo>
                <a:lnTo>
                  <a:pt x="66355" y="18903"/>
                </a:lnTo>
                <a:lnTo>
                  <a:pt x="55328" y="0"/>
                </a:lnTo>
                <a:close/>
              </a:path>
              <a:path w="111125" h="640714">
                <a:moveTo>
                  <a:pt x="66355" y="18903"/>
                </a:moveTo>
                <a:lnTo>
                  <a:pt x="64853" y="18903"/>
                </a:lnTo>
                <a:lnTo>
                  <a:pt x="64853" y="54135"/>
                </a:lnTo>
                <a:lnTo>
                  <a:pt x="94202" y="104447"/>
                </a:lnTo>
                <a:lnTo>
                  <a:pt x="100034" y="105981"/>
                </a:lnTo>
                <a:lnTo>
                  <a:pt x="109122" y="100680"/>
                </a:lnTo>
                <a:lnTo>
                  <a:pt x="110656" y="94848"/>
                </a:lnTo>
                <a:lnTo>
                  <a:pt x="66355" y="18903"/>
                </a:lnTo>
                <a:close/>
              </a:path>
              <a:path w="111125" h="640714">
                <a:moveTo>
                  <a:pt x="64853" y="18903"/>
                </a:moveTo>
                <a:lnTo>
                  <a:pt x="45803" y="18903"/>
                </a:lnTo>
                <a:lnTo>
                  <a:pt x="45803" y="54135"/>
                </a:lnTo>
                <a:lnTo>
                  <a:pt x="55328" y="37806"/>
                </a:lnTo>
                <a:lnTo>
                  <a:pt x="47101" y="23703"/>
                </a:lnTo>
                <a:lnTo>
                  <a:pt x="64853" y="23703"/>
                </a:lnTo>
                <a:lnTo>
                  <a:pt x="64853" y="18903"/>
                </a:lnTo>
                <a:close/>
              </a:path>
              <a:path w="111125" h="640714">
                <a:moveTo>
                  <a:pt x="64853" y="23703"/>
                </a:moveTo>
                <a:lnTo>
                  <a:pt x="63555" y="23703"/>
                </a:lnTo>
                <a:lnTo>
                  <a:pt x="55328" y="37806"/>
                </a:lnTo>
                <a:lnTo>
                  <a:pt x="64853" y="54135"/>
                </a:lnTo>
                <a:lnTo>
                  <a:pt x="64853" y="23703"/>
                </a:lnTo>
                <a:close/>
              </a:path>
              <a:path w="111125" h="640714">
                <a:moveTo>
                  <a:pt x="63555" y="23703"/>
                </a:moveTo>
                <a:lnTo>
                  <a:pt x="47101" y="23703"/>
                </a:lnTo>
                <a:lnTo>
                  <a:pt x="55328" y="37806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2396129" y="1714154"/>
            <a:ext cx="330933" cy="52579"/>
          </a:xfrm>
          <a:custGeom>
            <a:avLst/>
            <a:gdLst/>
            <a:ahLst/>
            <a:cxnLst/>
            <a:rect l="l" t="t" r="r" b="b"/>
            <a:pathLst>
              <a:path w="699770" h="111125">
                <a:moveTo>
                  <a:pt x="604459" y="0"/>
                </a:moveTo>
                <a:lnTo>
                  <a:pt x="598627" y="1535"/>
                </a:lnTo>
                <a:lnTo>
                  <a:pt x="593326" y="10623"/>
                </a:lnTo>
                <a:lnTo>
                  <a:pt x="594860" y="16455"/>
                </a:lnTo>
                <a:lnTo>
                  <a:pt x="645172" y="45803"/>
                </a:lnTo>
                <a:lnTo>
                  <a:pt x="680403" y="45803"/>
                </a:lnTo>
                <a:lnTo>
                  <a:pt x="680403" y="64853"/>
                </a:lnTo>
                <a:lnTo>
                  <a:pt x="645172" y="64853"/>
                </a:lnTo>
                <a:lnTo>
                  <a:pt x="594860" y="94202"/>
                </a:lnTo>
                <a:lnTo>
                  <a:pt x="593326" y="100034"/>
                </a:lnTo>
                <a:lnTo>
                  <a:pt x="598627" y="109122"/>
                </a:lnTo>
                <a:lnTo>
                  <a:pt x="604459" y="110656"/>
                </a:lnTo>
                <a:lnTo>
                  <a:pt x="682978" y="64853"/>
                </a:lnTo>
                <a:lnTo>
                  <a:pt x="680403" y="64853"/>
                </a:lnTo>
                <a:lnTo>
                  <a:pt x="682981" y="64852"/>
                </a:lnTo>
                <a:lnTo>
                  <a:pt x="699307" y="55328"/>
                </a:lnTo>
                <a:lnTo>
                  <a:pt x="604459" y="0"/>
                </a:lnTo>
                <a:close/>
              </a:path>
              <a:path w="699770" h="111125">
                <a:moveTo>
                  <a:pt x="661500" y="55328"/>
                </a:moveTo>
                <a:lnTo>
                  <a:pt x="645172" y="64853"/>
                </a:lnTo>
                <a:lnTo>
                  <a:pt x="680403" y="64853"/>
                </a:lnTo>
                <a:lnTo>
                  <a:pt x="680403" y="63555"/>
                </a:lnTo>
                <a:lnTo>
                  <a:pt x="675604" y="63555"/>
                </a:lnTo>
                <a:lnTo>
                  <a:pt x="661500" y="55328"/>
                </a:lnTo>
                <a:close/>
              </a:path>
              <a:path w="699770" h="111125">
                <a:moveTo>
                  <a:pt x="0" y="45802"/>
                </a:moveTo>
                <a:lnTo>
                  <a:pt x="0" y="64852"/>
                </a:lnTo>
                <a:lnTo>
                  <a:pt x="645174" y="64852"/>
                </a:lnTo>
                <a:lnTo>
                  <a:pt x="661500" y="55328"/>
                </a:lnTo>
                <a:lnTo>
                  <a:pt x="645172" y="45803"/>
                </a:lnTo>
                <a:lnTo>
                  <a:pt x="0" y="45802"/>
                </a:lnTo>
                <a:close/>
              </a:path>
              <a:path w="699770" h="111125">
                <a:moveTo>
                  <a:pt x="675604" y="47101"/>
                </a:moveTo>
                <a:lnTo>
                  <a:pt x="661500" y="55328"/>
                </a:lnTo>
                <a:lnTo>
                  <a:pt x="675604" y="63555"/>
                </a:lnTo>
                <a:lnTo>
                  <a:pt x="675604" y="47101"/>
                </a:lnTo>
                <a:close/>
              </a:path>
              <a:path w="699770" h="111125">
                <a:moveTo>
                  <a:pt x="680403" y="47101"/>
                </a:moveTo>
                <a:lnTo>
                  <a:pt x="675604" y="47101"/>
                </a:lnTo>
                <a:lnTo>
                  <a:pt x="675604" y="63555"/>
                </a:lnTo>
                <a:lnTo>
                  <a:pt x="680403" y="63555"/>
                </a:lnTo>
                <a:lnTo>
                  <a:pt x="680403" y="47101"/>
                </a:lnTo>
                <a:close/>
              </a:path>
              <a:path w="699770" h="111125">
                <a:moveTo>
                  <a:pt x="645172" y="45803"/>
                </a:moveTo>
                <a:lnTo>
                  <a:pt x="661500" y="55328"/>
                </a:lnTo>
                <a:lnTo>
                  <a:pt x="675604" y="47101"/>
                </a:lnTo>
                <a:lnTo>
                  <a:pt x="680403" y="47101"/>
                </a:lnTo>
                <a:lnTo>
                  <a:pt x="680403" y="45803"/>
                </a:lnTo>
                <a:lnTo>
                  <a:pt x="645172" y="458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bg 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76806" y="1530744"/>
            <a:ext cx="78198" cy="82326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76806" y="1640713"/>
            <a:ext cx="78198" cy="82326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76806" y="1750682"/>
            <a:ext cx="78198" cy="82326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76806" y="1860651"/>
            <a:ext cx="78198" cy="82326"/>
          </a:xfrm>
          <a:prstGeom prst="rect">
            <a:avLst/>
          </a:prstGeom>
        </p:spPr>
      </p:pic>
      <p:sp>
        <p:nvSpPr>
          <p:cNvPr id="48" name="bg object 48"/>
          <p:cNvSpPr/>
          <p:nvPr/>
        </p:nvSpPr>
        <p:spPr>
          <a:xfrm>
            <a:off x="2726822" y="1486498"/>
            <a:ext cx="172974" cy="507759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2282302" y="1079448"/>
            <a:ext cx="1057364" cy="1217720"/>
          </a:xfrm>
          <a:custGeom>
            <a:avLst/>
            <a:gdLst/>
            <a:ahLst/>
            <a:cxnLst/>
            <a:rect l="l" t="t" r="r" b="b"/>
            <a:pathLst>
              <a:path w="2235834" h="2573654">
                <a:moveTo>
                  <a:pt x="110655" y="94843"/>
                </a:moveTo>
                <a:lnTo>
                  <a:pt x="66344" y="18910"/>
                </a:lnTo>
                <a:lnTo>
                  <a:pt x="55321" y="0"/>
                </a:lnTo>
                <a:lnTo>
                  <a:pt x="0" y="94843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40"/>
                </a:lnTo>
                <a:lnTo>
                  <a:pt x="45796" y="829386"/>
                </a:lnTo>
                <a:lnTo>
                  <a:pt x="64846" y="829386"/>
                </a:ln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43"/>
                </a:lnTo>
                <a:close/>
              </a:path>
              <a:path w="2235834" h="2573654">
                <a:moveTo>
                  <a:pt x="1178153" y="2028063"/>
                </a:moveTo>
                <a:lnTo>
                  <a:pt x="1133856" y="1952129"/>
                </a:lnTo>
                <a:lnTo>
                  <a:pt x="1122832" y="1933219"/>
                </a:lnTo>
                <a:lnTo>
                  <a:pt x="1067498" y="2028063"/>
                </a:lnTo>
                <a:lnTo>
                  <a:pt x="1069035" y="2033905"/>
                </a:lnTo>
                <a:lnTo>
                  <a:pt x="1078128" y="2039200"/>
                </a:lnTo>
                <a:lnTo>
                  <a:pt x="1083957" y="2037664"/>
                </a:lnTo>
                <a:lnTo>
                  <a:pt x="1113307" y="1987359"/>
                </a:lnTo>
                <a:lnTo>
                  <a:pt x="1113307" y="2573350"/>
                </a:lnTo>
                <a:lnTo>
                  <a:pt x="1132357" y="2573350"/>
                </a:lnTo>
                <a:lnTo>
                  <a:pt x="1132357" y="1987359"/>
                </a:lnTo>
                <a:lnTo>
                  <a:pt x="1161707" y="2037664"/>
                </a:lnTo>
                <a:lnTo>
                  <a:pt x="1167536" y="2039200"/>
                </a:lnTo>
                <a:lnTo>
                  <a:pt x="1176629" y="2033905"/>
                </a:lnTo>
                <a:lnTo>
                  <a:pt x="1178153" y="2028063"/>
                </a:lnTo>
                <a:close/>
              </a:path>
              <a:path w="2235834" h="2573654">
                <a:moveTo>
                  <a:pt x="1178153" y="125780"/>
                </a:moveTo>
                <a:lnTo>
                  <a:pt x="1133856" y="49834"/>
                </a:lnTo>
                <a:lnTo>
                  <a:pt x="1122832" y="30924"/>
                </a:lnTo>
                <a:lnTo>
                  <a:pt x="1067498" y="125780"/>
                </a:lnTo>
                <a:lnTo>
                  <a:pt x="1069035" y="131610"/>
                </a:lnTo>
                <a:lnTo>
                  <a:pt x="1078128" y="136906"/>
                </a:lnTo>
                <a:lnTo>
                  <a:pt x="1083957" y="135382"/>
                </a:lnTo>
                <a:lnTo>
                  <a:pt x="1113307" y="85064"/>
                </a:lnTo>
                <a:lnTo>
                  <a:pt x="1113307" y="860310"/>
                </a:lnTo>
                <a:lnTo>
                  <a:pt x="1132357" y="860310"/>
                </a:lnTo>
                <a:lnTo>
                  <a:pt x="1132357" y="85064"/>
                </a:lnTo>
                <a:lnTo>
                  <a:pt x="1161707" y="135382"/>
                </a:lnTo>
                <a:lnTo>
                  <a:pt x="1167536" y="136906"/>
                </a:lnTo>
                <a:lnTo>
                  <a:pt x="1176629" y="131610"/>
                </a:lnTo>
                <a:lnTo>
                  <a:pt x="1178153" y="125780"/>
                </a:lnTo>
                <a:close/>
              </a:path>
              <a:path w="2235834" h="2573654">
                <a:moveTo>
                  <a:pt x="2235416" y="144170"/>
                </a:moveTo>
                <a:lnTo>
                  <a:pt x="2191118" y="68224"/>
                </a:lnTo>
                <a:lnTo>
                  <a:pt x="2180094" y="49314"/>
                </a:lnTo>
                <a:lnTo>
                  <a:pt x="2124760" y="144170"/>
                </a:lnTo>
                <a:lnTo>
                  <a:pt x="2126297" y="149999"/>
                </a:lnTo>
                <a:lnTo>
                  <a:pt x="2135378" y="155295"/>
                </a:lnTo>
                <a:lnTo>
                  <a:pt x="2141220" y="153771"/>
                </a:lnTo>
                <a:lnTo>
                  <a:pt x="2170569" y="103454"/>
                </a:lnTo>
                <a:lnTo>
                  <a:pt x="2170569" y="878700"/>
                </a:lnTo>
                <a:lnTo>
                  <a:pt x="2189619" y="878700"/>
                </a:lnTo>
                <a:lnTo>
                  <a:pt x="2189619" y="103454"/>
                </a:lnTo>
                <a:lnTo>
                  <a:pt x="2218956" y="153771"/>
                </a:lnTo>
                <a:lnTo>
                  <a:pt x="2224798" y="155295"/>
                </a:lnTo>
                <a:lnTo>
                  <a:pt x="2233879" y="149999"/>
                </a:lnTo>
                <a:lnTo>
                  <a:pt x="2235416" y="14417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bg 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96737" y="1617353"/>
            <a:ext cx="128876" cy="101179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08110" y="1628807"/>
            <a:ext cx="122194" cy="76361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06119" y="1617353"/>
            <a:ext cx="128876" cy="101179"/>
          </a:xfrm>
          <a:prstGeom prst="rect">
            <a:avLst/>
          </a:prstGeom>
        </p:spPr>
      </p:pic>
      <p:sp>
        <p:nvSpPr>
          <p:cNvPr id="53" name="bg object 53"/>
          <p:cNvSpPr/>
          <p:nvPr/>
        </p:nvSpPr>
        <p:spPr>
          <a:xfrm>
            <a:off x="3910644" y="1714154"/>
            <a:ext cx="330933" cy="52579"/>
          </a:xfrm>
          <a:custGeom>
            <a:avLst/>
            <a:gdLst/>
            <a:ahLst/>
            <a:cxnLst/>
            <a:rect l="l" t="t" r="r" b="b"/>
            <a:pathLst>
              <a:path w="699770" h="111125">
                <a:moveTo>
                  <a:pt x="604459" y="0"/>
                </a:moveTo>
                <a:lnTo>
                  <a:pt x="598627" y="1535"/>
                </a:lnTo>
                <a:lnTo>
                  <a:pt x="593324" y="10623"/>
                </a:lnTo>
                <a:lnTo>
                  <a:pt x="594860" y="16455"/>
                </a:lnTo>
                <a:lnTo>
                  <a:pt x="645172" y="45803"/>
                </a:lnTo>
                <a:lnTo>
                  <a:pt x="680402" y="45803"/>
                </a:lnTo>
                <a:lnTo>
                  <a:pt x="680402" y="64853"/>
                </a:lnTo>
                <a:lnTo>
                  <a:pt x="645172" y="64853"/>
                </a:lnTo>
                <a:lnTo>
                  <a:pt x="594860" y="94202"/>
                </a:lnTo>
                <a:lnTo>
                  <a:pt x="593324" y="100034"/>
                </a:lnTo>
                <a:lnTo>
                  <a:pt x="598627" y="109122"/>
                </a:lnTo>
                <a:lnTo>
                  <a:pt x="604459" y="110656"/>
                </a:lnTo>
                <a:lnTo>
                  <a:pt x="682978" y="64853"/>
                </a:lnTo>
                <a:lnTo>
                  <a:pt x="680402" y="64853"/>
                </a:lnTo>
                <a:lnTo>
                  <a:pt x="682981" y="64852"/>
                </a:lnTo>
                <a:lnTo>
                  <a:pt x="699307" y="55328"/>
                </a:lnTo>
                <a:lnTo>
                  <a:pt x="604459" y="0"/>
                </a:lnTo>
                <a:close/>
              </a:path>
              <a:path w="699770" h="111125">
                <a:moveTo>
                  <a:pt x="661500" y="55328"/>
                </a:moveTo>
                <a:lnTo>
                  <a:pt x="645172" y="64853"/>
                </a:lnTo>
                <a:lnTo>
                  <a:pt x="680402" y="64853"/>
                </a:lnTo>
                <a:lnTo>
                  <a:pt x="680402" y="63555"/>
                </a:lnTo>
                <a:lnTo>
                  <a:pt x="675604" y="63555"/>
                </a:lnTo>
                <a:lnTo>
                  <a:pt x="661500" y="55328"/>
                </a:lnTo>
                <a:close/>
              </a:path>
              <a:path w="699770" h="111125">
                <a:moveTo>
                  <a:pt x="0" y="45802"/>
                </a:moveTo>
                <a:lnTo>
                  <a:pt x="0" y="64852"/>
                </a:lnTo>
                <a:lnTo>
                  <a:pt x="645174" y="64852"/>
                </a:lnTo>
                <a:lnTo>
                  <a:pt x="661500" y="55328"/>
                </a:lnTo>
                <a:lnTo>
                  <a:pt x="645172" y="45803"/>
                </a:lnTo>
                <a:lnTo>
                  <a:pt x="0" y="45802"/>
                </a:lnTo>
                <a:close/>
              </a:path>
              <a:path w="699770" h="111125">
                <a:moveTo>
                  <a:pt x="675604" y="47101"/>
                </a:moveTo>
                <a:lnTo>
                  <a:pt x="661500" y="55328"/>
                </a:lnTo>
                <a:lnTo>
                  <a:pt x="675604" y="63555"/>
                </a:lnTo>
                <a:lnTo>
                  <a:pt x="675604" y="47101"/>
                </a:lnTo>
                <a:close/>
              </a:path>
              <a:path w="699770" h="111125">
                <a:moveTo>
                  <a:pt x="680402" y="47101"/>
                </a:moveTo>
                <a:lnTo>
                  <a:pt x="675604" y="47101"/>
                </a:lnTo>
                <a:lnTo>
                  <a:pt x="675604" y="63555"/>
                </a:lnTo>
                <a:lnTo>
                  <a:pt x="680402" y="63555"/>
                </a:lnTo>
                <a:lnTo>
                  <a:pt x="680402" y="47101"/>
                </a:lnTo>
                <a:close/>
              </a:path>
              <a:path w="699770" h="111125">
                <a:moveTo>
                  <a:pt x="645172" y="45803"/>
                </a:moveTo>
                <a:lnTo>
                  <a:pt x="661500" y="55328"/>
                </a:lnTo>
                <a:lnTo>
                  <a:pt x="675604" y="47101"/>
                </a:lnTo>
                <a:lnTo>
                  <a:pt x="680402" y="47101"/>
                </a:lnTo>
                <a:lnTo>
                  <a:pt x="680402" y="45803"/>
                </a:lnTo>
                <a:lnTo>
                  <a:pt x="645172" y="458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bg object 5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11552" y="1617353"/>
            <a:ext cx="128876" cy="101179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45187" y="953373"/>
            <a:ext cx="164297" cy="116246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43841" y="953373"/>
            <a:ext cx="164353" cy="116246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739008" y="953373"/>
            <a:ext cx="164756" cy="116246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17467" y="2317668"/>
            <a:ext cx="181700" cy="107680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07317" y="2320578"/>
            <a:ext cx="196562" cy="114593"/>
          </a:xfrm>
          <a:prstGeom prst="rect">
            <a:avLst/>
          </a:prstGeom>
        </p:spPr>
      </p:pic>
      <p:sp>
        <p:nvSpPr>
          <p:cNvPr id="60" name="bg object 60"/>
          <p:cNvSpPr/>
          <p:nvPr/>
        </p:nvSpPr>
        <p:spPr>
          <a:xfrm>
            <a:off x="2408017" y="1079466"/>
            <a:ext cx="516219" cy="1217720"/>
          </a:xfrm>
          <a:custGeom>
            <a:avLst/>
            <a:gdLst/>
            <a:ahLst/>
            <a:cxnLst/>
            <a:rect l="l" t="t" r="r" b="b"/>
            <a:pathLst>
              <a:path w="1091564" h="2573654">
                <a:moveTo>
                  <a:pt x="0" y="0"/>
                </a:moveTo>
                <a:lnTo>
                  <a:pt x="1091469" y="0"/>
                </a:lnTo>
                <a:lnTo>
                  <a:pt x="1091469" y="2573301"/>
                </a:lnTo>
                <a:lnTo>
                  <a:pt x="0" y="2573301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30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380" y="126189"/>
            <a:ext cx="5236067" cy="232821"/>
          </a:xfrm>
        </p:spPr>
        <p:txBody>
          <a:bodyPr lIns="0" tIns="0" rIns="0" bIns="0"/>
          <a:lstStyle>
            <a:lvl1pPr>
              <a:defRPr sz="1513" b="1" i="0">
                <a:solidFill>
                  <a:srgbClr val="4B9CD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6"/>
            <a:ext cx="25081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6"/>
            <a:ext cx="25081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8" name="Google Shape;9;p2">
            <a:extLst>
              <a:ext uri="{FF2B5EF4-FFF2-40B4-BE49-F238E27FC236}">
                <a16:creationId xmlns:a16="http://schemas.microsoft.com/office/drawing/2014/main" id="{9FB3547A-3229-A30D-1A3C-BE67B34FBD17}"/>
              </a:ext>
            </a:extLst>
          </p:cNvPr>
          <p:cNvSpPr/>
          <p:nvPr userDrawn="1"/>
        </p:nvSpPr>
        <p:spPr>
          <a:xfrm>
            <a:off x="0" y="3071590"/>
            <a:ext cx="5765800" cy="1727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rgbClr val="4B9CD3"/>
          </a:solidFill>
          <a:ln>
            <a:noFill/>
          </a:ln>
        </p:spPr>
        <p:txBody>
          <a:bodyPr spcFirstLastPara="1" wrap="square" lIns="43236" tIns="43236" rIns="43236" bIns="432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D7E6336-75E1-DADD-C5C2-9BB2C75BEF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7393" y="3083095"/>
            <a:ext cx="1148439" cy="1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64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380" y="126189"/>
            <a:ext cx="5236067" cy="232821"/>
          </a:xfrm>
        </p:spPr>
        <p:txBody>
          <a:bodyPr lIns="0" tIns="0" rIns="0" bIns="0"/>
          <a:lstStyle>
            <a:lvl1pPr>
              <a:defRPr sz="1513" b="1" i="0">
                <a:solidFill>
                  <a:srgbClr val="4B9CD3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550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68227" y="0"/>
            <a:ext cx="96097" cy="468701"/>
          </a:xfrm>
          <a:custGeom>
            <a:avLst/>
            <a:gdLst/>
            <a:ahLst/>
            <a:cxnLst/>
            <a:rect l="l" t="t" r="r" b="b"/>
            <a:pathLst>
              <a:path w="203200" h="990600">
                <a:moveTo>
                  <a:pt x="203146" y="0"/>
                </a:moveTo>
                <a:lnTo>
                  <a:pt x="0" y="0"/>
                </a:lnTo>
                <a:lnTo>
                  <a:pt x="0" y="990600"/>
                </a:lnTo>
                <a:lnTo>
                  <a:pt x="203146" y="990600"/>
                </a:lnTo>
                <a:lnTo>
                  <a:pt x="203146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7713" y="1118899"/>
            <a:ext cx="178380" cy="10559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5772" y="1112300"/>
            <a:ext cx="185440" cy="12143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64642" y="1112300"/>
            <a:ext cx="203821" cy="12143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8902" y="1120396"/>
            <a:ext cx="185398" cy="113340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3356699" y="574044"/>
            <a:ext cx="888894" cy="946715"/>
          </a:xfrm>
          <a:custGeom>
            <a:avLst/>
            <a:gdLst/>
            <a:ahLst/>
            <a:cxnLst/>
            <a:rect l="l" t="t" r="r" b="b"/>
            <a:pathLst>
              <a:path w="1879600" h="2000885">
                <a:moveTo>
                  <a:pt x="1641221" y="1945474"/>
                </a:moveTo>
                <a:lnTo>
                  <a:pt x="1546364" y="1890153"/>
                </a:lnTo>
                <a:lnTo>
                  <a:pt x="1540535" y="1891690"/>
                </a:lnTo>
                <a:lnTo>
                  <a:pt x="1535239" y="1900770"/>
                </a:lnTo>
                <a:lnTo>
                  <a:pt x="1536763" y="1906600"/>
                </a:lnTo>
                <a:lnTo>
                  <a:pt x="1587080" y="1935949"/>
                </a:lnTo>
                <a:lnTo>
                  <a:pt x="0" y="1935949"/>
                </a:lnTo>
                <a:lnTo>
                  <a:pt x="0" y="1954999"/>
                </a:lnTo>
                <a:lnTo>
                  <a:pt x="1587080" y="1954999"/>
                </a:lnTo>
                <a:lnTo>
                  <a:pt x="1536763" y="1984349"/>
                </a:lnTo>
                <a:lnTo>
                  <a:pt x="1535239" y="1990178"/>
                </a:lnTo>
                <a:lnTo>
                  <a:pt x="1540535" y="1999272"/>
                </a:lnTo>
                <a:lnTo>
                  <a:pt x="1546364" y="2000808"/>
                </a:lnTo>
                <a:lnTo>
                  <a:pt x="1624888" y="1954999"/>
                </a:lnTo>
                <a:lnTo>
                  <a:pt x="1641221" y="1945474"/>
                </a:lnTo>
                <a:close/>
              </a:path>
              <a:path w="1879600" h="2000885">
                <a:moveTo>
                  <a:pt x="1879384" y="94856"/>
                </a:moveTo>
                <a:lnTo>
                  <a:pt x="1835073" y="18910"/>
                </a:lnTo>
                <a:lnTo>
                  <a:pt x="1824050" y="0"/>
                </a:lnTo>
                <a:lnTo>
                  <a:pt x="1768729" y="94856"/>
                </a:lnTo>
                <a:lnTo>
                  <a:pt x="1770253" y="100685"/>
                </a:lnTo>
                <a:lnTo>
                  <a:pt x="1779346" y="105981"/>
                </a:lnTo>
                <a:lnTo>
                  <a:pt x="1785175" y="104444"/>
                </a:lnTo>
                <a:lnTo>
                  <a:pt x="1814525" y="54140"/>
                </a:lnTo>
                <a:lnTo>
                  <a:pt x="1814525" y="1409001"/>
                </a:lnTo>
                <a:lnTo>
                  <a:pt x="1833575" y="1409001"/>
                </a:lnTo>
                <a:lnTo>
                  <a:pt x="1833575" y="54140"/>
                </a:lnTo>
                <a:lnTo>
                  <a:pt x="1862924" y="104444"/>
                </a:lnTo>
                <a:lnTo>
                  <a:pt x="1868754" y="105981"/>
                </a:lnTo>
                <a:lnTo>
                  <a:pt x="1877847" y="100685"/>
                </a:lnTo>
                <a:lnTo>
                  <a:pt x="1879384" y="9485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82821" y="1284953"/>
            <a:ext cx="78198" cy="82326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82821" y="1394922"/>
            <a:ext cx="78198" cy="82326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82821" y="1504891"/>
            <a:ext cx="78198" cy="82326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82821" y="1614859"/>
            <a:ext cx="78198" cy="82326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4132838" y="1240707"/>
            <a:ext cx="172974" cy="507759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2407595" y="1468362"/>
            <a:ext cx="776281" cy="52579"/>
          </a:xfrm>
          <a:custGeom>
            <a:avLst/>
            <a:gdLst/>
            <a:ahLst/>
            <a:cxnLst/>
            <a:rect l="l" t="t" r="r" b="b"/>
            <a:pathLst>
              <a:path w="1641475" h="111125">
                <a:moveTo>
                  <a:pt x="1546363" y="0"/>
                </a:moveTo>
                <a:lnTo>
                  <a:pt x="1540530" y="1535"/>
                </a:lnTo>
                <a:lnTo>
                  <a:pt x="1535229" y="10622"/>
                </a:lnTo>
                <a:lnTo>
                  <a:pt x="1536763" y="16455"/>
                </a:lnTo>
                <a:lnTo>
                  <a:pt x="1587075" y="45803"/>
                </a:lnTo>
                <a:lnTo>
                  <a:pt x="1622305" y="45803"/>
                </a:lnTo>
                <a:lnTo>
                  <a:pt x="1622305" y="64853"/>
                </a:lnTo>
                <a:lnTo>
                  <a:pt x="1587073" y="64853"/>
                </a:lnTo>
                <a:lnTo>
                  <a:pt x="1536763" y="94200"/>
                </a:lnTo>
                <a:lnTo>
                  <a:pt x="1535229" y="100034"/>
                </a:lnTo>
                <a:lnTo>
                  <a:pt x="1540530" y="109120"/>
                </a:lnTo>
                <a:lnTo>
                  <a:pt x="1546363" y="110656"/>
                </a:lnTo>
                <a:lnTo>
                  <a:pt x="1624882" y="64853"/>
                </a:lnTo>
                <a:lnTo>
                  <a:pt x="1622305" y="64853"/>
                </a:lnTo>
                <a:lnTo>
                  <a:pt x="1624884" y="64852"/>
                </a:lnTo>
                <a:lnTo>
                  <a:pt x="1641210" y="55328"/>
                </a:lnTo>
                <a:lnTo>
                  <a:pt x="1546363" y="0"/>
                </a:lnTo>
                <a:close/>
              </a:path>
              <a:path w="1641475" h="111125">
                <a:moveTo>
                  <a:pt x="1603402" y="55328"/>
                </a:moveTo>
                <a:lnTo>
                  <a:pt x="1587073" y="64853"/>
                </a:lnTo>
                <a:lnTo>
                  <a:pt x="1622305" y="64853"/>
                </a:lnTo>
                <a:lnTo>
                  <a:pt x="1622305" y="63555"/>
                </a:lnTo>
                <a:lnTo>
                  <a:pt x="1617507" y="63555"/>
                </a:lnTo>
                <a:lnTo>
                  <a:pt x="1603402" y="55328"/>
                </a:lnTo>
                <a:close/>
              </a:path>
              <a:path w="1641475" h="111125">
                <a:moveTo>
                  <a:pt x="0" y="45802"/>
                </a:moveTo>
                <a:lnTo>
                  <a:pt x="0" y="64852"/>
                </a:lnTo>
                <a:lnTo>
                  <a:pt x="1587075" y="64852"/>
                </a:lnTo>
                <a:lnTo>
                  <a:pt x="1603402" y="55328"/>
                </a:lnTo>
                <a:lnTo>
                  <a:pt x="1587075" y="45803"/>
                </a:lnTo>
                <a:lnTo>
                  <a:pt x="0" y="45802"/>
                </a:lnTo>
                <a:close/>
              </a:path>
              <a:path w="1641475" h="111125">
                <a:moveTo>
                  <a:pt x="1617507" y="47100"/>
                </a:moveTo>
                <a:lnTo>
                  <a:pt x="1603402" y="55328"/>
                </a:lnTo>
                <a:lnTo>
                  <a:pt x="1617507" y="63555"/>
                </a:lnTo>
                <a:lnTo>
                  <a:pt x="1617507" y="47100"/>
                </a:lnTo>
                <a:close/>
              </a:path>
              <a:path w="1641475" h="111125">
                <a:moveTo>
                  <a:pt x="1622305" y="47100"/>
                </a:moveTo>
                <a:lnTo>
                  <a:pt x="1617507" y="47100"/>
                </a:lnTo>
                <a:lnTo>
                  <a:pt x="1617507" y="63555"/>
                </a:lnTo>
                <a:lnTo>
                  <a:pt x="1622305" y="63555"/>
                </a:lnTo>
                <a:lnTo>
                  <a:pt x="1622305" y="47100"/>
                </a:lnTo>
                <a:close/>
              </a:path>
              <a:path w="1641475" h="111125">
                <a:moveTo>
                  <a:pt x="1587075" y="45803"/>
                </a:moveTo>
                <a:lnTo>
                  <a:pt x="1603402" y="55328"/>
                </a:lnTo>
                <a:lnTo>
                  <a:pt x="1617507" y="47100"/>
                </a:lnTo>
                <a:lnTo>
                  <a:pt x="1622305" y="47100"/>
                </a:lnTo>
                <a:lnTo>
                  <a:pt x="1622305" y="45803"/>
                </a:lnTo>
                <a:lnTo>
                  <a:pt x="1587075" y="458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33713" y="1284953"/>
            <a:ext cx="78198" cy="82326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33713" y="1394922"/>
            <a:ext cx="78198" cy="82326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33713" y="1504891"/>
            <a:ext cx="78198" cy="82326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33713" y="1614859"/>
            <a:ext cx="78198" cy="82326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3183730" y="1240707"/>
            <a:ext cx="172974" cy="507759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bg 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5494" y="1284953"/>
            <a:ext cx="78198" cy="82326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5494" y="1394922"/>
            <a:ext cx="78198" cy="82326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5494" y="1504891"/>
            <a:ext cx="78198" cy="82326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5494" y="1614859"/>
            <a:ext cx="78198" cy="82326"/>
          </a:xfrm>
          <a:prstGeom prst="rect">
            <a:avLst/>
          </a:prstGeom>
        </p:spPr>
      </p:pic>
      <p:sp>
        <p:nvSpPr>
          <p:cNvPr id="38" name="bg object 38"/>
          <p:cNvSpPr/>
          <p:nvPr/>
        </p:nvSpPr>
        <p:spPr>
          <a:xfrm>
            <a:off x="1285511" y="1240707"/>
            <a:ext cx="172974" cy="507759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458486" y="1468362"/>
            <a:ext cx="776281" cy="52579"/>
          </a:xfrm>
          <a:custGeom>
            <a:avLst/>
            <a:gdLst/>
            <a:ahLst/>
            <a:cxnLst/>
            <a:rect l="l" t="t" r="r" b="b"/>
            <a:pathLst>
              <a:path w="1641475" h="111125">
                <a:moveTo>
                  <a:pt x="1546363" y="0"/>
                </a:moveTo>
                <a:lnTo>
                  <a:pt x="1540531" y="1535"/>
                </a:lnTo>
                <a:lnTo>
                  <a:pt x="1535229" y="10622"/>
                </a:lnTo>
                <a:lnTo>
                  <a:pt x="1536764" y="16455"/>
                </a:lnTo>
                <a:lnTo>
                  <a:pt x="1587076" y="45803"/>
                </a:lnTo>
                <a:lnTo>
                  <a:pt x="1622306" y="45803"/>
                </a:lnTo>
                <a:lnTo>
                  <a:pt x="1622306" y="64853"/>
                </a:lnTo>
                <a:lnTo>
                  <a:pt x="1587074" y="64853"/>
                </a:lnTo>
                <a:lnTo>
                  <a:pt x="1536764" y="94200"/>
                </a:lnTo>
                <a:lnTo>
                  <a:pt x="1535229" y="100034"/>
                </a:lnTo>
                <a:lnTo>
                  <a:pt x="1540531" y="109120"/>
                </a:lnTo>
                <a:lnTo>
                  <a:pt x="1546363" y="110656"/>
                </a:lnTo>
                <a:lnTo>
                  <a:pt x="1624883" y="64853"/>
                </a:lnTo>
                <a:lnTo>
                  <a:pt x="1622306" y="64853"/>
                </a:lnTo>
                <a:lnTo>
                  <a:pt x="1624885" y="64852"/>
                </a:lnTo>
                <a:lnTo>
                  <a:pt x="1641212" y="55328"/>
                </a:lnTo>
                <a:lnTo>
                  <a:pt x="1546363" y="0"/>
                </a:lnTo>
                <a:close/>
              </a:path>
              <a:path w="1641475" h="111125">
                <a:moveTo>
                  <a:pt x="1603404" y="55328"/>
                </a:moveTo>
                <a:lnTo>
                  <a:pt x="1587074" y="64853"/>
                </a:lnTo>
                <a:lnTo>
                  <a:pt x="1622306" y="64853"/>
                </a:lnTo>
                <a:lnTo>
                  <a:pt x="1622306" y="63555"/>
                </a:lnTo>
                <a:lnTo>
                  <a:pt x="1617508" y="63555"/>
                </a:lnTo>
                <a:lnTo>
                  <a:pt x="1603404" y="55328"/>
                </a:lnTo>
                <a:close/>
              </a:path>
              <a:path w="1641475" h="111125">
                <a:moveTo>
                  <a:pt x="0" y="45802"/>
                </a:moveTo>
                <a:lnTo>
                  <a:pt x="0" y="64852"/>
                </a:lnTo>
                <a:lnTo>
                  <a:pt x="1587076" y="64852"/>
                </a:lnTo>
                <a:lnTo>
                  <a:pt x="1603404" y="55328"/>
                </a:lnTo>
                <a:lnTo>
                  <a:pt x="1587076" y="45803"/>
                </a:lnTo>
                <a:lnTo>
                  <a:pt x="0" y="45802"/>
                </a:lnTo>
                <a:close/>
              </a:path>
              <a:path w="1641475" h="111125">
                <a:moveTo>
                  <a:pt x="1617508" y="47100"/>
                </a:moveTo>
                <a:lnTo>
                  <a:pt x="1603404" y="55328"/>
                </a:lnTo>
                <a:lnTo>
                  <a:pt x="1617508" y="63555"/>
                </a:lnTo>
                <a:lnTo>
                  <a:pt x="1617508" y="47100"/>
                </a:lnTo>
                <a:close/>
              </a:path>
              <a:path w="1641475" h="111125">
                <a:moveTo>
                  <a:pt x="1622306" y="47100"/>
                </a:moveTo>
                <a:lnTo>
                  <a:pt x="1617508" y="47100"/>
                </a:lnTo>
                <a:lnTo>
                  <a:pt x="1617508" y="63555"/>
                </a:lnTo>
                <a:lnTo>
                  <a:pt x="1622306" y="63555"/>
                </a:lnTo>
                <a:lnTo>
                  <a:pt x="1622306" y="47100"/>
                </a:lnTo>
                <a:close/>
              </a:path>
              <a:path w="1641475" h="111125">
                <a:moveTo>
                  <a:pt x="1587076" y="45803"/>
                </a:moveTo>
                <a:lnTo>
                  <a:pt x="1603404" y="55328"/>
                </a:lnTo>
                <a:lnTo>
                  <a:pt x="1617508" y="47100"/>
                </a:lnTo>
                <a:lnTo>
                  <a:pt x="1622306" y="47100"/>
                </a:lnTo>
                <a:lnTo>
                  <a:pt x="1622306" y="45803"/>
                </a:lnTo>
                <a:lnTo>
                  <a:pt x="1587076" y="458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bg 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4604" y="1284953"/>
            <a:ext cx="78198" cy="82326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4604" y="1394922"/>
            <a:ext cx="78198" cy="82326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4604" y="1504891"/>
            <a:ext cx="78198" cy="82326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4604" y="1614859"/>
            <a:ext cx="78198" cy="82326"/>
          </a:xfrm>
          <a:prstGeom prst="rect">
            <a:avLst/>
          </a:prstGeom>
        </p:spPr>
      </p:pic>
      <p:sp>
        <p:nvSpPr>
          <p:cNvPr id="44" name="bg object 44"/>
          <p:cNvSpPr/>
          <p:nvPr/>
        </p:nvSpPr>
        <p:spPr>
          <a:xfrm>
            <a:off x="2234620" y="1240707"/>
            <a:ext cx="172974" cy="507759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bg 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70957" y="1359486"/>
            <a:ext cx="142907" cy="89305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28116" y="1359486"/>
            <a:ext cx="142907" cy="89305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77225" y="1359486"/>
            <a:ext cx="142907" cy="89305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55813" y="431610"/>
            <a:ext cx="316551" cy="130777"/>
          </a:xfrm>
          <a:prstGeom prst="rect">
            <a:avLst/>
          </a:prstGeom>
        </p:spPr>
      </p:pic>
      <p:sp>
        <p:nvSpPr>
          <p:cNvPr id="49" name="bg object 49"/>
          <p:cNvSpPr/>
          <p:nvPr/>
        </p:nvSpPr>
        <p:spPr>
          <a:xfrm>
            <a:off x="1156895" y="388787"/>
            <a:ext cx="3285305" cy="1509456"/>
          </a:xfrm>
          <a:custGeom>
            <a:avLst/>
            <a:gdLst/>
            <a:ahLst/>
            <a:cxnLst/>
            <a:rect l="l" t="t" r="r" b="b"/>
            <a:pathLst>
              <a:path w="6946900" h="3190240">
                <a:moveTo>
                  <a:pt x="899261" y="1492275"/>
                </a:moveTo>
                <a:lnTo>
                  <a:pt x="0" y="1492275"/>
                </a:lnTo>
                <a:lnTo>
                  <a:pt x="0" y="3189744"/>
                </a:lnTo>
                <a:lnTo>
                  <a:pt x="899261" y="3189744"/>
                </a:lnTo>
                <a:lnTo>
                  <a:pt x="899261" y="1492275"/>
                </a:lnTo>
                <a:close/>
              </a:path>
              <a:path w="6946900" h="3190240">
                <a:moveTo>
                  <a:pt x="6946887" y="0"/>
                </a:moveTo>
                <a:lnTo>
                  <a:pt x="5998705" y="0"/>
                </a:lnTo>
                <a:lnTo>
                  <a:pt x="5998705" y="445198"/>
                </a:lnTo>
                <a:lnTo>
                  <a:pt x="6946887" y="445198"/>
                </a:lnTo>
                <a:lnTo>
                  <a:pt x="6946887" y="0"/>
                </a:lnTo>
                <a:close/>
              </a:path>
            </a:pathLst>
          </a:custGeom>
          <a:solidFill>
            <a:srgbClr val="4285F4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4217992" y="599428"/>
            <a:ext cx="4204" cy="910060"/>
          </a:xfrm>
          <a:custGeom>
            <a:avLst/>
            <a:gdLst/>
            <a:ahLst/>
            <a:cxnLst/>
            <a:rect l="l" t="t" r="r" b="b"/>
            <a:pathLst>
              <a:path w="8890" h="1923414">
                <a:moveTo>
                  <a:pt x="0" y="0"/>
                </a:moveTo>
                <a:lnTo>
                  <a:pt x="8309" y="1923224"/>
                </a:lnTo>
              </a:path>
            </a:pathLst>
          </a:custGeom>
          <a:ln w="1905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582173" y="1358336"/>
            <a:ext cx="2667884" cy="270404"/>
          </a:xfrm>
          <a:custGeom>
            <a:avLst/>
            <a:gdLst/>
            <a:ahLst/>
            <a:cxnLst/>
            <a:rect l="l" t="t" r="r" b="b"/>
            <a:pathLst>
              <a:path w="5641340" h="571500">
                <a:moveTo>
                  <a:pt x="571500" y="0"/>
                </a:moveTo>
                <a:lnTo>
                  <a:pt x="0" y="285750"/>
                </a:lnTo>
                <a:lnTo>
                  <a:pt x="571500" y="571500"/>
                </a:lnTo>
                <a:lnTo>
                  <a:pt x="571500" y="381000"/>
                </a:lnTo>
                <a:lnTo>
                  <a:pt x="476250" y="381000"/>
                </a:lnTo>
                <a:lnTo>
                  <a:pt x="476250" y="190500"/>
                </a:lnTo>
                <a:lnTo>
                  <a:pt x="571500" y="190499"/>
                </a:lnTo>
                <a:lnTo>
                  <a:pt x="571500" y="0"/>
                </a:lnTo>
                <a:close/>
              </a:path>
              <a:path w="5641340" h="571500">
                <a:moveTo>
                  <a:pt x="571500" y="190499"/>
                </a:moveTo>
                <a:lnTo>
                  <a:pt x="476250" y="190500"/>
                </a:lnTo>
                <a:lnTo>
                  <a:pt x="476250" y="381000"/>
                </a:lnTo>
                <a:lnTo>
                  <a:pt x="571500" y="380999"/>
                </a:lnTo>
                <a:lnTo>
                  <a:pt x="571500" y="190499"/>
                </a:lnTo>
                <a:close/>
              </a:path>
              <a:path w="5641340" h="571500">
                <a:moveTo>
                  <a:pt x="571500" y="380999"/>
                </a:moveTo>
                <a:lnTo>
                  <a:pt x="476250" y="381000"/>
                </a:lnTo>
                <a:lnTo>
                  <a:pt x="571500" y="381000"/>
                </a:lnTo>
                <a:close/>
              </a:path>
              <a:path w="5641340" h="571500">
                <a:moveTo>
                  <a:pt x="5641279" y="190498"/>
                </a:moveTo>
                <a:lnTo>
                  <a:pt x="571500" y="190499"/>
                </a:lnTo>
                <a:lnTo>
                  <a:pt x="571500" y="380999"/>
                </a:lnTo>
                <a:lnTo>
                  <a:pt x="5641279" y="380998"/>
                </a:lnTo>
                <a:lnTo>
                  <a:pt x="5641279" y="190498"/>
                </a:lnTo>
                <a:close/>
              </a:path>
            </a:pathLst>
          </a:custGeom>
          <a:solidFill>
            <a:srgbClr val="4285F4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Google Shape;9;p2">
            <a:extLst>
              <a:ext uri="{FF2B5EF4-FFF2-40B4-BE49-F238E27FC236}">
                <a16:creationId xmlns:a16="http://schemas.microsoft.com/office/drawing/2014/main" id="{3B98F198-123D-CB45-A77E-3EF4ABC87CCC}"/>
              </a:ext>
            </a:extLst>
          </p:cNvPr>
          <p:cNvSpPr/>
          <p:nvPr userDrawn="1"/>
        </p:nvSpPr>
        <p:spPr>
          <a:xfrm>
            <a:off x="0" y="3071590"/>
            <a:ext cx="5765800" cy="1727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rgbClr val="4B9CD3"/>
          </a:solidFill>
          <a:ln>
            <a:noFill/>
          </a:ln>
        </p:spPr>
        <p:txBody>
          <a:bodyPr spcFirstLastPara="1" wrap="square" lIns="43236" tIns="43236" rIns="43236" bIns="432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45F1039-9A7E-DAC0-C62E-451269A5B68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7393" y="3083095"/>
            <a:ext cx="1148439" cy="1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6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68227" y="0"/>
            <a:ext cx="96097" cy="468701"/>
          </a:xfrm>
          <a:custGeom>
            <a:avLst/>
            <a:gdLst/>
            <a:ahLst/>
            <a:cxnLst/>
            <a:rect l="l" t="t" r="r" b="b"/>
            <a:pathLst>
              <a:path w="203200" h="990600">
                <a:moveTo>
                  <a:pt x="203146" y="0"/>
                </a:moveTo>
                <a:lnTo>
                  <a:pt x="0" y="0"/>
                </a:lnTo>
                <a:lnTo>
                  <a:pt x="0" y="990600"/>
                </a:lnTo>
                <a:lnTo>
                  <a:pt x="203146" y="990600"/>
                </a:lnTo>
                <a:lnTo>
                  <a:pt x="203146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380" y="126189"/>
            <a:ext cx="523606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7C92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s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9380" y="544894"/>
            <a:ext cx="305737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17369" y="3077980"/>
            <a:ext cx="127628" cy="101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017">
              <a:spcBef>
                <a:spcPts val="14"/>
              </a:spcBef>
            </a:pPr>
            <a:fld id="{81D60167-4931-47E6-BA6A-407CBD079E47}" type="slidenum">
              <a:rPr lang="en-US" altLang="zh-CN" smtClean="0"/>
              <a:pPr marL="18017">
                <a:spcBef>
                  <a:spcPts val="14"/>
                </a:spcBef>
              </a:pPr>
              <a:t>‹#›</a:t>
            </a:fld>
            <a:endParaRPr lang="en-US" altLang="zh-CN" dirty="0"/>
          </a:p>
        </p:txBody>
      </p:sp>
      <p:sp>
        <p:nvSpPr>
          <p:cNvPr id="8" name="Google Shape;9;p2">
            <a:extLst>
              <a:ext uri="{FF2B5EF4-FFF2-40B4-BE49-F238E27FC236}">
                <a16:creationId xmlns:a16="http://schemas.microsoft.com/office/drawing/2014/main" id="{DF5B84F5-017A-79D7-B750-C3CC42EC27E8}"/>
              </a:ext>
            </a:extLst>
          </p:cNvPr>
          <p:cNvSpPr/>
          <p:nvPr userDrawn="1"/>
        </p:nvSpPr>
        <p:spPr>
          <a:xfrm>
            <a:off x="0" y="3071590"/>
            <a:ext cx="5765800" cy="1727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rgbClr val="4B9CD3"/>
          </a:solidFill>
          <a:ln>
            <a:noFill/>
          </a:ln>
        </p:spPr>
        <p:txBody>
          <a:bodyPr spcFirstLastPara="1" wrap="square" lIns="43236" tIns="43236" rIns="43236" bIns="432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EC754E1-0162-292C-D9B9-8950068813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393" y="3083095"/>
            <a:ext cx="1148439" cy="1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sldNum="0" hdr="0" ftr="0" dt="0"/>
  <p:txStyles>
    <p:titleStyle>
      <a:lvl1pPr>
        <a:defRPr>
          <a:solidFill>
            <a:srgbClr val="4B9CD3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16210">
        <a:defRPr>
          <a:latin typeface="+mn-lt"/>
          <a:ea typeface="+mn-ea"/>
          <a:cs typeface="+mn-cs"/>
        </a:defRPr>
      </a:lvl2pPr>
      <a:lvl3pPr marL="432420">
        <a:defRPr>
          <a:latin typeface="+mn-lt"/>
          <a:ea typeface="+mn-ea"/>
          <a:cs typeface="+mn-cs"/>
        </a:defRPr>
      </a:lvl3pPr>
      <a:lvl4pPr marL="648630">
        <a:defRPr>
          <a:latin typeface="+mn-lt"/>
          <a:ea typeface="+mn-ea"/>
          <a:cs typeface="+mn-cs"/>
        </a:defRPr>
      </a:lvl4pPr>
      <a:lvl5pPr marL="864840">
        <a:defRPr>
          <a:latin typeface="+mn-lt"/>
          <a:ea typeface="+mn-ea"/>
          <a:cs typeface="+mn-cs"/>
        </a:defRPr>
      </a:lvl5pPr>
      <a:lvl6pPr marL="1081049">
        <a:defRPr>
          <a:latin typeface="+mn-lt"/>
          <a:ea typeface="+mn-ea"/>
          <a:cs typeface="+mn-cs"/>
        </a:defRPr>
      </a:lvl6pPr>
      <a:lvl7pPr marL="1297259">
        <a:defRPr>
          <a:latin typeface="+mn-lt"/>
          <a:ea typeface="+mn-ea"/>
          <a:cs typeface="+mn-cs"/>
        </a:defRPr>
      </a:lvl7pPr>
      <a:lvl8pPr marL="1513469">
        <a:defRPr>
          <a:latin typeface="+mn-lt"/>
          <a:ea typeface="+mn-ea"/>
          <a:cs typeface="+mn-cs"/>
        </a:defRPr>
      </a:lvl8pPr>
      <a:lvl9pPr marL="172967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16210">
        <a:defRPr>
          <a:latin typeface="+mn-lt"/>
          <a:ea typeface="+mn-ea"/>
          <a:cs typeface="+mn-cs"/>
        </a:defRPr>
      </a:lvl2pPr>
      <a:lvl3pPr marL="432420">
        <a:defRPr>
          <a:latin typeface="+mn-lt"/>
          <a:ea typeface="+mn-ea"/>
          <a:cs typeface="+mn-cs"/>
        </a:defRPr>
      </a:lvl3pPr>
      <a:lvl4pPr marL="648630">
        <a:defRPr>
          <a:latin typeface="+mn-lt"/>
          <a:ea typeface="+mn-ea"/>
          <a:cs typeface="+mn-cs"/>
        </a:defRPr>
      </a:lvl4pPr>
      <a:lvl5pPr marL="864840">
        <a:defRPr>
          <a:latin typeface="+mn-lt"/>
          <a:ea typeface="+mn-ea"/>
          <a:cs typeface="+mn-cs"/>
        </a:defRPr>
      </a:lvl5pPr>
      <a:lvl6pPr marL="1081049">
        <a:defRPr>
          <a:latin typeface="+mn-lt"/>
          <a:ea typeface="+mn-ea"/>
          <a:cs typeface="+mn-cs"/>
        </a:defRPr>
      </a:lvl6pPr>
      <a:lvl7pPr marL="1297259">
        <a:defRPr>
          <a:latin typeface="+mn-lt"/>
          <a:ea typeface="+mn-ea"/>
          <a:cs typeface="+mn-cs"/>
        </a:defRPr>
      </a:lvl7pPr>
      <a:lvl8pPr marL="1513469">
        <a:defRPr>
          <a:latin typeface="+mn-lt"/>
          <a:ea typeface="+mn-ea"/>
          <a:cs typeface="+mn-cs"/>
        </a:defRPr>
      </a:lvl8pPr>
      <a:lvl9pPr marL="172967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307/2332142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307/143144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kOu3-S3wJ7" TargetMode="External"/><Relationship Id="rId2" Type="http://schemas.openxmlformats.org/officeDocument/2006/relationships/hyperlink" Target="https://doi.org/10.1609/aaai.v37i6.2588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hyperlink" Target="https://gmlg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usi.ch/" TargetMode="External"/><Relationship Id="rId5" Type="http://schemas.openxmlformats.org/officeDocument/2006/relationships/image" Target="../media/image23.png"/><Relationship Id="rId10" Type="http://schemas.openxmlformats.org/officeDocument/2006/relationships/hyperlink" Target="https://idsia.ch/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9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99.xml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10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01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3.png"/><Relationship Id="rId21" Type="http://schemas.openxmlformats.org/officeDocument/2006/relationships/image" Target="../media/image18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151.png"/><Relationship Id="rId18" Type="http://schemas.openxmlformats.org/officeDocument/2006/relationships/image" Target="../media/image209.png"/><Relationship Id="rId3" Type="http://schemas.openxmlformats.org/officeDocument/2006/relationships/image" Target="../media/image195.png"/><Relationship Id="rId21" Type="http://schemas.openxmlformats.org/officeDocument/2006/relationships/image" Target="../media/image212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8.png"/><Relationship Id="rId2" Type="http://schemas.openxmlformats.org/officeDocument/2006/relationships/image" Target="../media/image194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6.png"/><Relationship Id="rId10" Type="http://schemas.openxmlformats.org/officeDocument/2006/relationships/image" Target="../media/image202.png"/><Relationship Id="rId19" Type="http://schemas.openxmlformats.org/officeDocument/2006/relationships/image" Target="../media/image210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103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26" Type="http://schemas.openxmlformats.org/officeDocument/2006/relationships/image" Target="../media/image241.png"/><Relationship Id="rId3" Type="http://schemas.openxmlformats.org/officeDocument/2006/relationships/image" Target="../media/image218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2" Type="http://schemas.openxmlformats.org/officeDocument/2006/relationships/slide" Target="slide103.xml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24" Type="http://schemas.openxmlformats.org/officeDocument/2006/relationships/image" Target="../media/image239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28" Type="http://schemas.openxmlformats.org/officeDocument/2006/relationships/image" Target="../media/image243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259.png"/><Relationship Id="rId21" Type="http://schemas.openxmlformats.org/officeDocument/2006/relationships/image" Target="../media/image277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24" Type="http://schemas.openxmlformats.org/officeDocument/2006/relationships/image" Target="../media/image280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23" Type="http://schemas.openxmlformats.org/officeDocument/2006/relationships/image" Target="../media/image279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" Target="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7" Type="http://schemas.openxmlformats.org/officeDocument/2006/relationships/hyperlink" Target="https://pytorch-geometric.readthedocs.io/en/latest/" TargetMode="External"/><Relationship Id="rId2" Type="http://schemas.openxmlformats.org/officeDocument/2006/relationships/hyperlink" Target="https://colab.research.google.com/drive/1F510uMFU1_j86R7u873lqZ4u3Oa-qC_L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orch.org/" TargetMode="External"/><Relationship Id="rId5" Type="http://schemas.openxmlformats.org/officeDocument/2006/relationships/hyperlink" Target="https://torch-spatiotemporal.readthedocs.io/" TargetMode="External"/><Relationship Id="rId4" Type="http://schemas.openxmlformats.org/officeDocument/2006/relationships/image" Target="../media/image28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" Target="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mlg.ch/" TargetMode="Externa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3533382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8639" y="613410"/>
            <a:ext cx="3447168" cy="789723"/>
          </a:xfrm>
          <a:prstGeom prst="rect">
            <a:avLst/>
          </a:prstGeom>
        </p:spPr>
        <p:txBody>
          <a:bodyPr vert="horz" wrap="square" lIns="0" tIns="3003" rIns="0" bIns="0" rtlCol="0">
            <a:spAutoFit/>
          </a:bodyPr>
          <a:lstStyle/>
          <a:p>
            <a:pPr marL="6006" marR="2402" algn="ctr">
              <a:lnSpc>
                <a:spcPct val="100800"/>
              </a:lnSpc>
              <a:spcBef>
                <a:spcPts val="24"/>
              </a:spcBef>
            </a:pPr>
            <a:r>
              <a:rPr lang="en-US" sz="2554" b="0" kern="1200" dirty="0">
                <a:latin typeface="Garamond" panose="02020404030301010803" pitchFamily="18" charset="0"/>
                <a:cs typeface="+mj-cs"/>
              </a:rPr>
              <a:t>Sequence modelling</a:t>
            </a:r>
            <a:br>
              <a:rPr lang="en-US" sz="2554" b="0" kern="1200" dirty="0">
                <a:latin typeface="Garamond" panose="02020404030301010803" pitchFamily="18" charset="0"/>
                <a:cs typeface="+mj-cs"/>
              </a:rPr>
            </a:br>
            <a:r>
              <a:rPr lang="en-US" sz="2554" b="0" kern="1200" dirty="0">
                <a:latin typeface="Garamond" panose="02020404030301010803" pitchFamily="18" charset="0"/>
                <a:cs typeface="+mj-cs"/>
              </a:rPr>
              <a:t>RNN, LSTM, GRU</a:t>
            </a:r>
            <a:endParaRPr sz="2554" b="0" kern="1200" dirty="0">
              <a:latin typeface="Garamond" panose="02020404030301010803" pitchFamily="18" charset="0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990" y="1825668"/>
            <a:ext cx="3544465" cy="636539"/>
          </a:xfrm>
          <a:prstGeom prst="rect">
            <a:avLst/>
          </a:prstGeom>
        </p:spPr>
        <p:txBody>
          <a:bodyPr vert="horz" wrap="square" lIns="0" tIns="60661" rIns="0" bIns="0" rtlCol="0">
            <a:spAutoFit/>
          </a:bodyPr>
          <a:lstStyle/>
          <a:p>
            <a:pPr algn="ctr" defTabSz="432420">
              <a:spcBef>
                <a:spcPts val="478"/>
              </a:spcBef>
            </a:pPr>
            <a:r>
              <a:rPr lang="en-US" sz="1135" dirty="0" err="1">
                <a:latin typeface="Calibri"/>
                <a:cs typeface="Calibri"/>
              </a:rPr>
              <a:t>Hongtu</a:t>
            </a:r>
            <a:r>
              <a:rPr lang="en-US" sz="1135" dirty="0">
                <a:latin typeface="Calibri"/>
                <a:cs typeface="Calibri"/>
              </a:rPr>
              <a:t> Zhu</a:t>
            </a:r>
            <a:endParaRPr sz="1135" dirty="0">
              <a:latin typeface="Calibri"/>
              <a:cs typeface="Calibri"/>
            </a:endParaRPr>
          </a:p>
          <a:p>
            <a:pPr algn="ctr" defTabSz="432420">
              <a:spcBef>
                <a:spcPts val="430"/>
              </a:spcBef>
            </a:pPr>
            <a:r>
              <a:rPr lang="en-US" sz="1135" dirty="0">
                <a:latin typeface="Calibri"/>
                <a:cs typeface="Calibri"/>
              </a:rPr>
              <a:t>Bios 7xx: Deep Learning Methods for Biomedical Applications with </a:t>
            </a:r>
            <a:r>
              <a:rPr lang="en-US" sz="1135" dirty="0" err="1">
                <a:latin typeface="Calibri"/>
                <a:cs typeface="Calibri"/>
              </a:rPr>
              <a:t>Pytorch</a:t>
            </a:r>
            <a:endParaRPr sz="1135" dirty="0">
              <a:latin typeface="Calibri"/>
              <a:cs typeface="Calibri"/>
            </a:endParaRPr>
          </a:p>
        </p:txBody>
      </p:sp>
      <p:sp>
        <p:nvSpPr>
          <p:cNvPr id="5" name="Google Shape;9;p2">
            <a:extLst>
              <a:ext uri="{FF2B5EF4-FFF2-40B4-BE49-F238E27FC236}">
                <a16:creationId xmlns:a16="http://schemas.microsoft.com/office/drawing/2014/main" id="{CACDEC2F-099F-CAD8-EED9-1C89ED22AC43}"/>
              </a:ext>
            </a:extLst>
          </p:cNvPr>
          <p:cNvSpPr/>
          <p:nvPr/>
        </p:nvSpPr>
        <p:spPr>
          <a:xfrm>
            <a:off x="0" y="3070880"/>
            <a:ext cx="5765800" cy="17267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rgbClr val="4B9CD3"/>
          </a:solidFill>
          <a:ln>
            <a:noFill/>
          </a:ln>
        </p:spPr>
        <p:txBody>
          <a:bodyPr spcFirstLastPara="1" wrap="square" lIns="43236" tIns="43236" rIns="43236" bIns="43236" anchor="ctr" anchorCtr="0">
            <a:noAutofit/>
          </a:bodyPr>
          <a:lstStyle/>
          <a:p>
            <a:pPr algn="l" defTabSz="432420" rtl="0"/>
            <a:endParaRPr sz="851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3EFDB55-F0D1-D046-2485-C0985450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3" y="3082381"/>
            <a:ext cx="1148439" cy="1476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3055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time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series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1355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Collections</a:t>
            </a:r>
            <a:r>
              <a:rPr spc="65" dirty="0"/>
              <a:t> </a:t>
            </a:r>
            <a:r>
              <a:rPr dirty="0"/>
              <a:t>of</a:t>
            </a:r>
            <a:r>
              <a:rPr spc="55" dirty="0"/>
              <a:t> </a:t>
            </a:r>
            <a:r>
              <a:rPr dirty="0"/>
              <a:t>time</a:t>
            </a:r>
            <a:r>
              <a:rPr spc="65" dirty="0"/>
              <a:t> </a:t>
            </a:r>
            <a:r>
              <a:rPr spc="-10" dirty="0"/>
              <a:t>series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76419"/>
            <a:ext cx="4843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consider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0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correlated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time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series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where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-th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associated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with: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6498" y="989853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6498" y="912662"/>
            <a:ext cx="3689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2895" algn="l"/>
              </a:tabLst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9741" y="950616"/>
            <a:ext cx="7556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x</a:t>
            </a:r>
            <a:endParaRPr sz="5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500" y="920615"/>
            <a:ext cx="28162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664" indent="-100965">
              <a:lnSpc>
                <a:spcPct val="100000"/>
              </a:lnSpc>
              <a:spcBef>
                <a:spcPts val="95"/>
              </a:spcBef>
              <a:buChar char="•"/>
              <a:tabLst>
                <a:tab pos="113664" algn="l"/>
                <a:tab pos="18014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observation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vector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33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29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000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step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07932" y="1164452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07932" y="1087262"/>
            <a:ext cx="3689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2895" algn="l"/>
              </a:tabLst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1175" y="1125216"/>
            <a:ext cx="7937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0" i="1" spc="55" dirty="0">
                <a:solidFill>
                  <a:srgbClr val="22373A"/>
                </a:solidFill>
                <a:latin typeface="Bookman Old Style"/>
                <a:cs typeface="Bookman Old Style"/>
              </a:rPr>
              <a:t>u</a:t>
            </a:r>
            <a:endParaRPr sz="5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8500" y="1095214"/>
            <a:ext cx="3270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664" indent="-100965">
              <a:lnSpc>
                <a:spcPct val="100000"/>
              </a:lnSpc>
              <a:spcBef>
                <a:spcPts val="95"/>
              </a:spcBef>
              <a:buChar char="•"/>
              <a:tabLst>
                <a:tab pos="113664" algn="l"/>
                <a:tab pos="225679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vector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exogenous</a:t>
            </a:r>
            <a:r>
              <a:rPr sz="1000" spc="-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variable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spc="33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30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000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step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3100" y="1269827"/>
            <a:ext cx="31813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00965">
              <a:lnSpc>
                <a:spcPct val="100000"/>
              </a:lnSpc>
              <a:spcBef>
                <a:spcPts val="95"/>
              </a:spcBef>
              <a:buChar char="•"/>
              <a:tabLst>
                <a:tab pos="13906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vector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static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(time-independent)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attributes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050" b="0" i="1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spc="262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27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050" b="0" i="1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r>
              <a:rPr sz="750" b="0" i="1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v</a:t>
            </a:r>
            <a:r>
              <a:rPr sz="750" b="0" i="1" spc="-15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125" y="1534054"/>
            <a:ext cx="1303165" cy="92891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680" y="1693711"/>
            <a:ext cx="65314" cy="5587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2014" y="1454226"/>
            <a:ext cx="1635759" cy="110504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93370" y="1814819"/>
            <a:ext cx="371475" cy="370205"/>
            <a:chOff x="4793370" y="1814819"/>
            <a:chExt cx="371475" cy="370205"/>
          </a:xfrm>
        </p:grpSpPr>
        <p:sp>
          <p:nvSpPr>
            <p:cNvPr id="19" name="object 19"/>
            <p:cNvSpPr/>
            <p:nvPr/>
          </p:nvSpPr>
          <p:spPr>
            <a:xfrm>
              <a:off x="4796998" y="1818447"/>
              <a:ext cx="287020" cy="363220"/>
            </a:xfrm>
            <a:custGeom>
              <a:avLst/>
              <a:gdLst/>
              <a:ahLst/>
              <a:cxnLst/>
              <a:rect l="l" t="t" r="r" b="b"/>
              <a:pathLst>
                <a:path w="287020" h="363219">
                  <a:moveTo>
                    <a:pt x="286802" y="362857"/>
                  </a:moveTo>
                  <a:lnTo>
                    <a:pt x="0" y="362857"/>
                  </a:lnTo>
                  <a:lnTo>
                    <a:pt x="0" y="0"/>
                  </a:lnTo>
                  <a:lnTo>
                    <a:pt x="286802" y="0"/>
                  </a:lnTo>
                  <a:lnTo>
                    <a:pt x="286802" y="362857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96998" y="1818447"/>
              <a:ext cx="287020" cy="363220"/>
            </a:xfrm>
            <a:custGeom>
              <a:avLst/>
              <a:gdLst/>
              <a:ahLst/>
              <a:cxnLst/>
              <a:rect l="l" t="t" r="r" b="b"/>
              <a:pathLst>
                <a:path w="287020" h="363219">
                  <a:moveTo>
                    <a:pt x="0" y="0"/>
                  </a:moveTo>
                  <a:lnTo>
                    <a:pt x="286802" y="0"/>
                  </a:lnTo>
                  <a:lnTo>
                    <a:pt x="286802" y="362857"/>
                  </a:lnTo>
                  <a:lnTo>
                    <a:pt x="0" y="362857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23982" y="1840486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20903" y="36911"/>
                  </a:moveTo>
                  <a:lnTo>
                    <a:pt x="16008" y="36911"/>
                  </a:lnTo>
                  <a:lnTo>
                    <a:pt x="13654" y="36443"/>
                  </a:lnTo>
                  <a:lnTo>
                    <a:pt x="0" y="20903"/>
                  </a:lnTo>
                  <a:lnTo>
                    <a:pt x="0" y="16008"/>
                  </a:lnTo>
                  <a:lnTo>
                    <a:pt x="16008" y="0"/>
                  </a:lnTo>
                  <a:lnTo>
                    <a:pt x="20903" y="0"/>
                  </a:lnTo>
                  <a:lnTo>
                    <a:pt x="36911" y="16008"/>
                  </a:lnTo>
                  <a:lnTo>
                    <a:pt x="36911" y="18455"/>
                  </a:lnTo>
                  <a:lnTo>
                    <a:pt x="36911" y="20903"/>
                  </a:lnTo>
                  <a:lnTo>
                    <a:pt x="23257" y="36443"/>
                  </a:lnTo>
                  <a:lnTo>
                    <a:pt x="20903" y="36911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23982" y="1840486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6911" y="18455"/>
                  </a:moveTo>
                  <a:lnTo>
                    <a:pt x="36911" y="20903"/>
                  </a:lnTo>
                  <a:lnTo>
                    <a:pt x="36443" y="23257"/>
                  </a:lnTo>
                  <a:lnTo>
                    <a:pt x="35506" y="25518"/>
                  </a:lnTo>
                  <a:lnTo>
                    <a:pt x="34569" y="27779"/>
                  </a:lnTo>
                  <a:lnTo>
                    <a:pt x="25518" y="35506"/>
                  </a:lnTo>
                  <a:lnTo>
                    <a:pt x="23257" y="36443"/>
                  </a:lnTo>
                  <a:lnTo>
                    <a:pt x="20903" y="36911"/>
                  </a:lnTo>
                  <a:lnTo>
                    <a:pt x="18455" y="36911"/>
                  </a:lnTo>
                  <a:lnTo>
                    <a:pt x="16008" y="36911"/>
                  </a:lnTo>
                  <a:lnTo>
                    <a:pt x="5405" y="31505"/>
                  </a:lnTo>
                  <a:lnTo>
                    <a:pt x="3674" y="29775"/>
                  </a:lnTo>
                  <a:lnTo>
                    <a:pt x="2341" y="27779"/>
                  </a:lnTo>
                  <a:lnTo>
                    <a:pt x="1404" y="25518"/>
                  </a:lnTo>
                  <a:lnTo>
                    <a:pt x="468" y="23257"/>
                  </a:lnTo>
                  <a:lnTo>
                    <a:pt x="0" y="20903"/>
                  </a:lnTo>
                  <a:lnTo>
                    <a:pt x="0" y="18455"/>
                  </a:lnTo>
                  <a:lnTo>
                    <a:pt x="0" y="16008"/>
                  </a:lnTo>
                  <a:lnTo>
                    <a:pt x="468" y="13654"/>
                  </a:lnTo>
                  <a:lnTo>
                    <a:pt x="1404" y="11392"/>
                  </a:lnTo>
                  <a:lnTo>
                    <a:pt x="2341" y="9131"/>
                  </a:lnTo>
                  <a:lnTo>
                    <a:pt x="3674" y="7136"/>
                  </a:lnTo>
                  <a:lnTo>
                    <a:pt x="5405" y="5405"/>
                  </a:lnTo>
                  <a:lnTo>
                    <a:pt x="7136" y="3674"/>
                  </a:lnTo>
                  <a:lnTo>
                    <a:pt x="9131" y="2341"/>
                  </a:lnTo>
                  <a:lnTo>
                    <a:pt x="11392" y="1404"/>
                  </a:lnTo>
                  <a:lnTo>
                    <a:pt x="13654" y="468"/>
                  </a:lnTo>
                  <a:lnTo>
                    <a:pt x="16008" y="0"/>
                  </a:lnTo>
                  <a:lnTo>
                    <a:pt x="18455" y="0"/>
                  </a:lnTo>
                  <a:lnTo>
                    <a:pt x="20903" y="0"/>
                  </a:lnTo>
                  <a:lnTo>
                    <a:pt x="36911" y="16008"/>
                  </a:lnTo>
                  <a:lnTo>
                    <a:pt x="36911" y="18455"/>
                  </a:lnTo>
                  <a:close/>
                </a:path>
              </a:pathLst>
            </a:custGeom>
            <a:ln w="7257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23910" y="191276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20903" y="36911"/>
                  </a:moveTo>
                  <a:lnTo>
                    <a:pt x="16008" y="36911"/>
                  </a:lnTo>
                  <a:lnTo>
                    <a:pt x="13654" y="36443"/>
                  </a:lnTo>
                  <a:lnTo>
                    <a:pt x="0" y="20903"/>
                  </a:lnTo>
                  <a:lnTo>
                    <a:pt x="0" y="16008"/>
                  </a:lnTo>
                  <a:lnTo>
                    <a:pt x="16008" y="0"/>
                  </a:lnTo>
                  <a:lnTo>
                    <a:pt x="20903" y="0"/>
                  </a:lnTo>
                  <a:lnTo>
                    <a:pt x="36911" y="18455"/>
                  </a:lnTo>
                  <a:lnTo>
                    <a:pt x="36911" y="20903"/>
                  </a:lnTo>
                  <a:lnTo>
                    <a:pt x="20903" y="36911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23910" y="191276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6911" y="18455"/>
                  </a:moveTo>
                  <a:lnTo>
                    <a:pt x="36911" y="20903"/>
                  </a:lnTo>
                  <a:lnTo>
                    <a:pt x="36443" y="23257"/>
                  </a:lnTo>
                  <a:lnTo>
                    <a:pt x="35506" y="25518"/>
                  </a:lnTo>
                  <a:lnTo>
                    <a:pt x="34569" y="27779"/>
                  </a:lnTo>
                  <a:lnTo>
                    <a:pt x="25518" y="35506"/>
                  </a:lnTo>
                  <a:lnTo>
                    <a:pt x="23257" y="36443"/>
                  </a:lnTo>
                  <a:lnTo>
                    <a:pt x="20903" y="36911"/>
                  </a:lnTo>
                  <a:lnTo>
                    <a:pt x="18455" y="36911"/>
                  </a:lnTo>
                  <a:lnTo>
                    <a:pt x="16008" y="36911"/>
                  </a:lnTo>
                  <a:lnTo>
                    <a:pt x="5405" y="31505"/>
                  </a:lnTo>
                  <a:lnTo>
                    <a:pt x="3674" y="29775"/>
                  </a:lnTo>
                  <a:lnTo>
                    <a:pt x="2341" y="27779"/>
                  </a:lnTo>
                  <a:lnTo>
                    <a:pt x="1404" y="25518"/>
                  </a:lnTo>
                  <a:lnTo>
                    <a:pt x="468" y="23257"/>
                  </a:lnTo>
                  <a:lnTo>
                    <a:pt x="0" y="20903"/>
                  </a:lnTo>
                  <a:lnTo>
                    <a:pt x="0" y="18455"/>
                  </a:lnTo>
                  <a:lnTo>
                    <a:pt x="0" y="16008"/>
                  </a:lnTo>
                  <a:lnTo>
                    <a:pt x="468" y="13654"/>
                  </a:lnTo>
                  <a:lnTo>
                    <a:pt x="1404" y="11392"/>
                  </a:lnTo>
                  <a:lnTo>
                    <a:pt x="2341" y="9131"/>
                  </a:lnTo>
                  <a:lnTo>
                    <a:pt x="3674" y="7136"/>
                  </a:lnTo>
                  <a:lnTo>
                    <a:pt x="5405" y="5405"/>
                  </a:lnTo>
                  <a:lnTo>
                    <a:pt x="7136" y="3674"/>
                  </a:lnTo>
                  <a:lnTo>
                    <a:pt x="9131" y="2341"/>
                  </a:lnTo>
                  <a:lnTo>
                    <a:pt x="11392" y="1404"/>
                  </a:lnTo>
                  <a:lnTo>
                    <a:pt x="13654" y="468"/>
                  </a:lnTo>
                  <a:lnTo>
                    <a:pt x="16008" y="0"/>
                  </a:lnTo>
                  <a:lnTo>
                    <a:pt x="18455" y="0"/>
                  </a:lnTo>
                  <a:lnTo>
                    <a:pt x="20903" y="0"/>
                  </a:lnTo>
                  <a:lnTo>
                    <a:pt x="23257" y="468"/>
                  </a:lnTo>
                  <a:lnTo>
                    <a:pt x="25518" y="1404"/>
                  </a:lnTo>
                  <a:lnTo>
                    <a:pt x="27779" y="2341"/>
                  </a:lnTo>
                  <a:lnTo>
                    <a:pt x="35506" y="11392"/>
                  </a:lnTo>
                  <a:lnTo>
                    <a:pt x="36443" y="13654"/>
                  </a:lnTo>
                  <a:lnTo>
                    <a:pt x="36911" y="16008"/>
                  </a:lnTo>
                  <a:lnTo>
                    <a:pt x="36911" y="18455"/>
                  </a:lnTo>
                  <a:close/>
                </a:path>
              </a:pathLst>
            </a:custGeom>
            <a:ln w="7257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23982" y="198896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20903" y="36911"/>
                  </a:moveTo>
                  <a:lnTo>
                    <a:pt x="16008" y="36911"/>
                  </a:lnTo>
                  <a:lnTo>
                    <a:pt x="13654" y="36443"/>
                  </a:lnTo>
                  <a:lnTo>
                    <a:pt x="0" y="20903"/>
                  </a:lnTo>
                  <a:lnTo>
                    <a:pt x="0" y="16008"/>
                  </a:lnTo>
                  <a:lnTo>
                    <a:pt x="16008" y="0"/>
                  </a:lnTo>
                  <a:lnTo>
                    <a:pt x="20903" y="0"/>
                  </a:lnTo>
                  <a:lnTo>
                    <a:pt x="36911" y="16008"/>
                  </a:lnTo>
                  <a:lnTo>
                    <a:pt x="36911" y="18455"/>
                  </a:lnTo>
                  <a:lnTo>
                    <a:pt x="36911" y="20903"/>
                  </a:lnTo>
                  <a:lnTo>
                    <a:pt x="23257" y="36443"/>
                  </a:lnTo>
                  <a:lnTo>
                    <a:pt x="20903" y="36911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23982" y="1988967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6911" y="18455"/>
                  </a:moveTo>
                  <a:lnTo>
                    <a:pt x="36911" y="20903"/>
                  </a:lnTo>
                  <a:lnTo>
                    <a:pt x="36443" y="23257"/>
                  </a:lnTo>
                  <a:lnTo>
                    <a:pt x="35506" y="25518"/>
                  </a:lnTo>
                  <a:lnTo>
                    <a:pt x="34569" y="27779"/>
                  </a:lnTo>
                  <a:lnTo>
                    <a:pt x="18455" y="36911"/>
                  </a:lnTo>
                  <a:lnTo>
                    <a:pt x="16008" y="36911"/>
                  </a:lnTo>
                  <a:lnTo>
                    <a:pt x="5405" y="31505"/>
                  </a:lnTo>
                  <a:lnTo>
                    <a:pt x="3674" y="29775"/>
                  </a:lnTo>
                  <a:lnTo>
                    <a:pt x="2341" y="27779"/>
                  </a:lnTo>
                  <a:lnTo>
                    <a:pt x="1404" y="25518"/>
                  </a:lnTo>
                  <a:lnTo>
                    <a:pt x="468" y="23257"/>
                  </a:lnTo>
                  <a:lnTo>
                    <a:pt x="0" y="20903"/>
                  </a:lnTo>
                  <a:lnTo>
                    <a:pt x="0" y="18455"/>
                  </a:lnTo>
                  <a:lnTo>
                    <a:pt x="0" y="16008"/>
                  </a:lnTo>
                  <a:lnTo>
                    <a:pt x="468" y="13654"/>
                  </a:lnTo>
                  <a:lnTo>
                    <a:pt x="1404" y="11392"/>
                  </a:lnTo>
                  <a:lnTo>
                    <a:pt x="2341" y="9131"/>
                  </a:lnTo>
                  <a:lnTo>
                    <a:pt x="3674" y="7136"/>
                  </a:lnTo>
                  <a:lnTo>
                    <a:pt x="5405" y="5405"/>
                  </a:lnTo>
                  <a:lnTo>
                    <a:pt x="7136" y="3674"/>
                  </a:lnTo>
                  <a:lnTo>
                    <a:pt x="9131" y="2341"/>
                  </a:lnTo>
                  <a:lnTo>
                    <a:pt x="11392" y="1404"/>
                  </a:lnTo>
                  <a:lnTo>
                    <a:pt x="13654" y="468"/>
                  </a:lnTo>
                  <a:lnTo>
                    <a:pt x="16008" y="0"/>
                  </a:lnTo>
                  <a:lnTo>
                    <a:pt x="18455" y="0"/>
                  </a:lnTo>
                  <a:lnTo>
                    <a:pt x="20903" y="0"/>
                  </a:lnTo>
                  <a:lnTo>
                    <a:pt x="36911" y="16008"/>
                  </a:lnTo>
                  <a:lnTo>
                    <a:pt x="36911" y="18455"/>
                  </a:lnTo>
                  <a:close/>
                </a:path>
              </a:pathLst>
            </a:custGeom>
            <a:ln w="7257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23910" y="2057910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20903" y="36911"/>
                  </a:moveTo>
                  <a:lnTo>
                    <a:pt x="16008" y="36911"/>
                  </a:lnTo>
                  <a:lnTo>
                    <a:pt x="13654" y="36443"/>
                  </a:lnTo>
                  <a:lnTo>
                    <a:pt x="0" y="20903"/>
                  </a:lnTo>
                  <a:lnTo>
                    <a:pt x="0" y="16008"/>
                  </a:lnTo>
                  <a:lnTo>
                    <a:pt x="16008" y="0"/>
                  </a:lnTo>
                  <a:lnTo>
                    <a:pt x="20903" y="0"/>
                  </a:lnTo>
                  <a:lnTo>
                    <a:pt x="36911" y="18455"/>
                  </a:lnTo>
                  <a:lnTo>
                    <a:pt x="36911" y="20903"/>
                  </a:lnTo>
                  <a:lnTo>
                    <a:pt x="20903" y="36911"/>
                  </a:lnTo>
                  <a:close/>
                </a:path>
              </a:pathLst>
            </a:custGeom>
            <a:solidFill>
              <a:srgbClr val="E1D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23910" y="2057910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6911" y="18455"/>
                  </a:moveTo>
                  <a:lnTo>
                    <a:pt x="36911" y="20903"/>
                  </a:lnTo>
                  <a:lnTo>
                    <a:pt x="36443" y="23257"/>
                  </a:lnTo>
                  <a:lnTo>
                    <a:pt x="35506" y="25518"/>
                  </a:lnTo>
                  <a:lnTo>
                    <a:pt x="34569" y="27779"/>
                  </a:lnTo>
                  <a:lnTo>
                    <a:pt x="20903" y="36911"/>
                  </a:lnTo>
                  <a:lnTo>
                    <a:pt x="18455" y="36911"/>
                  </a:lnTo>
                  <a:lnTo>
                    <a:pt x="16008" y="36911"/>
                  </a:lnTo>
                  <a:lnTo>
                    <a:pt x="5405" y="31505"/>
                  </a:lnTo>
                  <a:lnTo>
                    <a:pt x="3674" y="29775"/>
                  </a:lnTo>
                  <a:lnTo>
                    <a:pt x="2341" y="27779"/>
                  </a:lnTo>
                  <a:lnTo>
                    <a:pt x="1404" y="25518"/>
                  </a:lnTo>
                  <a:lnTo>
                    <a:pt x="468" y="23257"/>
                  </a:lnTo>
                  <a:lnTo>
                    <a:pt x="0" y="20903"/>
                  </a:lnTo>
                  <a:lnTo>
                    <a:pt x="0" y="18455"/>
                  </a:lnTo>
                  <a:lnTo>
                    <a:pt x="0" y="16008"/>
                  </a:lnTo>
                  <a:lnTo>
                    <a:pt x="5405" y="5405"/>
                  </a:lnTo>
                  <a:lnTo>
                    <a:pt x="7136" y="3674"/>
                  </a:lnTo>
                  <a:lnTo>
                    <a:pt x="9131" y="2341"/>
                  </a:lnTo>
                  <a:lnTo>
                    <a:pt x="11392" y="1404"/>
                  </a:lnTo>
                  <a:lnTo>
                    <a:pt x="13654" y="468"/>
                  </a:lnTo>
                  <a:lnTo>
                    <a:pt x="16008" y="0"/>
                  </a:lnTo>
                  <a:lnTo>
                    <a:pt x="18455" y="0"/>
                  </a:lnTo>
                  <a:lnTo>
                    <a:pt x="20903" y="0"/>
                  </a:lnTo>
                  <a:lnTo>
                    <a:pt x="23257" y="468"/>
                  </a:lnTo>
                  <a:lnTo>
                    <a:pt x="25518" y="1404"/>
                  </a:lnTo>
                  <a:lnTo>
                    <a:pt x="27779" y="2341"/>
                  </a:lnTo>
                  <a:lnTo>
                    <a:pt x="35506" y="11392"/>
                  </a:lnTo>
                  <a:lnTo>
                    <a:pt x="36443" y="13654"/>
                  </a:lnTo>
                  <a:lnTo>
                    <a:pt x="36911" y="16008"/>
                  </a:lnTo>
                  <a:lnTo>
                    <a:pt x="36911" y="18455"/>
                  </a:lnTo>
                  <a:close/>
                </a:path>
              </a:pathLst>
            </a:custGeom>
            <a:ln w="7257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23910" y="2126708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20903" y="36911"/>
                  </a:moveTo>
                  <a:lnTo>
                    <a:pt x="16008" y="36911"/>
                  </a:lnTo>
                  <a:lnTo>
                    <a:pt x="13654" y="36443"/>
                  </a:lnTo>
                  <a:lnTo>
                    <a:pt x="0" y="20903"/>
                  </a:lnTo>
                  <a:lnTo>
                    <a:pt x="0" y="16008"/>
                  </a:lnTo>
                  <a:lnTo>
                    <a:pt x="16008" y="0"/>
                  </a:lnTo>
                  <a:lnTo>
                    <a:pt x="20903" y="0"/>
                  </a:lnTo>
                  <a:lnTo>
                    <a:pt x="36911" y="18455"/>
                  </a:lnTo>
                  <a:lnTo>
                    <a:pt x="36911" y="20903"/>
                  </a:lnTo>
                  <a:lnTo>
                    <a:pt x="20903" y="36911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23910" y="2126708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4" h="37464">
                  <a:moveTo>
                    <a:pt x="36911" y="18455"/>
                  </a:moveTo>
                  <a:lnTo>
                    <a:pt x="36911" y="20903"/>
                  </a:lnTo>
                  <a:lnTo>
                    <a:pt x="36443" y="23257"/>
                  </a:lnTo>
                  <a:lnTo>
                    <a:pt x="35506" y="25518"/>
                  </a:lnTo>
                  <a:lnTo>
                    <a:pt x="34569" y="27779"/>
                  </a:lnTo>
                  <a:lnTo>
                    <a:pt x="18455" y="36911"/>
                  </a:lnTo>
                  <a:lnTo>
                    <a:pt x="16008" y="36911"/>
                  </a:lnTo>
                  <a:lnTo>
                    <a:pt x="5405" y="31505"/>
                  </a:lnTo>
                  <a:lnTo>
                    <a:pt x="3674" y="29775"/>
                  </a:lnTo>
                  <a:lnTo>
                    <a:pt x="2341" y="27779"/>
                  </a:lnTo>
                  <a:lnTo>
                    <a:pt x="1404" y="25518"/>
                  </a:lnTo>
                  <a:lnTo>
                    <a:pt x="468" y="23257"/>
                  </a:lnTo>
                  <a:lnTo>
                    <a:pt x="0" y="20903"/>
                  </a:lnTo>
                  <a:lnTo>
                    <a:pt x="0" y="18455"/>
                  </a:lnTo>
                  <a:lnTo>
                    <a:pt x="0" y="16008"/>
                  </a:lnTo>
                  <a:lnTo>
                    <a:pt x="5405" y="5405"/>
                  </a:lnTo>
                  <a:lnTo>
                    <a:pt x="7136" y="3674"/>
                  </a:lnTo>
                  <a:lnTo>
                    <a:pt x="9131" y="2341"/>
                  </a:lnTo>
                  <a:lnTo>
                    <a:pt x="11392" y="1404"/>
                  </a:lnTo>
                  <a:lnTo>
                    <a:pt x="13654" y="468"/>
                  </a:lnTo>
                  <a:lnTo>
                    <a:pt x="16008" y="0"/>
                  </a:lnTo>
                  <a:lnTo>
                    <a:pt x="18455" y="0"/>
                  </a:lnTo>
                  <a:lnTo>
                    <a:pt x="20903" y="0"/>
                  </a:lnTo>
                  <a:lnTo>
                    <a:pt x="35506" y="11392"/>
                  </a:lnTo>
                  <a:lnTo>
                    <a:pt x="36443" y="13654"/>
                  </a:lnTo>
                  <a:lnTo>
                    <a:pt x="36911" y="16008"/>
                  </a:lnTo>
                  <a:lnTo>
                    <a:pt x="36911" y="18455"/>
                  </a:lnTo>
                  <a:close/>
                </a:path>
              </a:pathLst>
            </a:custGeom>
            <a:ln w="7257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96998" y="1818447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290285" y="72571"/>
                  </a:moveTo>
                  <a:lnTo>
                    <a:pt x="0" y="72571"/>
                  </a:lnTo>
                  <a:lnTo>
                    <a:pt x="0" y="0"/>
                  </a:lnTo>
                  <a:lnTo>
                    <a:pt x="290285" y="0"/>
                  </a:lnTo>
                  <a:lnTo>
                    <a:pt x="290285" y="7257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96998" y="1818447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0" y="0"/>
                  </a:moveTo>
                  <a:lnTo>
                    <a:pt x="290285" y="0"/>
                  </a:lnTo>
                  <a:lnTo>
                    <a:pt x="290285" y="72571"/>
                  </a:lnTo>
                  <a:lnTo>
                    <a:pt x="0" y="72571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3370" y="1814819"/>
              <a:ext cx="297542" cy="7982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796998" y="1891019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290285" y="72571"/>
                  </a:moveTo>
                  <a:lnTo>
                    <a:pt x="0" y="72571"/>
                  </a:lnTo>
                  <a:lnTo>
                    <a:pt x="0" y="0"/>
                  </a:lnTo>
                  <a:lnTo>
                    <a:pt x="290285" y="0"/>
                  </a:lnTo>
                  <a:lnTo>
                    <a:pt x="290285" y="7257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96998" y="1891019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0" y="0"/>
                  </a:moveTo>
                  <a:lnTo>
                    <a:pt x="290285" y="0"/>
                  </a:lnTo>
                  <a:lnTo>
                    <a:pt x="290285" y="72571"/>
                  </a:lnTo>
                  <a:lnTo>
                    <a:pt x="0" y="72571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3370" y="1887390"/>
              <a:ext cx="297542" cy="7982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796998" y="1963590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290285" y="72571"/>
                  </a:moveTo>
                  <a:lnTo>
                    <a:pt x="0" y="72571"/>
                  </a:lnTo>
                  <a:lnTo>
                    <a:pt x="0" y="0"/>
                  </a:lnTo>
                  <a:lnTo>
                    <a:pt x="290285" y="0"/>
                  </a:lnTo>
                  <a:lnTo>
                    <a:pt x="290285" y="7257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96998" y="1963590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0" y="0"/>
                  </a:moveTo>
                  <a:lnTo>
                    <a:pt x="290285" y="0"/>
                  </a:lnTo>
                  <a:lnTo>
                    <a:pt x="290285" y="72571"/>
                  </a:lnTo>
                  <a:lnTo>
                    <a:pt x="0" y="72571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3370" y="1959961"/>
              <a:ext cx="297542" cy="7982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796998" y="2036161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290285" y="72571"/>
                  </a:moveTo>
                  <a:lnTo>
                    <a:pt x="0" y="72571"/>
                  </a:lnTo>
                  <a:lnTo>
                    <a:pt x="0" y="0"/>
                  </a:lnTo>
                  <a:lnTo>
                    <a:pt x="290285" y="0"/>
                  </a:lnTo>
                  <a:lnTo>
                    <a:pt x="290285" y="7257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96998" y="2036161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0" y="0"/>
                  </a:moveTo>
                  <a:lnTo>
                    <a:pt x="290285" y="0"/>
                  </a:lnTo>
                  <a:lnTo>
                    <a:pt x="290285" y="72571"/>
                  </a:lnTo>
                  <a:lnTo>
                    <a:pt x="0" y="72571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3370" y="2032533"/>
              <a:ext cx="297542" cy="7982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796998" y="2108733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290285" y="72571"/>
                  </a:moveTo>
                  <a:lnTo>
                    <a:pt x="0" y="72571"/>
                  </a:lnTo>
                  <a:lnTo>
                    <a:pt x="0" y="0"/>
                  </a:lnTo>
                  <a:lnTo>
                    <a:pt x="290285" y="0"/>
                  </a:lnTo>
                  <a:lnTo>
                    <a:pt x="290285" y="7257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96998" y="2108733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0" y="0"/>
                  </a:moveTo>
                  <a:lnTo>
                    <a:pt x="290285" y="0"/>
                  </a:lnTo>
                  <a:lnTo>
                    <a:pt x="290285" y="72571"/>
                  </a:lnTo>
                  <a:lnTo>
                    <a:pt x="0" y="72571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3370" y="2105104"/>
              <a:ext cx="297542" cy="7982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796998" y="1818447"/>
              <a:ext cx="287020" cy="363220"/>
            </a:xfrm>
            <a:custGeom>
              <a:avLst/>
              <a:gdLst/>
              <a:ahLst/>
              <a:cxnLst/>
              <a:rect l="l" t="t" r="r" b="b"/>
              <a:pathLst>
                <a:path w="287020" h="363219">
                  <a:moveTo>
                    <a:pt x="286802" y="362857"/>
                  </a:moveTo>
                  <a:lnTo>
                    <a:pt x="0" y="362857"/>
                  </a:lnTo>
                  <a:lnTo>
                    <a:pt x="0" y="0"/>
                  </a:lnTo>
                  <a:lnTo>
                    <a:pt x="286802" y="0"/>
                  </a:lnTo>
                  <a:lnTo>
                    <a:pt x="286802" y="362857"/>
                  </a:lnTo>
                  <a:close/>
                </a:path>
              </a:pathLst>
            </a:custGeom>
            <a:solidFill>
              <a:srgbClr val="F5F5F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796998" y="1818447"/>
              <a:ext cx="287020" cy="363220"/>
            </a:xfrm>
            <a:custGeom>
              <a:avLst/>
              <a:gdLst/>
              <a:ahLst/>
              <a:cxnLst/>
              <a:rect l="l" t="t" r="r" b="b"/>
              <a:pathLst>
                <a:path w="287020" h="363219">
                  <a:moveTo>
                    <a:pt x="0" y="0"/>
                  </a:moveTo>
                  <a:lnTo>
                    <a:pt x="286802" y="0"/>
                  </a:lnTo>
                  <a:lnTo>
                    <a:pt x="286802" y="362857"/>
                  </a:lnTo>
                  <a:lnTo>
                    <a:pt x="0" y="362857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96998" y="1818447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290285" y="72571"/>
                  </a:moveTo>
                  <a:lnTo>
                    <a:pt x="0" y="72571"/>
                  </a:lnTo>
                  <a:lnTo>
                    <a:pt x="0" y="0"/>
                  </a:lnTo>
                  <a:lnTo>
                    <a:pt x="290285" y="0"/>
                  </a:lnTo>
                  <a:lnTo>
                    <a:pt x="290285" y="72571"/>
                  </a:lnTo>
                  <a:close/>
                </a:path>
              </a:pathLst>
            </a:custGeom>
            <a:solidFill>
              <a:srgbClr val="D9E7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796998" y="1818447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0" y="0"/>
                  </a:moveTo>
                  <a:lnTo>
                    <a:pt x="290285" y="0"/>
                  </a:lnTo>
                  <a:lnTo>
                    <a:pt x="290285" y="72571"/>
                  </a:lnTo>
                  <a:lnTo>
                    <a:pt x="0" y="72571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3370" y="1814819"/>
              <a:ext cx="297542" cy="7982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96998" y="1891019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290285" y="72571"/>
                  </a:moveTo>
                  <a:lnTo>
                    <a:pt x="0" y="72571"/>
                  </a:lnTo>
                  <a:lnTo>
                    <a:pt x="0" y="0"/>
                  </a:lnTo>
                  <a:lnTo>
                    <a:pt x="290285" y="0"/>
                  </a:lnTo>
                  <a:lnTo>
                    <a:pt x="290285" y="72571"/>
                  </a:lnTo>
                  <a:close/>
                </a:path>
              </a:pathLst>
            </a:custGeom>
            <a:solidFill>
              <a:srgbClr val="D5E7D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96998" y="1891019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0" y="0"/>
                  </a:moveTo>
                  <a:lnTo>
                    <a:pt x="290285" y="0"/>
                  </a:lnTo>
                  <a:lnTo>
                    <a:pt x="290285" y="72571"/>
                  </a:lnTo>
                  <a:lnTo>
                    <a:pt x="0" y="72571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3370" y="1887390"/>
              <a:ext cx="297542" cy="7982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796998" y="1963590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290285" y="72571"/>
                  </a:moveTo>
                  <a:lnTo>
                    <a:pt x="0" y="72571"/>
                  </a:lnTo>
                  <a:lnTo>
                    <a:pt x="0" y="0"/>
                  </a:lnTo>
                  <a:lnTo>
                    <a:pt x="290285" y="0"/>
                  </a:lnTo>
                  <a:lnTo>
                    <a:pt x="290285" y="72571"/>
                  </a:lnTo>
                  <a:close/>
                </a:path>
              </a:pathLst>
            </a:custGeom>
            <a:solidFill>
              <a:srgbClr val="FFE6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96998" y="1963590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0" y="0"/>
                  </a:moveTo>
                  <a:lnTo>
                    <a:pt x="290285" y="0"/>
                  </a:lnTo>
                  <a:lnTo>
                    <a:pt x="290285" y="72571"/>
                  </a:lnTo>
                  <a:lnTo>
                    <a:pt x="0" y="72571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3370" y="1959961"/>
              <a:ext cx="297542" cy="7982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796998" y="2036161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290285" y="72571"/>
                  </a:moveTo>
                  <a:lnTo>
                    <a:pt x="0" y="72571"/>
                  </a:lnTo>
                  <a:lnTo>
                    <a:pt x="0" y="0"/>
                  </a:lnTo>
                  <a:lnTo>
                    <a:pt x="290285" y="0"/>
                  </a:lnTo>
                  <a:lnTo>
                    <a:pt x="290285" y="72571"/>
                  </a:lnTo>
                  <a:close/>
                </a:path>
              </a:pathLst>
            </a:custGeom>
            <a:solidFill>
              <a:srgbClr val="E1D5E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796998" y="2036161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0" y="0"/>
                  </a:moveTo>
                  <a:lnTo>
                    <a:pt x="290285" y="0"/>
                  </a:lnTo>
                  <a:lnTo>
                    <a:pt x="290285" y="72571"/>
                  </a:lnTo>
                  <a:lnTo>
                    <a:pt x="0" y="72571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93370" y="2032533"/>
              <a:ext cx="297542" cy="7982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796998" y="2108733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290285" y="72571"/>
                  </a:moveTo>
                  <a:lnTo>
                    <a:pt x="0" y="72571"/>
                  </a:lnTo>
                  <a:lnTo>
                    <a:pt x="0" y="0"/>
                  </a:lnTo>
                  <a:lnTo>
                    <a:pt x="290285" y="0"/>
                  </a:lnTo>
                  <a:lnTo>
                    <a:pt x="290285" y="72571"/>
                  </a:lnTo>
                  <a:close/>
                </a:path>
              </a:pathLst>
            </a:custGeom>
            <a:solidFill>
              <a:srgbClr val="F7CD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796998" y="2108733"/>
              <a:ext cx="290830" cy="73025"/>
            </a:xfrm>
            <a:custGeom>
              <a:avLst/>
              <a:gdLst/>
              <a:ahLst/>
              <a:cxnLst/>
              <a:rect l="l" t="t" r="r" b="b"/>
              <a:pathLst>
                <a:path w="290829" h="73025">
                  <a:moveTo>
                    <a:pt x="0" y="0"/>
                  </a:moveTo>
                  <a:lnTo>
                    <a:pt x="290285" y="0"/>
                  </a:lnTo>
                  <a:lnTo>
                    <a:pt x="290285" y="72571"/>
                  </a:lnTo>
                  <a:lnTo>
                    <a:pt x="0" y="72571"/>
                  </a:lnTo>
                  <a:lnTo>
                    <a:pt x="0" y="0"/>
                  </a:lnTo>
                  <a:close/>
                </a:path>
              </a:pathLst>
            </a:custGeom>
            <a:ln w="7257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93370" y="2105104"/>
              <a:ext cx="297542" cy="79828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4542664" y="1954174"/>
            <a:ext cx="191135" cy="73025"/>
            <a:chOff x="4542664" y="1954174"/>
            <a:chExt cx="191135" cy="73025"/>
          </a:xfrm>
        </p:grpSpPr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42664" y="1954174"/>
              <a:ext cx="86227" cy="7293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663823" y="1987317"/>
              <a:ext cx="69850" cy="24765"/>
            </a:xfrm>
            <a:custGeom>
              <a:avLst/>
              <a:gdLst/>
              <a:ahLst/>
              <a:cxnLst/>
              <a:rect l="l" t="t" r="r" b="b"/>
              <a:pathLst>
                <a:path w="69850" h="24764">
                  <a:moveTo>
                    <a:pt x="68124" y="0"/>
                  </a:moveTo>
                  <a:lnTo>
                    <a:pt x="1465" y="0"/>
                  </a:lnTo>
                  <a:lnTo>
                    <a:pt x="439" y="554"/>
                  </a:lnTo>
                  <a:lnTo>
                    <a:pt x="0" y="1246"/>
                  </a:lnTo>
                  <a:lnTo>
                    <a:pt x="0" y="3116"/>
                  </a:lnTo>
                  <a:lnTo>
                    <a:pt x="558" y="3809"/>
                  </a:lnTo>
                  <a:lnTo>
                    <a:pt x="1674" y="4155"/>
                  </a:lnTo>
                  <a:lnTo>
                    <a:pt x="68045" y="4155"/>
                  </a:lnTo>
                  <a:lnTo>
                    <a:pt x="69205" y="3497"/>
                  </a:lnTo>
                  <a:lnTo>
                    <a:pt x="69693" y="2839"/>
                  </a:lnTo>
                  <a:lnTo>
                    <a:pt x="69693" y="1246"/>
                  </a:lnTo>
                  <a:lnTo>
                    <a:pt x="69170" y="554"/>
                  </a:lnTo>
                  <a:lnTo>
                    <a:pt x="68124" y="0"/>
                  </a:lnTo>
                  <a:close/>
                </a:path>
                <a:path w="69850" h="24764">
                  <a:moveTo>
                    <a:pt x="68228" y="20155"/>
                  </a:moveTo>
                  <a:lnTo>
                    <a:pt x="1674" y="20155"/>
                  </a:lnTo>
                  <a:lnTo>
                    <a:pt x="558" y="20502"/>
                  </a:lnTo>
                  <a:lnTo>
                    <a:pt x="0" y="21194"/>
                  </a:lnTo>
                  <a:lnTo>
                    <a:pt x="0" y="23134"/>
                  </a:lnTo>
                  <a:lnTo>
                    <a:pt x="488" y="23826"/>
                  </a:lnTo>
                  <a:lnTo>
                    <a:pt x="1465" y="24311"/>
                  </a:lnTo>
                  <a:lnTo>
                    <a:pt x="68124" y="24311"/>
                  </a:lnTo>
                  <a:lnTo>
                    <a:pt x="69170" y="23826"/>
                  </a:lnTo>
                  <a:lnTo>
                    <a:pt x="69693" y="23134"/>
                  </a:lnTo>
                  <a:lnTo>
                    <a:pt x="69693" y="21541"/>
                  </a:lnTo>
                  <a:lnTo>
                    <a:pt x="69205" y="20848"/>
                  </a:lnTo>
                  <a:lnTo>
                    <a:pt x="68228" y="20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63823" y="1987317"/>
              <a:ext cx="69850" cy="24765"/>
            </a:xfrm>
            <a:custGeom>
              <a:avLst/>
              <a:gdLst/>
              <a:ahLst/>
              <a:cxnLst/>
              <a:rect l="l" t="t" r="r" b="b"/>
              <a:pathLst>
                <a:path w="69850" h="24764">
                  <a:moveTo>
                    <a:pt x="0" y="2077"/>
                  </a:moveTo>
                  <a:lnTo>
                    <a:pt x="0" y="1177"/>
                  </a:lnTo>
                  <a:lnTo>
                    <a:pt x="488" y="484"/>
                  </a:lnTo>
                  <a:lnTo>
                    <a:pt x="1465" y="0"/>
                  </a:lnTo>
                  <a:lnTo>
                    <a:pt x="68124" y="0"/>
                  </a:lnTo>
                  <a:lnTo>
                    <a:pt x="69170" y="554"/>
                  </a:lnTo>
                  <a:lnTo>
                    <a:pt x="69693" y="1246"/>
                  </a:lnTo>
                  <a:lnTo>
                    <a:pt x="69693" y="2077"/>
                  </a:lnTo>
                  <a:lnTo>
                    <a:pt x="69693" y="2839"/>
                  </a:lnTo>
                  <a:lnTo>
                    <a:pt x="69205" y="3497"/>
                  </a:lnTo>
                  <a:lnTo>
                    <a:pt x="68228" y="4051"/>
                  </a:lnTo>
                  <a:lnTo>
                    <a:pt x="34951" y="4155"/>
                  </a:lnTo>
                  <a:lnTo>
                    <a:pt x="1674" y="4155"/>
                  </a:lnTo>
                  <a:lnTo>
                    <a:pt x="558" y="3809"/>
                  </a:lnTo>
                  <a:lnTo>
                    <a:pt x="0" y="3116"/>
                  </a:lnTo>
                  <a:lnTo>
                    <a:pt x="0" y="2077"/>
                  </a:lnTo>
                  <a:close/>
                </a:path>
                <a:path w="69850" h="24764">
                  <a:moveTo>
                    <a:pt x="0" y="22233"/>
                  </a:moveTo>
                  <a:lnTo>
                    <a:pt x="0" y="21194"/>
                  </a:lnTo>
                  <a:lnTo>
                    <a:pt x="558" y="20502"/>
                  </a:lnTo>
                  <a:lnTo>
                    <a:pt x="1674" y="20155"/>
                  </a:lnTo>
                  <a:lnTo>
                    <a:pt x="68228" y="20155"/>
                  </a:lnTo>
                  <a:lnTo>
                    <a:pt x="69205" y="20848"/>
                  </a:lnTo>
                  <a:lnTo>
                    <a:pt x="69693" y="21541"/>
                  </a:lnTo>
                  <a:lnTo>
                    <a:pt x="69693" y="22233"/>
                  </a:lnTo>
                  <a:lnTo>
                    <a:pt x="69693" y="23134"/>
                  </a:lnTo>
                  <a:lnTo>
                    <a:pt x="69170" y="23826"/>
                  </a:lnTo>
                  <a:lnTo>
                    <a:pt x="68124" y="24311"/>
                  </a:lnTo>
                  <a:lnTo>
                    <a:pt x="1465" y="24311"/>
                  </a:lnTo>
                  <a:lnTo>
                    <a:pt x="488" y="23826"/>
                  </a:lnTo>
                  <a:lnTo>
                    <a:pt x="0" y="23134"/>
                  </a:lnTo>
                  <a:lnTo>
                    <a:pt x="0" y="222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359994" y="288622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96494" y="2269621"/>
            <a:ext cx="4801870" cy="76835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851025">
              <a:lnSpc>
                <a:spcPct val="100000"/>
              </a:lnSpc>
              <a:spcBef>
                <a:spcPts val="464"/>
              </a:spcBef>
              <a:tabLst>
                <a:tab pos="3408045" algn="l"/>
              </a:tabLst>
            </a:pPr>
            <a:r>
              <a:rPr sz="500" spc="-20" dirty="0">
                <a:solidFill>
                  <a:srgbClr val="333333"/>
                </a:solidFill>
                <a:latin typeface="Times New Roman"/>
                <a:cs typeface="Times New Roman"/>
              </a:rPr>
              <a:t>time</a:t>
            </a:r>
            <a:r>
              <a:rPr sz="500" dirty="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sz="500" spc="-20" dirty="0">
                <a:solidFill>
                  <a:srgbClr val="333333"/>
                </a:solidFill>
                <a:latin typeface="Times New Roman"/>
                <a:cs typeface="Times New Roman"/>
              </a:rPr>
              <a:t>time</a:t>
            </a:r>
            <a:endParaRPr sz="500">
              <a:latin typeface="Times New Roman"/>
              <a:cs typeface="Times New Roman"/>
            </a:endParaRPr>
          </a:p>
          <a:p>
            <a:pPr marL="63500" marR="55880">
              <a:lnSpc>
                <a:spcPct val="114599"/>
              </a:lnSpc>
              <a:spcBef>
                <a:spcPts val="4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Capital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letters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denote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stacked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representations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encompassing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00" b="0" i="1" spc="8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collection,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e.g.,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114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50" b="0" i="1" spc="172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225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30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6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050" b="0" i="1" spc="89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50" b="0" i="1" spc="-187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i="1" spc="135" baseline="27777" dirty="0">
                <a:solidFill>
                  <a:srgbClr val="22373A"/>
                </a:solidFill>
                <a:latin typeface="DejaVu Sans Mono"/>
                <a:cs typeface="DejaVu Sans Mono"/>
              </a:rPr>
              <a:t>×</a:t>
            </a:r>
            <a:r>
              <a:rPr sz="1050" b="0" i="1" spc="135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r>
              <a:rPr sz="750" b="0" i="1" spc="135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x</a:t>
            </a:r>
            <a:r>
              <a:rPr sz="750" b="0" i="1" spc="-60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50" b="0" i="1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217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29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6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050" b="0" i="1" spc="89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50" b="0" i="1" spc="-195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i="1" spc="127" baseline="27777" dirty="0">
                <a:solidFill>
                  <a:srgbClr val="22373A"/>
                </a:solidFill>
                <a:latin typeface="DejaVu Sans Mono"/>
                <a:cs typeface="DejaVu Sans Mono"/>
              </a:rPr>
              <a:t>×</a:t>
            </a:r>
            <a:r>
              <a:rPr sz="1050" b="0" i="1" spc="127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r>
              <a:rPr sz="750" b="0" i="1" spc="127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u</a:t>
            </a:r>
            <a:r>
              <a:rPr sz="750" b="0" i="1" spc="-67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73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[4]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 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“Graph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Deep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Learning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Series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Forecasting:</a:t>
            </a:r>
            <a:r>
              <a:rPr sz="750" spc="3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A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Comprehensive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Methodological Framework”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11050" y="2983232"/>
            <a:ext cx="698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0" dirty="0">
                <a:solidFill>
                  <a:srgbClr val="22373A"/>
                </a:solidFill>
                <a:latin typeface="Calibri"/>
                <a:cs typeface="Calibri"/>
              </a:rPr>
              <a:t>6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71" name="object 71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3214693"/>
              <a:ext cx="421640" cy="25400"/>
            </a:xfrm>
            <a:custGeom>
              <a:avLst/>
              <a:gdLst/>
              <a:ahLst/>
              <a:cxnLst/>
              <a:rect l="l" t="t" r="r" b="b"/>
              <a:pathLst>
                <a:path w="421640" h="25400">
                  <a:moveTo>
                    <a:pt x="0" y="25305"/>
                  </a:moveTo>
                  <a:lnTo>
                    <a:pt x="0" y="0"/>
                  </a:lnTo>
                  <a:lnTo>
                    <a:pt x="421440" y="0"/>
                  </a:lnTo>
                  <a:lnTo>
                    <a:pt x="421440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References</a:t>
            </a:r>
            <a:r>
              <a:rPr spc="85" dirty="0"/>
              <a:t>  </a:t>
            </a:r>
            <a:r>
              <a:rPr spc="-25" dirty="0"/>
              <a:t>iii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iii</a:t>
            </a:r>
          </a:p>
        </p:txBody>
      </p:sp>
      <p:sp>
        <p:nvSpPr>
          <p:cNvPr id="3" name="object 3"/>
          <p:cNvSpPr/>
          <p:nvPr/>
        </p:nvSpPr>
        <p:spPr>
          <a:xfrm>
            <a:off x="370154" y="454520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597344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[13]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809" y="565714"/>
            <a:ext cx="4751705" cy="218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7010" indent="-635">
              <a:lnSpc>
                <a:spcPct val="127299"/>
              </a:lnSpc>
              <a:spcBef>
                <a:spcPts val="100"/>
              </a:spcBef>
            </a:pPr>
            <a:r>
              <a:rPr sz="750" spc="-35" dirty="0">
                <a:solidFill>
                  <a:srgbClr val="22373A"/>
                </a:solidFill>
                <a:latin typeface="Calibri"/>
                <a:cs typeface="Calibri"/>
              </a:rPr>
              <a:t>P.</a:t>
            </a:r>
            <a:r>
              <a:rPr sz="75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22373A"/>
                </a:solidFill>
                <a:latin typeface="Calibri"/>
                <a:cs typeface="Calibri"/>
              </a:rPr>
              <a:t>Montero-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Manso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R.</a:t>
            </a:r>
            <a:r>
              <a:rPr sz="75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J.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Hyndman,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“Principles</a:t>
            </a:r>
            <a:r>
              <a:rPr sz="75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algorithms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forecasting</a:t>
            </a:r>
            <a:r>
              <a:rPr sz="75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groups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75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series: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Locality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globality,”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International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Journal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of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Forecasting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37,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no.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4,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1632–1653,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2021.</a:t>
            </a:r>
            <a:endParaRPr sz="750">
              <a:latin typeface="Calibri"/>
              <a:cs typeface="Calibri"/>
            </a:endParaRPr>
          </a:p>
          <a:p>
            <a:pPr marL="12700" marR="222885" indent="-635">
              <a:lnSpc>
                <a:spcPct val="127299"/>
              </a:lnSpc>
              <a:spcBef>
                <a:spcPts val="41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A.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Cini,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I.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Marisca,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Zambon,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Alippi,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“Taming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local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effects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graph-based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forecasting,”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arXiv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preprint</a:t>
            </a:r>
            <a:r>
              <a:rPr sz="750" i="1" spc="3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arXiv:2302.04071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3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  <a:p>
            <a:pPr marL="12700" marR="5080" indent="-635">
              <a:lnSpc>
                <a:spcPct val="127299"/>
              </a:lnSpc>
              <a:spcBef>
                <a:spcPts val="415"/>
              </a:spcBef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JRM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Hosking,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“Equivalent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Forms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Multivariate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Portmanteau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Statistic,”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Journal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of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the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Royal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Statistical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Society: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Series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B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(Methodological)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43,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no.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2,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261–262,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1981.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Li,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Lam,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J.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Yao,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Q.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Yao,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“On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Testing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High-Dimensional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White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Noise,”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The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Annals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of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Statistics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</a:t>
            </a:r>
            <a:r>
              <a:rPr sz="750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47,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no.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6,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3382–3412,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2019.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A.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Bose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65" dirty="0">
                <a:solidFill>
                  <a:srgbClr val="22373A"/>
                </a:solidFill>
                <a:latin typeface="Calibri"/>
                <a:cs typeface="Calibri"/>
              </a:rPr>
              <a:t>W.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Hachem,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“A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Whiteness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Test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Based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Spectral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Measure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Large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Non-Hermitian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Random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Matrices,”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ICASSP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25" dirty="0">
                <a:solidFill>
                  <a:srgbClr val="6E7B7D"/>
                </a:solidFill>
                <a:latin typeface="Calibri"/>
                <a:cs typeface="Calibri"/>
              </a:rPr>
              <a:t>2020-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2020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IEEE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International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Acoustics,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Speech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and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Signal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Processing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(ICASSP)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IEEE,</a:t>
            </a:r>
            <a:r>
              <a:rPr sz="750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2020,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8768–8771.</a:t>
            </a:r>
            <a:endParaRPr sz="750">
              <a:latin typeface="Calibri"/>
              <a:cs typeface="Calibri"/>
            </a:endParaRPr>
          </a:p>
          <a:p>
            <a:pPr marL="12700" marR="367030" indent="-635">
              <a:lnSpc>
                <a:spcPct val="127299"/>
              </a:lnSpc>
              <a:spcBef>
                <a:spcPts val="414"/>
              </a:spcBef>
            </a:pPr>
            <a:r>
              <a:rPr sz="750" spc="-35" dirty="0">
                <a:solidFill>
                  <a:srgbClr val="22373A"/>
                </a:solidFill>
                <a:latin typeface="Calibri"/>
                <a:cs typeface="Calibri"/>
              </a:rPr>
              <a:t>P.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A.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35" dirty="0">
                <a:solidFill>
                  <a:srgbClr val="22373A"/>
                </a:solidFill>
                <a:latin typeface="Calibri"/>
                <a:cs typeface="Calibri"/>
              </a:rPr>
              <a:t>P.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Moran,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“Notes on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Continuous Stochastic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Phenomena,”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Biometrika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 37,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no.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1/2,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17–23,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1950,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ISSN:</a:t>
            </a:r>
            <a:r>
              <a:rPr sz="750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0006-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3444.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35" dirty="0">
                <a:solidFill>
                  <a:srgbClr val="6E7B7D"/>
                </a:solidFill>
                <a:latin typeface="Calibri"/>
                <a:cs typeface="Calibri"/>
              </a:rPr>
              <a:t>DOI: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6E7B7D"/>
                </a:solidFill>
                <a:latin typeface="Courier New"/>
                <a:cs typeface="Courier New"/>
                <a:hlinkClick r:id="rId2"/>
              </a:rPr>
              <a:t>10.2307/2332142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941057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[14]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1284770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[15]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94" y="1628482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[16]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1972208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[17]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461425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[18]</a:t>
            </a:r>
            <a:endParaRPr sz="75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References</a:t>
            </a:r>
            <a:r>
              <a:rPr spc="85" dirty="0"/>
              <a:t>  </a:t>
            </a:r>
            <a:r>
              <a:rPr spc="-25" dirty="0"/>
              <a:t>iv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iv</a:t>
            </a:r>
          </a:p>
        </p:txBody>
      </p:sp>
      <p:sp>
        <p:nvSpPr>
          <p:cNvPr id="3" name="object 3"/>
          <p:cNvSpPr/>
          <p:nvPr/>
        </p:nvSpPr>
        <p:spPr>
          <a:xfrm>
            <a:off x="370154" y="454520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648500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[19]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809" y="616869"/>
            <a:ext cx="4770755" cy="204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0504" indent="-635">
              <a:lnSpc>
                <a:spcPct val="127299"/>
              </a:lnSpc>
              <a:spcBef>
                <a:spcPts val="100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A.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D. Cliff and K. Ord, “Spatial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Autocorrelation: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Review of Existing and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New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Measures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with Applications,”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Economic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Geography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46,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 269–292,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1970,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ISSN: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 0013-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0095.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30" dirty="0">
                <a:solidFill>
                  <a:srgbClr val="6E7B7D"/>
                </a:solidFill>
                <a:latin typeface="Calibri"/>
                <a:cs typeface="Calibri"/>
              </a:rPr>
              <a:t>DOI: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6E7B7D"/>
                </a:solidFill>
                <a:latin typeface="Courier New"/>
                <a:cs typeface="Courier New"/>
                <a:hlinkClick r:id="rId2"/>
              </a:rPr>
              <a:t>10.2307/143144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.</a:t>
            </a:r>
            <a:endParaRPr sz="750">
              <a:latin typeface="Calibri"/>
              <a:cs typeface="Calibri"/>
            </a:endParaRPr>
          </a:p>
          <a:p>
            <a:pPr marL="12700" marR="128905" indent="-635">
              <a:lnSpc>
                <a:spcPct val="127299"/>
              </a:lnSpc>
              <a:spcBef>
                <a:spcPts val="420"/>
              </a:spcBef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Zambon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Alippi,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“AZ-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whiteness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test: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test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signal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uncorrelation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spatio-temporal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graphs,”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Advances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25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Neural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Information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 Processing Systems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A.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 H. Oh, 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Agarwal, D. Belgrave, and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K. Cho, Eds.,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2022.</a:t>
            </a:r>
            <a:endParaRPr sz="750">
              <a:latin typeface="Calibri"/>
              <a:cs typeface="Calibri"/>
            </a:endParaRPr>
          </a:p>
          <a:p>
            <a:pPr marL="12700" marR="457200" indent="-635">
              <a:lnSpc>
                <a:spcPct val="127299"/>
              </a:lnSpc>
              <a:spcBef>
                <a:spcPts val="425"/>
              </a:spcBef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D. Zambon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 C.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Alippi,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“Where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and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how to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improve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graph-based spatio-temporal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predictors,”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arXiv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preprint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arXiv:2302.01701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1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  <a:p>
            <a:pPr marL="12700" marR="81280" indent="-635">
              <a:lnSpc>
                <a:spcPct val="127299"/>
              </a:lnSpc>
              <a:spcBef>
                <a:spcPts val="42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A.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Cini,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Zambon,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Alippi,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“Sparse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from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series,”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Journal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of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Machine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Learning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Research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24,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no.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242,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1–36,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  <a:p>
            <a:pPr marL="12700" marR="5080" indent="-635">
              <a:lnSpc>
                <a:spcPct val="127299"/>
              </a:lnSpc>
              <a:spcBef>
                <a:spcPts val="420"/>
              </a:spcBef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22373A"/>
                </a:solidFill>
                <a:latin typeface="Calibri"/>
                <a:cs typeface="Calibri"/>
              </a:rPr>
              <a:t>Wu,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Pan,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G.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Long,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J.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Jiang,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Zhang,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“Graph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wavenet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deep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spatial-temporal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modeling,”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r>
              <a:rPr sz="750" spc="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Proceedings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of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the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28th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International Joint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Artificial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Intelligence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 2019, pp.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1907–1913.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750" spc="-30" dirty="0">
                <a:solidFill>
                  <a:srgbClr val="22373A"/>
                </a:solidFill>
                <a:latin typeface="Calibri"/>
                <a:cs typeface="Calibri"/>
              </a:rPr>
              <a:t>T.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Kipf, E. Fetaya,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K.-C.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Wang,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22373A"/>
                </a:solidFill>
                <a:latin typeface="Calibri"/>
                <a:cs typeface="Calibri"/>
              </a:rPr>
              <a:t>M.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Welling,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 R. Zemel, “Neural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relational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inference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interacting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systems,” 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International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machine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learning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PMLR,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2018,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2688–2697.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993216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[20]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1337932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[21]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94" y="1682648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[22]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2027364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[23]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372067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[24]</a:t>
            </a:r>
            <a:endParaRPr sz="75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References</a:t>
            </a:r>
            <a:r>
              <a:rPr spc="85" dirty="0"/>
              <a:t>  </a:t>
            </a:r>
            <a:r>
              <a:rPr spc="-50" dirty="0"/>
              <a:t>v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v</a:t>
            </a:r>
          </a:p>
        </p:txBody>
      </p:sp>
      <p:sp>
        <p:nvSpPr>
          <p:cNvPr id="3" name="object 3"/>
          <p:cNvSpPr/>
          <p:nvPr/>
        </p:nvSpPr>
        <p:spPr>
          <a:xfrm>
            <a:off x="370154" y="454520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592874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[25]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809" y="561243"/>
            <a:ext cx="4786630" cy="218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4940" indent="-635">
              <a:lnSpc>
                <a:spcPct val="127299"/>
              </a:lnSpc>
              <a:spcBef>
                <a:spcPts val="100"/>
              </a:spcBef>
            </a:pP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G.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Ditzler, </a:t>
            </a:r>
            <a:r>
              <a:rPr sz="750" spc="-50" dirty="0">
                <a:solidFill>
                  <a:srgbClr val="22373A"/>
                </a:solidFill>
                <a:latin typeface="Calibri"/>
                <a:cs typeface="Calibri"/>
              </a:rPr>
              <a:t>M.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Roveri, C. Alippi, and R. Polikar, “Learning in nonstationary environments: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survey,”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IEEE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Computational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Intelligence</a:t>
            </a:r>
            <a:r>
              <a:rPr sz="750" i="1" spc="-2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Magazine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10,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no.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4,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12–25,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2015.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G.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Panagopoulos,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G.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Nikolentzos,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22373A"/>
                </a:solidFill>
                <a:latin typeface="Calibri"/>
                <a:cs typeface="Calibri"/>
              </a:rPr>
              <a:t>M.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Vazirgiannis,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“Transfer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networks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pandemic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forecasting,”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Proceedings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of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the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50" dirty="0">
                <a:solidFill>
                  <a:srgbClr val="6E7B7D"/>
                </a:solidFill>
                <a:latin typeface="Calibri"/>
                <a:cs typeface="Calibri"/>
              </a:rPr>
              <a:t>AAAI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Artificial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Intelligence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35,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2021,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4838–4845.</a:t>
            </a:r>
            <a:endParaRPr sz="750">
              <a:latin typeface="Calibri"/>
              <a:cs typeface="Calibri"/>
            </a:endParaRPr>
          </a:p>
          <a:p>
            <a:pPr marL="12700" marR="293370" indent="-635">
              <a:lnSpc>
                <a:spcPct val="127299"/>
              </a:lnSpc>
              <a:spcBef>
                <a:spcPts val="415"/>
              </a:spcBef>
            </a:pPr>
            <a:r>
              <a:rPr sz="750" spc="-30" dirty="0">
                <a:solidFill>
                  <a:srgbClr val="22373A"/>
                </a:solidFill>
                <a:latin typeface="Calibri"/>
                <a:cs typeface="Calibri"/>
              </a:rPr>
              <a:t>T.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Mallick,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35" dirty="0">
                <a:solidFill>
                  <a:srgbClr val="22373A"/>
                </a:solidFill>
                <a:latin typeface="Calibri"/>
                <a:cs typeface="Calibri"/>
              </a:rPr>
              <a:t>P.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Balaprakash,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E.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Rask,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J.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Macfarlane,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“Transfer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networks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short-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term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highway traffic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forecasting,”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in 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2020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25th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 International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 on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Pattern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 Recognition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(ICPR)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 IEEE,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2021,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10</a:t>
            </a:r>
            <a:r>
              <a:rPr sz="750" spc="-3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367–10</a:t>
            </a:r>
            <a:r>
              <a:rPr sz="750" spc="-4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374.</a:t>
            </a:r>
            <a:endParaRPr sz="750">
              <a:latin typeface="Calibri"/>
              <a:cs typeface="Calibri"/>
            </a:endParaRPr>
          </a:p>
          <a:p>
            <a:pPr marL="12700" marR="5080" indent="-635">
              <a:lnSpc>
                <a:spcPct val="127299"/>
              </a:lnSpc>
              <a:spcBef>
                <a:spcPts val="415"/>
              </a:spcBef>
            </a:pPr>
            <a:r>
              <a:rPr sz="750" spc="-65" dirty="0">
                <a:solidFill>
                  <a:srgbClr val="22373A"/>
                </a:solidFill>
                <a:latin typeface="Calibri"/>
                <a:cs typeface="Calibri"/>
              </a:rPr>
              <a:t>W.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Hamilton,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Ying,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J.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Leskovec,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“Inductive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representation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large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graphs,”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Advances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neural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information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processing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systems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30,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2017.</a:t>
            </a:r>
            <a:endParaRPr sz="750">
              <a:latin typeface="Calibri"/>
              <a:cs typeface="Calibri"/>
            </a:endParaRPr>
          </a:p>
          <a:p>
            <a:pPr marL="12700" marR="71120" indent="-635">
              <a:lnSpc>
                <a:spcPct val="127299"/>
              </a:lnSpc>
              <a:spcBef>
                <a:spcPts val="414"/>
              </a:spcBef>
            </a:pPr>
            <a:r>
              <a:rPr sz="750" spc="-40" dirty="0">
                <a:solidFill>
                  <a:srgbClr val="22373A"/>
                </a:solidFill>
                <a:latin typeface="Calibri"/>
                <a:cs typeface="Calibri"/>
              </a:rPr>
              <a:t>Y.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Rong,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65" dirty="0">
                <a:solidFill>
                  <a:srgbClr val="22373A"/>
                </a:solidFill>
                <a:latin typeface="Calibri"/>
                <a:cs typeface="Calibri"/>
              </a:rPr>
              <a:t>W.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Huang,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30" dirty="0">
                <a:solidFill>
                  <a:srgbClr val="22373A"/>
                </a:solidFill>
                <a:latin typeface="Calibri"/>
                <a:cs typeface="Calibri"/>
              </a:rPr>
              <a:t>T.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Xu,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J.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Huang,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“Dropedge: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Towards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deep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convolutional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networks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classification,”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International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 Conference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Learning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Representations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 2020.</a:t>
            </a:r>
            <a:endParaRPr sz="750">
              <a:latin typeface="Calibri"/>
              <a:cs typeface="Calibri"/>
            </a:endParaRPr>
          </a:p>
          <a:p>
            <a:pPr marL="12700" marR="376555" indent="-635">
              <a:lnSpc>
                <a:spcPct val="127299"/>
              </a:lnSpc>
              <a:spcBef>
                <a:spcPts val="414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F.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Frasca,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E.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Rossi,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Eynard,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Chamberlain,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22373A"/>
                </a:solidFill>
                <a:latin typeface="Calibri"/>
                <a:cs typeface="Calibri"/>
              </a:rPr>
              <a:t>M.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Bronstein,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F.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Monti,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“SIGN: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Scalable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inception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networks,”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arXiv</a:t>
            </a:r>
            <a:r>
              <a:rPr sz="750" i="1" spc="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preprint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arXiv:2004.11198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2020.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936497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[26]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1280121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[27]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94" y="1769262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[28]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2112886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[29]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456510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[30]</a:t>
            </a:r>
            <a:endParaRPr sz="75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References</a:t>
            </a:r>
            <a:r>
              <a:rPr spc="85" dirty="0"/>
              <a:t>  </a:t>
            </a:r>
            <a:r>
              <a:rPr spc="-25" dirty="0"/>
              <a:t>vi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vi</a:t>
            </a:r>
          </a:p>
        </p:txBody>
      </p:sp>
      <p:sp>
        <p:nvSpPr>
          <p:cNvPr id="3" name="object 3"/>
          <p:cNvSpPr/>
          <p:nvPr/>
        </p:nvSpPr>
        <p:spPr>
          <a:xfrm>
            <a:off x="370154" y="454520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979766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[31]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809" y="948136"/>
            <a:ext cx="471614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845" indent="-635">
              <a:lnSpc>
                <a:spcPct val="127299"/>
              </a:lnSpc>
              <a:spcBef>
                <a:spcPts val="100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Cini,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I.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Marisca,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F.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22373A"/>
                </a:solidFill>
                <a:latin typeface="Calibri"/>
                <a:cs typeface="Calibri"/>
              </a:rPr>
              <a:t>M.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Bianchi,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Alippi,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“Scalable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networks,”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Proceedings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of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the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AAAI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Artificial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Intelligence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 37,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no.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6,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7218–7226,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 Jun.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2023.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35" dirty="0">
                <a:solidFill>
                  <a:srgbClr val="6E7B7D"/>
                </a:solidFill>
                <a:latin typeface="Calibri"/>
                <a:cs typeface="Calibri"/>
              </a:rPr>
              <a:t>DOI: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6E7B7D"/>
                </a:solidFill>
                <a:latin typeface="Courier New"/>
                <a:cs typeface="Courier New"/>
                <a:hlinkClick r:id="rId2"/>
              </a:rPr>
              <a:t>10.1609/aaai.v37i6.25880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.</a:t>
            </a:r>
            <a:endParaRPr sz="750">
              <a:latin typeface="Calibri"/>
              <a:cs typeface="Calibri"/>
            </a:endParaRPr>
          </a:p>
          <a:p>
            <a:pPr marL="12700" marR="119380" indent="-635">
              <a:lnSpc>
                <a:spcPct val="127299"/>
              </a:lnSpc>
              <a:spcBef>
                <a:spcPts val="47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A.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Cini,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I.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Marisca,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Alippi,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“Filling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g_ap_s: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Multivariate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imputation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networks,”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r>
              <a:rPr sz="750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International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Learning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Representations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2022.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[Online].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Available:</a:t>
            </a:r>
            <a:r>
              <a:rPr sz="750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6E7B7D"/>
                </a:solidFill>
                <a:latin typeface="Courier New"/>
                <a:cs typeface="Courier New"/>
                <a:hlinkClick r:id="rId3"/>
              </a:rPr>
              <a:t>https://openreview.net/forum?id=kOu3-</a:t>
            </a:r>
            <a:r>
              <a:rPr sz="650" spc="-10" dirty="0">
                <a:solidFill>
                  <a:srgbClr val="6E7B7D"/>
                </a:solidFill>
                <a:latin typeface="Courier New"/>
                <a:cs typeface="Courier New"/>
                <a:hlinkClick r:id="rId3"/>
              </a:rPr>
              <a:t>S3wJ7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.</a:t>
            </a:r>
            <a:endParaRPr sz="750">
              <a:latin typeface="Calibri"/>
              <a:cs typeface="Calibri"/>
            </a:endParaRPr>
          </a:p>
          <a:p>
            <a:pPr marL="12700" marR="5080" indent="-635">
              <a:lnSpc>
                <a:spcPct val="127299"/>
              </a:lnSpc>
              <a:spcBef>
                <a:spcPts val="470"/>
              </a:spcBef>
            </a:pPr>
            <a:r>
              <a:rPr sz="750" spc="-40" dirty="0">
                <a:solidFill>
                  <a:srgbClr val="22373A"/>
                </a:solidFill>
                <a:latin typeface="Calibri"/>
                <a:cs typeface="Calibri"/>
              </a:rPr>
              <a:t>Y.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22373A"/>
                </a:solidFill>
                <a:latin typeface="Calibri"/>
                <a:cs typeface="Calibri"/>
              </a:rPr>
              <a:t>Wu,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Zhuang,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Labbe, and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Sun,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“Inductive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 Neural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Networks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Kriging,”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r>
              <a:rPr sz="750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Proceedings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25" dirty="0">
                <a:solidFill>
                  <a:srgbClr val="6E7B7D"/>
                </a:solidFill>
                <a:latin typeface="Calibri"/>
                <a:cs typeface="Calibri"/>
              </a:rPr>
              <a:t>of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the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50" dirty="0">
                <a:solidFill>
                  <a:srgbClr val="6E7B7D"/>
                </a:solidFill>
                <a:latin typeface="Calibri"/>
                <a:cs typeface="Calibri"/>
              </a:rPr>
              <a:t>AAAI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Artificial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Intelligence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 35,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2021, pp.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4478–4485.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1330947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[32]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1827631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[33]</a:t>
            </a:r>
            <a:endParaRPr sz="75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3055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time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series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88848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Correlated</a:t>
            </a:r>
            <a:r>
              <a:rPr spc="180" dirty="0"/>
              <a:t> </a:t>
            </a:r>
            <a:r>
              <a:rPr dirty="0"/>
              <a:t>time</a:t>
            </a:r>
            <a:r>
              <a:rPr spc="195" dirty="0"/>
              <a:t> </a:t>
            </a:r>
            <a:r>
              <a:rPr spc="-10" dirty="0"/>
              <a:t>series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7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703356"/>
            <a:ext cx="24771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assume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time-invariant</a:t>
            </a:r>
            <a:r>
              <a:rPr sz="1000" spc="6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stochastic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process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8453" y="990196"/>
            <a:ext cx="5429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8925" algn="l"/>
                <a:tab pos="494030" algn="l"/>
              </a:tabLst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2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4487" y="972850"/>
            <a:ext cx="679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053" y="1073723"/>
            <a:ext cx="11626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19430" algn="l"/>
                <a:tab pos="725805" algn="l"/>
                <a:tab pos="1007110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b="0" i="1" spc="150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&lt;t</a:t>
            </a:r>
            <a:r>
              <a:rPr sz="1050" b="0" i="1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i="1" spc="150" baseline="7936" dirty="0">
                <a:solidFill>
                  <a:srgbClr val="22373A"/>
                </a:solidFill>
                <a:latin typeface="DejaVu Sans Mono"/>
                <a:cs typeface="DejaVu Sans Mono"/>
              </a:rPr>
              <a:t>≤</a:t>
            </a:r>
            <a:r>
              <a:rPr sz="1050" b="0" i="1" spc="150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1050" baseline="7936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5064" y="1004486"/>
            <a:ext cx="1343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23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∼</a:t>
            </a:r>
            <a:r>
              <a:rPr sz="1000" i="1" spc="-32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00" b="0" i="1" spc="165" dirty="0">
                <a:solidFill>
                  <a:srgbClr val="22373A"/>
                </a:solidFill>
                <a:latin typeface="Bookman Old Style"/>
                <a:cs typeface="Bookman Old Style"/>
              </a:rPr>
              <a:t> 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3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1" i="1" spc="17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125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spc="125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8559" y="901997"/>
            <a:ext cx="101091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39165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4388" y="1297663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84388" y="1374853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294" y="1305615"/>
            <a:ext cx="27178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generating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23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all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00" b="0" i="1" spc="-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4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1</a:t>
            </a:r>
            <a:r>
              <a:rPr sz="1000" spc="-16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2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2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2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0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b="0" i="1" spc="-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31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7294" y="1571301"/>
            <a:ext cx="2733040" cy="10439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Note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that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series: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0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generated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different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 processes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depend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on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each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other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360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-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assumed</a:t>
            </a:r>
            <a:endParaRPr sz="1000">
              <a:latin typeface="Calibri"/>
              <a:cs typeface="Calibri"/>
            </a:endParaRPr>
          </a:p>
          <a:p>
            <a:pPr marL="404495">
              <a:lnSpc>
                <a:spcPct val="100000"/>
              </a:lnSpc>
              <a:spcBef>
                <a:spcPts val="360"/>
              </a:spcBef>
            </a:pP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homogenous,</a:t>
            </a:r>
            <a:r>
              <a:rPr sz="900" spc="4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synchronous,</a:t>
            </a:r>
            <a:r>
              <a:rPr sz="900" spc="459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regularly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sampled.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2433" y="685977"/>
            <a:ext cx="1140269" cy="8127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85893" y="1365427"/>
            <a:ext cx="127000" cy="9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" spc="-20" dirty="0">
                <a:solidFill>
                  <a:srgbClr val="333333"/>
                </a:solidFill>
                <a:latin typeface="Times New Roman"/>
                <a:cs typeface="Times New Roman"/>
              </a:rPr>
              <a:t>time</a:t>
            </a:r>
            <a:endParaRPr sz="450">
              <a:latin typeface="Times New Roman"/>
              <a:cs typeface="Times New Rom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0668" y="825677"/>
            <a:ext cx="57149" cy="48894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351628" y="1710047"/>
            <a:ext cx="2080895" cy="838200"/>
            <a:chOff x="3351628" y="1710047"/>
            <a:chExt cx="2080895" cy="838200"/>
          </a:xfrm>
        </p:grpSpPr>
        <p:sp>
          <p:nvSpPr>
            <p:cNvPr id="19" name="object 19"/>
            <p:cNvSpPr/>
            <p:nvPr/>
          </p:nvSpPr>
          <p:spPr>
            <a:xfrm>
              <a:off x="3351628" y="1710047"/>
              <a:ext cx="2080895" cy="838200"/>
            </a:xfrm>
            <a:custGeom>
              <a:avLst/>
              <a:gdLst/>
              <a:ahLst/>
              <a:cxnLst/>
              <a:rect l="l" t="t" r="r" b="b"/>
              <a:pathLst>
                <a:path w="2080895" h="838200">
                  <a:moveTo>
                    <a:pt x="2006995" y="0"/>
                  </a:moveTo>
                  <a:lnTo>
                    <a:pt x="73800" y="0"/>
                  </a:lnTo>
                  <a:lnTo>
                    <a:pt x="45073" y="5799"/>
                  </a:lnTo>
                  <a:lnTo>
                    <a:pt x="21615" y="21615"/>
                  </a:lnTo>
                  <a:lnTo>
                    <a:pt x="5799" y="45073"/>
                  </a:lnTo>
                  <a:lnTo>
                    <a:pt x="0" y="73800"/>
                  </a:lnTo>
                  <a:lnTo>
                    <a:pt x="0" y="764070"/>
                  </a:lnTo>
                  <a:lnTo>
                    <a:pt x="5799" y="792797"/>
                  </a:lnTo>
                  <a:lnTo>
                    <a:pt x="21615" y="816255"/>
                  </a:lnTo>
                  <a:lnTo>
                    <a:pt x="45073" y="832071"/>
                  </a:lnTo>
                  <a:lnTo>
                    <a:pt x="73800" y="837870"/>
                  </a:lnTo>
                  <a:lnTo>
                    <a:pt x="2006995" y="837870"/>
                  </a:lnTo>
                  <a:lnTo>
                    <a:pt x="2035721" y="832071"/>
                  </a:lnTo>
                  <a:lnTo>
                    <a:pt x="2059180" y="816255"/>
                  </a:lnTo>
                  <a:lnTo>
                    <a:pt x="2074995" y="792797"/>
                  </a:lnTo>
                  <a:lnTo>
                    <a:pt x="2080795" y="764070"/>
                  </a:lnTo>
                  <a:lnTo>
                    <a:pt x="2080795" y="73800"/>
                  </a:lnTo>
                  <a:lnTo>
                    <a:pt x="2074995" y="45073"/>
                  </a:lnTo>
                  <a:lnTo>
                    <a:pt x="2059180" y="21615"/>
                  </a:lnTo>
                  <a:lnTo>
                    <a:pt x="2035721" y="5799"/>
                  </a:lnTo>
                  <a:lnTo>
                    <a:pt x="2006995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55228" y="1713648"/>
              <a:ext cx="2073910" cy="831215"/>
            </a:xfrm>
            <a:custGeom>
              <a:avLst/>
              <a:gdLst/>
              <a:ahLst/>
              <a:cxnLst/>
              <a:rect l="l" t="t" r="r" b="b"/>
              <a:pathLst>
                <a:path w="2073910" h="831214">
                  <a:moveTo>
                    <a:pt x="2003394" y="0"/>
                  </a:moveTo>
                  <a:lnTo>
                    <a:pt x="70200" y="0"/>
                  </a:lnTo>
                  <a:lnTo>
                    <a:pt x="42874" y="5516"/>
                  </a:lnTo>
                  <a:lnTo>
                    <a:pt x="20561" y="20561"/>
                  </a:lnTo>
                  <a:lnTo>
                    <a:pt x="5516" y="42875"/>
                  </a:lnTo>
                  <a:lnTo>
                    <a:pt x="0" y="70200"/>
                  </a:lnTo>
                  <a:lnTo>
                    <a:pt x="0" y="760470"/>
                  </a:lnTo>
                  <a:lnTo>
                    <a:pt x="5516" y="787795"/>
                  </a:lnTo>
                  <a:lnTo>
                    <a:pt x="20561" y="810109"/>
                  </a:lnTo>
                  <a:lnTo>
                    <a:pt x="42874" y="825154"/>
                  </a:lnTo>
                  <a:lnTo>
                    <a:pt x="70200" y="830670"/>
                  </a:lnTo>
                  <a:lnTo>
                    <a:pt x="2003394" y="830670"/>
                  </a:lnTo>
                  <a:lnTo>
                    <a:pt x="2030720" y="825154"/>
                  </a:lnTo>
                  <a:lnTo>
                    <a:pt x="2053034" y="810109"/>
                  </a:lnTo>
                  <a:lnTo>
                    <a:pt x="2068078" y="787795"/>
                  </a:lnTo>
                  <a:lnTo>
                    <a:pt x="2073595" y="760470"/>
                  </a:lnTo>
                  <a:lnTo>
                    <a:pt x="2073595" y="70200"/>
                  </a:lnTo>
                  <a:lnTo>
                    <a:pt x="2068078" y="42875"/>
                  </a:lnTo>
                  <a:lnTo>
                    <a:pt x="2053034" y="20561"/>
                  </a:lnTo>
                  <a:lnTo>
                    <a:pt x="2030720" y="5516"/>
                  </a:lnTo>
                  <a:lnTo>
                    <a:pt x="2003394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58828" y="1717248"/>
              <a:ext cx="2066925" cy="823594"/>
            </a:xfrm>
            <a:custGeom>
              <a:avLst/>
              <a:gdLst/>
              <a:ahLst/>
              <a:cxnLst/>
              <a:rect l="l" t="t" r="r" b="b"/>
              <a:pathLst>
                <a:path w="2066925" h="823594">
                  <a:moveTo>
                    <a:pt x="1999794" y="0"/>
                  </a:moveTo>
                  <a:lnTo>
                    <a:pt x="66600" y="0"/>
                  </a:lnTo>
                  <a:lnTo>
                    <a:pt x="40676" y="5233"/>
                  </a:lnTo>
                  <a:lnTo>
                    <a:pt x="19506" y="19506"/>
                  </a:lnTo>
                  <a:lnTo>
                    <a:pt x="5233" y="40676"/>
                  </a:lnTo>
                  <a:lnTo>
                    <a:pt x="0" y="66600"/>
                  </a:lnTo>
                  <a:lnTo>
                    <a:pt x="0" y="756870"/>
                  </a:lnTo>
                  <a:lnTo>
                    <a:pt x="5233" y="782794"/>
                  </a:lnTo>
                  <a:lnTo>
                    <a:pt x="19506" y="803963"/>
                  </a:lnTo>
                  <a:lnTo>
                    <a:pt x="40676" y="818236"/>
                  </a:lnTo>
                  <a:lnTo>
                    <a:pt x="66600" y="823470"/>
                  </a:lnTo>
                  <a:lnTo>
                    <a:pt x="1999794" y="823470"/>
                  </a:lnTo>
                  <a:lnTo>
                    <a:pt x="2025718" y="818236"/>
                  </a:lnTo>
                  <a:lnTo>
                    <a:pt x="2046888" y="803963"/>
                  </a:lnTo>
                  <a:lnTo>
                    <a:pt x="2061161" y="782794"/>
                  </a:lnTo>
                  <a:lnTo>
                    <a:pt x="2066395" y="756870"/>
                  </a:lnTo>
                  <a:lnTo>
                    <a:pt x="2066395" y="66600"/>
                  </a:lnTo>
                  <a:lnTo>
                    <a:pt x="2061161" y="40676"/>
                  </a:lnTo>
                  <a:lnTo>
                    <a:pt x="2046888" y="19506"/>
                  </a:lnTo>
                  <a:lnTo>
                    <a:pt x="2025718" y="5233"/>
                  </a:lnTo>
                  <a:lnTo>
                    <a:pt x="1999794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2429" y="1720848"/>
              <a:ext cx="2059305" cy="816610"/>
            </a:xfrm>
            <a:custGeom>
              <a:avLst/>
              <a:gdLst/>
              <a:ahLst/>
              <a:cxnLst/>
              <a:rect l="l" t="t" r="r" b="b"/>
              <a:pathLst>
                <a:path w="2059304" h="816610">
                  <a:moveTo>
                    <a:pt x="1996194" y="0"/>
                  </a:moveTo>
                  <a:lnTo>
                    <a:pt x="63000" y="0"/>
                  </a:lnTo>
                  <a:lnTo>
                    <a:pt x="38477" y="4950"/>
                  </a:lnTo>
                  <a:lnTo>
                    <a:pt x="18452" y="18452"/>
                  </a:lnTo>
                  <a:lnTo>
                    <a:pt x="4950" y="38477"/>
                  </a:lnTo>
                  <a:lnTo>
                    <a:pt x="0" y="63000"/>
                  </a:lnTo>
                  <a:lnTo>
                    <a:pt x="0" y="753270"/>
                  </a:lnTo>
                  <a:lnTo>
                    <a:pt x="4950" y="777792"/>
                  </a:lnTo>
                  <a:lnTo>
                    <a:pt x="18452" y="797818"/>
                  </a:lnTo>
                  <a:lnTo>
                    <a:pt x="38477" y="811319"/>
                  </a:lnTo>
                  <a:lnTo>
                    <a:pt x="63000" y="816270"/>
                  </a:lnTo>
                  <a:lnTo>
                    <a:pt x="1996194" y="816270"/>
                  </a:lnTo>
                  <a:lnTo>
                    <a:pt x="2020717" y="811319"/>
                  </a:lnTo>
                  <a:lnTo>
                    <a:pt x="2040742" y="797818"/>
                  </a:lnTo>
                  <a:lnTo>
                    <a:pt x="2054244" y="777792"/>
                  </a:lnTo>
                  <a:lnTo>
                    <a:pt x="2059195" y="753270"/>
                  </a:lnTo>
                  <a:lnTo>
                    <a:pt x="2059195" y="63000"/>
                  </a:lnTo>
                  <a:lnTo>
                    <a:pt x="2054244" y="38477"/>
                  </a:lnTo>
                  <a:lnTo>
                    <a:pt x="2040742" y="18452"/>
                  </a:lnTo>
                  <a:lnTo>
                    <a:pt x="2020717" y="4950"/>
                  </a:lnTo>
                  <a:lnTo>
                    <a:pt x="1996194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66020" y="1724456"/>
              <a:ext cx="2052320" cy="809625"/>
            </a:xfrm>
            <a:custGeom>
              <a:avLst/>
              <a:gdLst/>
              <a:ahLst/>
              <a:cxnLst/>
              <a:rect l="l" t="t" r="r" b="b"/>
              <a:pathLst>
                <a:path w="2052320" h="809625">
                  <a:moveTo>
                    <a:pt x="2052002" y="59397"/>
                  </a:moveTo>
                  <a:lnTo>
                    <a:pt x="2047328" y="36271"/>
                  </a:lnTo>
                  <a:lnTo>
                    <a:pt x="2034603" y="17399"/>
                  </a:lnTo>
                  <a:lnTo>
                    <a:pt x="2015718" y="4660"/>
                  </a:lnTo>
                  <a:lnTo>
                    <a:pt x="1992591" y="0"/>
                  </a:lnTo>
                  <a:lnTo>
                    <a:pt x="59397" y="0"/>
                  </a:lnTo>
                  <a:lnTo>
                    <a:pt x="36283" y="4660"/>
                  </a:lnTo>
                  <a:lnTo>
                    <a:pt x="17399" y="17399"/>
                  </a:lnTo>
                  <a:lnTo>
                    <a:pt x="4673" y="36271"/>
                  </a:lnTo>
                  <a:lnTo>
                    <a:pt x="0" y="59397"/>
                  </a:lnTo>
                  <a:lnTo>
                    <a:pt x="0" y="749668"/>
                  </a:lnTo>
                  <a:lnTo>
                    <a:pt x="4673" y="772795"/>
                  </a:lnTo>
                  <a:lnTo>
                    <a:pt x="17399" y="791667"/>
                  </a:lnTo>
                  <a:lnTo>
                    <a:pt x="36283" y="804405"/>
                  </a:lnTo>
                  <a:lnTo>
                    <a:pt x="59397" y="809066"/>
                  </a:lnTo>
                  <a:lnTo>
                    <a:pt x="1992591" y="809066"/>
                  </a:lnTo>
                  <a:lnTo>
                    <a:pt x="2015718" y="804405"/>
                  </a:lnTo>
                  <a:lnTo>
                    <a:pt x="2034603" y="791667"/>
                  </a:lnTo>
                  <a:lnTo>
                    <a:pt x="2047328" y="772795"/>
                  </a:lnTo>
                  <a:lnTo>
                    <a:pt x="2052002" y="749668"/>
                  </a:lnTo>
                  <a:lnTo>
                    <a:pt x="2052002" y="59397"/>
                  </a:lnTo>
                  <a:close/>
                </a:path>
              </a:pathLst>
            </a:custGeom>
            <a:solidFill>
              <a:srgbClr val="BFBFBF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73229" y="1731648"/>
              <a:ext cx="2037714" cy="795020"/>
            </a:xfrm>
            <a:custGeom>
              <a:avLst/>
              <a:gdLst/>
              <a:ahLst/>
              <a:cxnLst/>
              <a:rect l="l" t="t" r="r" b="b"/>
              <a:pathLst>
                <a:path w="2037714" h="795019">
                  <a:moveTo>
                    <a:pt x="1985394" y="0"/>
                  </a:moveTo>
                  <a:lnTo>
                    <a:pt x="52199" y="0"/>
                  </a:lnTo>
                  <a:lnTo>
                    <a:pt x="31881" y="4102"/>
                  </a:lnTo>
                  <a:lnTo>
                    <a:pt x="15288" y="15288"/>
                  </a:lnTo>
                  <a:lnTo>
                    <a:pt x="4102" y="31881"/>
                  </a:lnTo>
                  <a:lnTo>
                    <a:pt x="0" y="52199"/>
                  </a:lnTo>
                  <a:lnTo>
                    <a:pt x="0" y="742470"/>
                  </a:lnTo>
                  <a:lnTo>
                    <a:pt x="4102" y="762788"/>
                  </a:lnTo>
                  <a:lnTo>
                    <a:pt x="15288" y="779380"/>
                  </a:lnTo>
                  <a:lnTo>
                    <a:pt x="31881" y="790567"/>
                  </a:lnTo>
                  <a:lnTo>
                    <a:pt x="52199" y="794669"/>
                  </a:lnTo>
                  <a:lnTo>
                    <a:pt x="1985394" y="794669"/>
                  </a:lnTo>
                  <a:lnTo>
                    <a:pt x="2005713" y="790567"/>
                  </a:lnTo>
                  <a:lnTo>
                    <a:pt x="2022305" y="779380"/>
                  </a:lnTo>
                  <a:lnTo>
                    <a:pt x="2033492" y="762788"/>
                  </a:lnTo>
                  <a:lnTo>
                    <a:pt x="2037594" y="742470"/>
                  </a:lnTo>
                  <a:lnTo>
                    <a:pt x="2037594" y="52199"/>
                  </a:lnTo>
                  <a:lnTo>
                    <a:pt x="2033492" y="31881"/>
                  </a:lnTo>
                  <a:lnTo>
                    <a:pt x="2022305" y="15288"/>
                  </a:lnTo>
                  <a:lnTo>
                    <a:pt x="2005713" y="4102"/>
                  </a:lnTo>
                  <a:lnTo>
                    <a:pt x="1985394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76829" y="1735248"/>
              <a:ext cx="2030730" cy="788035"/>
            </a:xfrm>
            <a:custGeom>
              <a:avLst/>
              <a:gdLst/>
              <a:ahLst/>
              <a:cxnLst/>
              <a:rect l="l" t="t" r="r" b="b"/>
              <a:pathLst>
                <a:path w="2030729" h="788035">
                  <a:moveTo>
                    <a:pt x="1981794" y="0"/>
                  </a:moveTo>
                  <a:lnTo>
                    <a:pt x="48599" y="0"/>
                  </a:lnTo>
                  <a:lnTo>
                    <a:pt x="29682" y="3819"/>
                  </a:lnTo>
                  <a:lnTo>
                    <a:pt x="14234" y="14234"/>
                  </a:lnTo>
                  <a:lnTo>
                    <a:pt x="3819" y="29682"/>
                  </a:lnTo>
                  <a:lnTo>
                    <a:pt x="0" y="48599"/>
                  </a:lnTo>
                  <a:lnTo>
                    <a:pt x="0" y="738870"/>
                  </a:lnTo>
                  <a:lnTo>
                    <a:pt x="3819" y="757787"/>
                  </a:lnTo>
                  <a:lnTo>
                    <a:pt x="14234" y="773235"/>
                  </a:lnTo>
                  <a:lnTo>
                    <a:pt x="29682" y="783650"/>
                  </a:lnTo>
                  <a:lnTo>
                    <a:pt x="48599" y="787469"/>
                  </a:lnTo>
                  <a:lnTo>
                    <a:pt x="1981794" y="787469"/>
                  </a:lnTo>
                  <a:lnTo>
                    <a:pt x="2000711" y="783650"/>
                  </a:lnTo>
                  <a:lnTo>
                    <a:pt x="2016159" y="773235"/>
                  </a:lnTo>
                  <a:lnTo>
                    <a:pt x="2026575" y="757787"/>
                  </a:lnTo>
                  <a:lnTo>
                    <a:pt x="2030394" y="738870"/>
                  </a:lnTo>
                  <a:lnTo>
                    <a:pt x="2030394" y="48599"/>
                  </a:lnTo>
                  <a:lnTo>
                    <a:pt x="2026575" y="29682"/>
                  </a:lnTo>
                  <a:lnTo>
                    <a:pt x="2016159" y="14234"/>
                  </a:lnTo>
                  <a:lnTo>
                    <a:pt x="2000711" y="3819"/>
                  </a:lnTo>
                  <a:lnTo>
                    <a:pt x="1981794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80429" y="1738848"/>
              <a:ext cx="2023745" cy="780415"/>
            </a:xfrm>
            <a:custGeom>
              <a:avLst/>
              <a:gdLst/>
              <a:ahLst/>
              <a:cxnLst/>
              <a:rect l="l" t="t" r="r" b="b"/>
              <a:pathLst>
                <a:path w="2023745" h="780414">
                  <a:moveTo>
                    <a:pt x="1978194" y="0"/>
                  </a:moveTo>
                  <a:lnTo>
                    <a:pt x="44999" y="0"/>
                  </a:lnTo>
                  <a:lnTo>
                    <a:pt x="27483" y="3536"/>
                  </a:lnTo>
                  <a:lnTo>
                    <a:pt x="13179" y="13180"/>
                  </a:lnTo>
                  <a:lnTo>
                    <a:pt x="3536" y="27483"/>
                  </a:lnTo>
                  <a:lnTo>
                    <a:pt x="0" y="44999"/>
                  </a:lnTo>
                  <a:lnTo>
                    <a:pt x="0" y="735269"/>
                  </a:lnTo>
                  <a:lnTo>
                    <a:pt x="3536" y="752785"/>
                  </a:lnTo>
                  <a:lnTo>
                    <a:pt x="13179" y="767089"/>
                  </a:lnTo>
                  <a:lnTo>
                    <a:pt x="27483" y="776733"/>
                  </a:lnTo>
                  <a:lnTo>
                    <a:pt x="44999" y="780269"/>
                  </a:lnTo>
                  <a:lnTo>
                    <a:pt x="1978194" y="780269"/>
                  </a:lnTo>
                  <a:lnTo>
                    <a:pt x="1995710" y="776733"/>
                  </a:lnTo>
                  <a:lnTo>
                    <a:pt x="2010014" y="767089"/>
                  </a:lnTo>
                  <a:lnTo>
                    <a:pt x="2019657" y="752785"/>
                  </a:lnTo>
                  <a:lnTo>
                    <a:pt x="2023194" y="735269"/>
                  </a:lnTo>
                  <a:lnTo>
                    <a:pt x="2023194" y="44999"/>
                  </a:lnTo>
                  <a:lnTo>
                    <a:pt x="2019657" y="27483"/>
                  </a:lnTo>
                  <a:lnTo>
                    <a:pt x="2010014" y="13180"/>
                  </a:lnTo>
                  <a:lnTo>
                    <a:pt x="1995710" y="3536"/>
                  </a:lnTo>
                  <a:lnTo>
                    <a:pt x="1978194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84029" y="1742448"/>
              <a:ext cx="2016125" cy="773430"/>
            </a:xfrm>
            <a:custGeom>
              <a:avLst/>
              <a:gdLst/>
              <a:ahLst/>
              <a:cxnLst/>
              <a:rect l="l" t="t" r="r" b="b"/>
              <a:pathLst>
                <a:path w="2016125" h="773430">
                  <a:moveTo>
                    <a:pt x="1974594" y="0"/>
                  </a:moveTo>
                  <a:lnTo>
                    <a:pt x="41399" y="0"/>
                  </a:lnTo>
                  <a:lnTo>
                    <a:pt x="25284" y="3253"/>
                  </a:lnTo>
                  <a:lnTo>
                    <a:pt x="12125" y="12125"/>
                  </a:lnTo>
                  <a:lnTo>
                    <a:pt x="3253" y="25284"/>
                  </a:lnTo>
                  <a:lnTo>
                    <a:pt x="0" y="41399"/>
                  </a:lnTo>
                  <a:lnTo>
                    <a:pt x="0" y="731669"/>
                  </a:lnTo>
                  <a:lnTo>
                    <a:pt x="3253" y="747784"/>
                  </a:lnTo>
                  <a:lnTo>
                    <a:pt x="12125" y="760943"/>
                  </a:lnTo>
                  <a:lnTo>
                    <a:pt x="25284" y="769815"/>
                  </a:lnTo>
                  <a:lnTo>
                    <a:pt x="41399" y="773069"/>
                  </a:lnTo>
                  <a:lnTo>
                    <a:pt x="1974594" y="773069"/>
                  </a:lnTo>
                  <a:lnTo>
                    <a:pt x="1990709" y="769815"/>
                  </a:lnTo>
                  <a:lnTo>
                    <a:pt x="2003868" y="760943"/>
                  </a:lnTo>
                  <a:lnTo>
                    <a:pt x="2012740" y="747784"/>
                  </a:lnTo>
                  <a:lnTo>
                    <a:pt x="2015994" y="731669"/>
                  </a:lnTo>
                  <a:lnTo>
                    <a:pt x="2015994" y="41399"/>
                  </a:lnTo>
                  <a:lnTo>
                    <a:pt x="2012740" y="25284"/>
                  </a:lnTo>
                  <a:lnTo>
                    <a:pt x="2003868" y="12125"/>
                  </a:lnTo>
                  <a:lnTo>
                    <a:pt x="1990709" y="3253"/>
                  </a:lnTo>
                  <a:lnTo>
                    <a:pt x="1974594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84029" y="1724448"/>
              <a:ext cx="2016125" cy="773430"/>
            </a:xfrm>
            <a:custGeom>
              <a:avLst/>
              <a:gdLst/>
              <a:ahLst/>
              <a:cxnLst/>
              <a:rect l="l" t="t" r="r" b="b"/>
              <a:pathLst>
                <a:path w="2016125" h="773430">
                  <a:moveTo>
                    <a:pt x="1974594" y="0"/>
                  </a:moveTo>
                  <a:lnTo>
                    <a:pt x="41399" y="0"/>
                  </a:lnTo>
                  <a:lnTo>
                    <a:pt x="25285" y="3253"/>
                  </a:lnTo>
                  <a:lnTo>
                    <a:pt x="12125" y="12125"/>
                  </a:lnTo>
                  <a:lnTo>
                    <a:pt x="3253" y="25285"/>
                  </a:lnTo>
                  <a:lnTo>
                    <a:pt x="0" y="41399"/>
                  </a:lnTo>
                  <a:lnTo>
                    <a:pt x="0" y="731670"/>
                  </a:lnTo>
                  <a:lnTo>
                    <a:pt x="3253" y="747785"/>
                  </a:lnTo>
                  <a:lnTo>
                    <a:pt x="12125" y="760944"/>
                  </a:lnTo>
                  <a:lnTo>
                    <a:pt x="25285" y="769816"/>
                  </a:lnTo>
                  <a:lnTo>
                    <a:pt x="41399" y="773070"/>
                  </a:lnTo>
                  <a:lnTo>
                    <a:pt x="1974594" y="773070"/>
                  </a:lnTo>
                  <a:lnTo>
                    <a:pt x="1990709" y="769816"/>
                  </a:lnTo>
                  <a:lnTo>
                    <a:pt x="2003869" y="760944"/>
                  </a:lnTo>
                  <a:lnTo>
                    <a:pt x="2012741" y="747785"/>
                  </a:lnTo>
                  <a:lnTo>
                    <a:pt x="2015994" y="731670"/>
                  </a:lnTo>
                  <a:lnTo>
                    <a:pt x="2015994" y="41399"/>
                  </a:lnTo>
                  <a:lnTo>
                    <a:pt x="2012741" y="25285"/>
                  </a:lnTo>
                  <a:lnTo>
                    <a:pt x="2003869" y="12125"/>
                  </a:lnTo>
                  <a:lnTo>
                    <a:pt x="1990709" y="3253"/>
                  </a:lnTo>
                  <a:lnTo>
                    <a:pt x="1974594" y="0"/>
                  </a:lnTo>
                  <a:close/>
                </a:path>
              </a:pathLst>
            </a:custGeom>
            <a:solidFill>
              <a:srgbClr val="2134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98429" y="1738848"/>
              <a:ext cx="1987550" cy="744855"/>
            </a:xfrm>
            <a:custGeom>
              <a:avLst/>
              <a:gdLst/>
              <a:ahLst/>
              <a:cxnLst/>
              <a:rect l="l" t="t" r="r" b="b"/>
              <a:pathLst>
                <a:path w="1987550" h="744855">
                  <a:moveTo>
                    <a:pt x="1960195" y="0"/>
                  </a:moveTo>
                  <a:lnTo>
                    <a:pt x="27000" y="0"/>
                  </a:lnTo>
                  <a:lnTo>
                    <a:pt x="16490" y="2121"/>
                  </a:lnTo>
                  <a:lnTo>
                    <a:pt x="7908" y="7908"/>
                  </a:lnTo>
                  <a:lnTo>
                    <a:pt x="2121" y="16490"/>
                  </a:lnTo>
                  <a:lnTo>
                    <a:pt x="0" y="27000"/>
                  </a:lnTo>
                  <a:lnTo>
                    <a:pt x="0" y="717270"/>
                  </a:lnTo>
                  <a:lnTo>
                    <a:pt x="2121" y="727780"/>
                  </a:lnTo>
                  <a:lnTo>
                    <a:pt x="7908" y="736362"/>
                  </a:lnTo>
                  <a:lnTo>
                    <a:pt x="16490" y="742148"/>
                  </a:lnTo>
                  <a:lnTo>
                    <a:pt x="27000" y="744270"/>
                  </a:lnTo>
                  <a:lnTo>
                    <a:pt x="1960195" y="744270"/>
                  </a:lnTo>
                  <a:lnTo>
                    <a:pt x="1970704" y="742148"/>
                  </a:lnTo>
                  <a:lnTo>
                    <a:pt x="1979287" y="736362"/>
                  </a:lnTo>
                  <a:lnTo>
                    <a:pt x="1985073" y="727780"/>
                  </a:lnTo>
                  <a:lnTo>
                    <a:pt x="1987195" y="717270"/>
                  </a:lnTo>
                  <a:lnTo>
                    <a:pt x="1987195" y="27000"/>
                  </a:lnTo>
                  <a:lnTo>
                    <a:pt x="1985073" y="16490"/>
                  </a:lnTo>
                  <a:lnTo>
                    <a:pt x="1979287" y="7908"/>
                  </a:lnTo>
                  <a:lnTo>
                    <a:pt x="1970704" y="2121"/>
                  </a:lnTo>
                  <a:lnTo>
                    <a:pt x="1960195" y="0"/>
                  </a:lnTo>
                  <a:close/>
                </a:path>
              </a:pathLst>
            </a:custGeom>
            <a:solidFill>
              <a:srgbClr val="F3F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468331" y="1732831"/>
            <a:ext cx="1833880" cy="69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Notation:</a:t>
            </a:r>
            <a:endParaRPr sz="1000">
              <a:latin typeface="Calibri"/>
              <a:cs typeface="Calibri"/>
            </a:endParaRPr>
          </a:p>
          <a:p>
            <a:pPr marL="51435">
              <a:lnSpc>
                <a:spcPct val="100000"/>
              </a:lnSpc>
              <a:spcBef>
                <a:spcPts val="1170"/>
              </a:spcBef>
            </a:pPr>
            <a:r>
              <a:rPr sz="1000" b="1" i="1" spc="80" dirty="0">
                <a:latin typeface="Verdana"/>
                <a:cs typeface="Verdana"/>
              </a:rPr>
              <a:t>X</a:t>
            </a:r>
            <a:r>
              <a:rPr sz="1050" b="0" i="1" spc="120" baseline="-11904" dirty="0">
                <a:latin typeface="Bookman Old Style"/>
                <a:cs typeface="Bookman Old Style"/>
              </a:rPr>
              <a:t>t</a:t>
            </a:r>
            <a:r>
              <a:rPr sz="1050" spc="120" baseline="-11904" dirty="0">
                <a:latin typeface="Georgia"/>
                <a:cs typeface="Georgia"/>
              </a:rPr>
              <a:t>:</a:t>
            </a:r>
            <a:r>
              <a:rPr sz="1050" b="0" i="1" spc="120" baseline="-11904" dirty="0">
                <a:latin typeface="Bookman Old Style"/>
                <a:cs typeface="Bookman Old Style"/>
              </a:rPr>
              <a:t>t</a:t>
            </a:r>
            <a:r>
              <a:rPr sz="1050" spc="120" baseline="-11904" dirty="0">
                <a:latin typeface="Georgia"/>
                <a:cs typeface="Georgia"/>
              </a:rPr>
              <a:t>+</a:t>
            </a:r>
            <a:r>
              <a:rPr sz="1050" b="0" i="1" spc="120" baseline="-11904" dirty="0">
                <a:latin typeface="Bookman Old Style"/>
                <a:cs typeface="Bookman Old Style"/>
              </a:rPr>
              <a:t>T</a:t>
            </a:r>
            <a:r>
              <a:rPr sz="1050" b="0" i="1" spc="337" baseline="-11904" dirty="0">
                <a:latin typeface="Bookman Old Style"/>
                <a:cs typeface="Bookman Old Style"/>
              </a:rPr>
              <a:t> </a:t>
            </a:r>
            <a:r>
              <a:rPr sz="1000" dirty="0">
                <a:latin typeface="LM Roman 10"/>
                <a:cs typeface="LM Roman 10"/>
              </a:rPr>
              <a:t>=</a:t>
            </a:r>
            <a:r>
              <a:rPr sz="1000" spc="-55" dirty="0">
                <a:latin typeface="LM Roman 10"/>
                <a:cs typeface="LM Roman 10"/>
              </a:rPr>
              <a:t> </a:t>
            </a:r>
            <a:r>
              <a:rPr sz="1000" spc="65" dirty="0">
                <a:latin typeface="LM Roman 10"/>
                <a:cs typeface="LM Roman 10"/>
              </a:rPr>
              <a:t>[</a:t>
            </a:r>
            <a:r>
              <a:rPr sz="1000" b="1" i="1" spc="65" dirty="0">
                <a:latin typeface="Verdana"/>
                <a:cs typeface="Verdana"/>
              </a:rPr>
              <a:t>X</a:t>
            </a:r>
            <a:r>
              <a:rPr sz="1050" b="0" i="1" spc="97" baseline="-11904" dirty="0">
                <a:latin typeface="Bookman Old Style"/>
                <a:cs typeface="Bookman Old Style"/>
              </a:rPr>
              <a:t>t</a:t>
            </a:r>
            <a:r>
              <a:rPr sz="1000" b="0" i="1" spc="65" dirty="0"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latin typeface="Bookman Old Style"/>
                <a:cs typeface="Bookman Old Style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430" dirty="0">
                <a:latin typeface="DejaVu Sans Mono"/>
                <a:cs typeface="DejaVu Sans Mono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440" dirty="0">
                <a:latin typeface="DejaVu Sans Mono"/>
                <a:cs typeface="DejaVu Sans Mono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260" dirty="0">
                <a:latin typeface="DejaVu Sans Mono"/>
                <a:cs typeface="DejaVu Sans Mono"/>
              </a:rPr>
              <a:t> </a:t>
            </a:r>
            <a:r>
              <a:rPr sz="1000" b="0" i="1" spc="-35" dirty="0"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latin typeface="Bookman Old Style"/>
                <a:cs typeface="Bookman Old Style"/>
              </a:rPr>
              <a:t> </a:t>
            </a:r>
            <a:r>
              <a:rPr sz="1000" b="1" i="1" spc="105" dirty="0">
                <a:latin typeface="Verdana"/>
                <a:cs typeface="Verdana"/>
              </a:rPr>
              <a:t>X</a:t>
            </a:r>
            <a:r>
              <a:rPr sz="1050" b="0" i="1" spc="157" baseline="-11904" dirty="0">
                <a:latin typeface="Bookman Old Style"/>
                <a:cs typeface="Bookman Old Style"/>
              </a:rPr>
              <a:t>t</a:t>
            </a:r>
            <a:r>
              <a:rPr sz="1050" spc="157" baseline="-11904" dirty="0">
                <a:latin typeface="Georgia"/>
                <a:cs typeface="Georgia"/>
              </a:rPr>
              <a:t>+</a:t>
            </a:r>
            <a:r>
              <a:rPr sz="1050" b="0" i="1" spc="157" baseline="-11904" dirty="0">
                <a:latin typeface="Bookman Old Style"/>
                <a:cs typeface="Bookman Old Style"/>
              </a:rPr>
              <a:t>T</a:t>
            </a:r>
            <a:r>
              <a:rPr sz="1050" b="0" i="1" spc="-150" baseline="-11904" dirty="0">
                <a:latin typeface="Bookman Old Style"/>
                <a:cs typeface="Bookman Old Style"/>
              </a:rPr>
              <a:t> </a:t>
            </a:r>
            <a:r>
              <a:rPr sz="1050" i="1" spc="127" baseline="-11904" dirty="0">
                <a:latin typeface="DejaVu Sans Mono"/>
                <a:cs typeface="DejaVu Sans Mono"/>
              </a:rPr>
              <a:t>−</a:t>
            </a:r>
            <a:r>
              <a:rPr sz="1050" spc="127" baseline="-11904" dirty="0">
                <a:latin typeface="Georgia"/>
                <a:cs typeface="Georgia"/>
              </a:rPr>
              <a:t>1</a:t>
            </a:r>
            <a:r>
              <a:rPr sz="1000" spc="85" dirty="0">
                <a:latin typeface="LM Roman 10"/>
                <a:cs typeface="LM Roman 10"/>
              </a:rPr>
              <a:t>]</a:t>
            </a:r>
            <a:endParaRPr sz="1000">
              <a:latin typeface="LM Roman 10"/>
              <a:cs typeface="LM Roman 10"/>
            </a:endParaRPr>
          </a:p>
          <a:p>
            <a:pPr marL="189865">
              <a:lnSpc>
                <a:spcPct val="100000"/>
              </a:lnSpc>
              <a:spcBef>
                <a:spcPts val="475"/>
              </a:spcBef>
            </a:pPr>
            <a:r>
              <a:rPr sz="1000" b="1" i="1" spc="140" dirty="0">
                <a:latin typeface="Verdana"/>
                <a:cs typeface="Verdana"/>
              </a:rPr>
              <a:t>X</a:t>
            </a:r>
            <a:r>
              <a:rPr sz="1050" b="0" i="1" spc="209" baseline="-11904" dirty="0">
                <a:latin typeface="Bookman Old Style"/>
                <a:cs typeface="Bookman Old Style"/>
              </a:rPr>
              <a:t>&lt;t</a:t>
            </a:r>
            <a:r>
              <a:rPr sz="1050" b="0" i="1" spc="225" baseline="-11904" dirty="0">
                <a:latin typeface="Bookman Old Style"/>
                <a:cs typeface="Bookman Old Style"/>
              </a:rPr>
              <a:t> </a:t>
            </a:r>
            <a:r>
              <a:rPr sz="1000" dirty="0">
                <a:latin typeface="LM Roman 10"/>
                <a:cs typeface="LM Roman 10"/>
              </a:rPr>
              <a:t>=</a:t>
            </a:r>
            <a:r>
              <a:rPr sz="1000" spc="-30" dirty="0">
                <a:latin typeface="LM Roman 10"/>
                <a:cs typeface="LM Roman 10"/>
              </a:rPr>
              <a:t> </a:t>
            </a:r>
            <a:r>
              <a:rPr sz="1000" dirty="0">
                <a:latin typeface="LM Roman 10"/>
                <a:cs typeface="LM Roman 10"/>
              </a:rPr>
              <a:t>[</a:t>
            </a:r>
            <a:r>
              <a:rPr sz="1000" b="1" i="1" dirty="0">
                <a:latin typeface="Verdana"/>
                <a:cs typeface="Verdana"/>
              </a:rPr>
              <a:t>X</a:t>
            </a:r>
            <a:r>
              <a:rPr sz="1050" baseline="-11904" dirty="0">
                <a:latin typeface="Georgia"/>
                <a:cs typeface="Georgia"/>
              </a:rPr>
              <a:t>0</a:t>
            </a:r>
            <a:r>
              <a:rPr sz="1000" b="0" i="1" dirty="0">
                <a:latin typeface="Bookman Old Style"/>
                <a:cs typeface="Bookman Old Style"/>
              </a:rPr>
              <a:t>,</a:t>
            </a:r>
            <a:r>
              <a:rPr sz="1000" b="0" i="1" spc="-114" dirty="0">
                <a:latin typeface="Bookman Old Style"/>
                <a:cs typeface="Bookman Old Style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420" dirty="0">
                <a:latin typeface="DejaVu Sans Mono"/>
                <a:cs typeface="DejaVu Sans Mono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420" dirty="0">
                <a:latin typeface="DejaVu Sans Mono"/>
                <a:cs typeface="DejaVu Sans Mono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235" dirty="0">
                <a:latin typeface="DejaVu Sans Mono"/>
                <a:cs typeface="DejaVu Sans Mono"/>
              </a:rPr>
              <a:t> </a:t>
            </a:r>
            <a:r>
              <a:rPr sz="1000" b="0" i="1" spc="-35" dirty="0">
                <a:latin typeface="Bookman Old Style"/>
                <a:cs typeface="Bookman Old Style"/>
              </a:rPr>
              <a:t>,</a:t>
            </a:r>
            <a:r>
              <a:rPr sz="1000" b="0" i="1" spc="-114" dirty="0">
                <a:latin typeface="Bookman Old Style"/>
                <a:cs typeface="Bookman Old Style"/>
              </a:rPr>
              <a:t> </a:t>
            </a:r>
            <a:r>
              <a:rPr sz="1000" b="1" i="1" spc="90" dirty="0">
                <a:latin typeface="Verdana"/>
                <a:cs typeface="Verdana"/>
              </a:rPr>
              <a:t>X</a:t>
            </a:r>
            <a:r>
              <a:rPr sz="1050" b="0" i="1" spc="135" baseline="-11904" dirty="0">
                <a:latin typeface="Bookman Old Style"/>
                <a:cs typeface="Bookman Old Style"/>
              </a:rPr>
              <a:t>t</a:t>
            </a:r>
            <a:r>
              <a:rPr sz="1050" i="1" spc="135" baseline="-11904" dirty="0">
                <a:latin typeface="DejaVu Sans Mono"/>
                <a:cs typeface="DejaVu Sans Mono"/>
              </a:rPr>
              <a:t>−</a:t>
            </a:r>
            <a:r>
              <a:rPr sz="1050" spc="135" baseline="-11904" dirty="0">
                <a:latin typeface="Georgia"/>
                <a:cs typeface="Georgia"/>
              </a:rPr>
              <a:t>2</a:t>
            </a:r>
            <a:r>
              <a:rPr sz="1000" b="0" i="1" spc="90" dirty="0">
                <a:latin typeface="Bookman Old Style"/>
                <a:cs typeface="Bookman Old Style"/>
              </a:rPr>
              <a:t>,</a:t>
            </a:r>
            <a:r>
              <a:rPr sz="1000" b="0" i="1" spc="-114" dirty="0">
                <a:latin typeface="Bookman Old Style"/>
                <a:cs typeface="Bookman Old Style"/>
              </a:rPr>
              <a:t> </a:t>
            </a:r>
            <a:r>
              <a:rPr sz="1000" b="1" i="1" spc="105" dirty="0">
                <a:latin typeface="Verdana"/>
                <a:cs typeface="Verdana"/>
              </a:rPr>
              <a:t>X</a:t>
            </a:r>
            <a:r>
              <a:rPr sz="1050" b="0" i="1" spc="157" baseline="-11904" dirty="0">
                <a:latin typeface="Bookman Old Style"/>
                <a:cs typeface="Bookman Old Style"/>
              </a:rPr>
              <a:t>t</a:t>
            </a:r>
            <a:r>
              <a:rPr sz="1050" i="1" spc="157" baseline="-11904" dirty="0">
                <a:latin typeface="DejaVu Sans Mono"/>
                <a:cs typeface="DejaVu Sans Mono"/>
              </a:rPr>
              <a:t>−</a:t>
            </a:r>
            <a:r>
              <a:rPr sz="1050" spc="157" baseline="-11904" dirty="0">
                <a:latin typeface="Georgia"/>
                <a:cs typeface="Georgia"/>
              </a:rPr>
              <a:t>1</a:t>
            </a:r>
            <a:r>
              <a:rPr sz="1000" spc="105" dirty="0">
                <a:latin typeface="LM Roman 10"/>
                <a:cs typeface="LM Roman 10"/>
              </a:rPr>
              <a:t>]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7294" y="2706184"/>
            <a:ext cx="3787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3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These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assumptions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relaxed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will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discuss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the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2nd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part.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33" name="object 33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3214693"/>
              <a:ext cx="492125" cy="25400"/>
            </a:xfrm>
            <a:custGeom>
              <a:avLst/>
              <a:gdLst/>
              <a:ahLst/>
              <a:cxnLst/>
              <a:rect l="l" t="t" r="r" b="b"/>
              <a:pathLst>
                <a:path w="492125" h="25400">
                  <a:moveTo>
                    <a:pt x="0" y="25305"/>
                  </a:moveTo>
                  <a:lnTo>
                    <a:pt x="0" y="0"/>
                  </a:lnTo>
                  <a:lnTo>
                    <a:pt x="491666" y="0"/>
                  </a:lnTo>
                  <a:lnTo>
                    <a:pt x="491666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3055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time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series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9380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Relational</a:t>
            </a:r>
            <a:r>
              <a:rPr spc="65" dirty="0"/>
              <a:t> </a:t>
            </a:r>
            <a:r>
              <a:rPr spc="-10" dirty="0"/>
              <a:t>information</a:t>
            </a:r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8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727144"/>
            <a:ext cx="3283585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assume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existence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functional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dependencies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between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series.</a:t>
            </a:r>
            <a:endParaRPr sz="10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475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4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e.g.,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forecasts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improved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0354" y="1311699"/>
            <a:ext cx="2672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accounting for 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past values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 other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6105" y="723239"/>
            <a:ext cx="1140269" cy="8127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059565" y="1402689"/>
            <a:ext cx="127000" cy="9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" spc="-20" dirty="0">
                <a:solidFill>
                  <a:srgbClr val="333333"/>
                </a:solidFill>
                <a:latin typeface="Times New Roman"/>
                <a:cs typeface="Times New Roman"/>
              </a:rPr>
              <a:t>time</a:t>
            </a:r>
            <a:endParaRPr sz="45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4340" y="862939"/>
            <a:ext cx="57149" cy="48894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792247" y="1705111"/>
            <a:ext cx="504825" cy="801370"/>
            <a:chOff x="4792247" y="1705111"/>
            <a:chExt cx="504825" cy="8013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7689" y="1705111"/>
              <a:ext cx="103587" cy="1035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4390" y="2054840"/>
              <a:ext cx="103587" cy="10358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37860" y="1798716"/>
              <a:ext cx="139700" cy="266065"/>
            </a:xfrm>
            <a:custGeom>
              <a:avLst/>
              <a:gdLst/>
              <a:ahLst/>
              <a:cxnLst/>
              <a:rect l="l" t="t" r="r" b="b"/>
              <a:pathLst>
                <a:path w="139700" h="266064">
                  <a:moveTo>
                    <a:pt x="0" y="265924"/>
                  </a:moveTo>
                  <a:lnTo>
                    <a:pt x="139673" y="0"/>
                  </a:lnTo>
                </a:path>
              </a:pathLst>
            </a:custGeom>
            <a:ln w="9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3786" y="2402664"/>
              <a:ext cx="103587" cy="1035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01996" y="2151075"/>
              <a:ext cx="98425" cy="259079"/>
            </a:xfrm>
            <a:custGeom>
              <a:avLst/>
              <a:gdLst/>
              <a:ahLst/>
              <a:cxnLst/>
              <a:rect l="l" t="t" r="r" b="b"/>
              <a:pathLst>
                <a:path w="98425" h="259080">
                  <a:moveTo>
                    <a:pt x="98043" y="0"/>
                  </a:moveTo>
                  <a:lnTo>
                    <a:pt x="0" y="259031"/>
                  </a:lnTo>
                </a:path>
              </a:pathLst>
            </a:custGeom>
            <a:ln w="9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2247" y="1775764"/>
              <a:ext cx="103587" cy="1035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68800" y="1765249"/>
              <a:ext cx="284480" cy="300990"/>
            </a:xfrm>
            <a:custGeom>
              <a:avLst/>
              <a:gdLst/>
              <a:ahLst/>
              <a:cxnLst/>
              <a:rect l="l" t="t" r="r" b="b"/>
              <a:pathLst>
                <a:path w="284479" h="300989">
                  <a:moveTo>
                    <a:pt x="21767" y="54055"/>
                  </a:moveTo>
                  <a:lnTo>
                    <a:pt x="284245" y="0"/>
                  </a:lnTo>
                </a:path>
                <a:path w="284479" h="300989">
                  <a:moveTo>
                    <a:pt x="0" y="102578"/>
                  </a:moveTo>
                  <a:lnTo>
                    <a:pt x="123076" y="300933"/>
                  </a:lnTo>
                </a:path>
              </a:pathLst>
            </a:custGeom>
            <a:ln w="9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2947" y="2284213"/>
              <a:ext cx="103587" cy="10358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30475" y="2140101"/>
              <a:ext cx="281305" cy="299720"/>
            </a:xfrm>
            <a:custGeom>
              <a:avLst/>
              <a:gdLst/>
              <a:ahLst/>
              <a:cxnLst/>
              <a:rect l="l" t="t" r="r" b="b"/>
              <a:pathLst>
                <a:path w="281304" h="299719">
                  <a:moveTo>
                    <a:pt x="269280" y="210417"/>
                  </a:moveTo>
                  <a:lnTo>
                    <a:pt x="0" y="299391"/>
                  </a:lnTo>
                </a:path>
                <a:path w="281304" h="299719">
                  <a:moveTo>
                    <a:pt x="119176" y="0"/>
                  </a:moveTo>
                  <a:lnTo>
                    <a:pt x="280798" y="162438"/>
                  </a:lnTo>
                </a:path>
              </a:pathLst>
            </a:custGeom>
            <a:ln w="9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088441" y="1752342"/>
            <a:ext cx="537210" cy="544830"/>
            <a:chOff x="4088441" y="1752342"/>
            <a:chExt cx="537210" cy="544830"/>
          </a:xfrm>
        </p:grpSpPr>
        <p:sp>
          <p:nvSpPr>
            <p:cNvPr id="21" name="object 21"/>
            <p:cNvSpPr/>
            <p:nvPr/>
          </p:nvSpPr>
          <p:spPr>
            <a:xfrm>
              <a:off x="4092976" y="1838532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83673" y="1838532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3673" y="1838532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74371" y="1838532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74371" y="1838532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92976" y="1929229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2976" y="1929229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83673" y="1929229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74371" y="1929229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74371" y="1929229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92976" y="2019927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92976" y="2019927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83673" y="2019927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83673" y="2019927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92976" y="2019927"/>
              <a:ext cx="272415" cy="181610"/>
            </a:xfrm>
            <a:custGeom>
              <a:avLst/>
              <a:gdLst/>
              <a:ahLst/>
              <a:cxnLst/>
              <a:rect l="l" t="t" r="r" b="b"/>
              <a:pathLst>
                <a:path w="272414" h="181610">
                  <a:moveTo>
                    <a:pt x="181394" y="0"/>
                  </a:moveTo>
                  <a:lnTo>
                    <a:pt x="272091" y="0"/>
                  </a:lnTo>
                  <a:lnTo>
                    <a:pt x="272091" y="90697"/>
                  </a:lnTo>
                  <a:lnTo>
                    <a:pt x="181394" y="90697"/>
                  </a:lnTo>
                  <a:lnTo>
                    <a:pt x="181394" y="0"/>
                  </a:lnTo>
                  <a:close/>
                </a:path>
                <a:path w="272414" h="181610">
                  <a:moveTo>
                    <a:pt x="0" y="90697"/>
                  </a:moveTo>
                  <a:lnTo>
                    <a:pt x="90697" y="90697"/>
                  </a:lnTo>
                  <a:lnTo>
                    <a:pt x="90697" y="181394"/>
                  </a:lnTo>
                  <a:lnTo>
                    <a:pt x="0" y="181394"/>
                  </a:lnTo>
                  <a:lnTo>
                    <a:pt x="0" y="90697"/>
                  </a:lnTo>
                  <a:close/>
                </a:path>
                <a:path w="272414" h="181610">
                  <a:moveTo>
                    <a:pt x="90697" y="90697"/>
                  </a:moveTo>
                  <a:lnTo>
                    <a:pt x="181394" y="90697"/>
                  </a:lnTo>
                  <a:lnTo>
                    <a:pt x="181394" y="181394"/>
                  </a:lnTo>
                  <a:lnTo>
                    <a:pt x="90697" y="181394"/>
                  </a:lnTo>
                  <a:lnTo>
                    <a:pt x="90697" y="90697"/>
                  </a:lnTo>
                  <a:close/>
                </a:path>
              </a:pathLst>
            </a:custGeom>
            <a:ln w="9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74371" y="2110624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74371" y="2110624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92976" y="2201321"/>
              <a:ext cx="181610" cy="90805"/>
            </a:xfrm>
            <a:custGeom>
              <a:avLst/>
              <a:gdLst/>
              <a:ahLst/>
              <a:cxnLst/>
              <a:rect l="l" t="t" r="r" b="b"/>
              <a:pathLst>
                <a:path w="181610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  <a:path w="181610" h="90805">
                  <a:moveTo>
                    <a:pt x="90697" y="0"/>
                  </a:moveTo>
                  <a:lnTo>
                    <a:pt x="181394" y="0"/>
                  </a:lnTo>
                  <a:lnTo>
                    <a:pt x="181394" y="90697"/>
                  </a:lnTo>
                  <a:lnTo>
                    <a:pt x="90697" y="90697"/>
                  </a:lnTo>
                  <a:lnTo>
                    <a:pt x="90697" y="0"/>
                  </a:lnTo>
                  <a:close/>
                </a:path>
              </a:pathLst>
            </a:custGeom>
            <a:ln w="9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74371" y="2201321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74371" y="2201321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65068" y="1838532"/>
              <a:ext cx="181610" cy="181610"/>
            </a:xfrm>
            <a:custGeom>
              <a:avLst/>
              <a:gdLst/>
              <a:ahLst/>
              <a:cxnLst/>
              <a:rect l="l" t="t" r="r" b="b"/>
              <a:pathLst>
                <a:path w="181610" h="181610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  <a:path w="181610" h="181610">
                  <a:moveTo>
                    <a:pt x="90697" y="0"/>
                  </a:moveTo>
                  <a:lnTo>
                    <a:pt x="181394" y="0"/>
                  </a:lnTo>
                  <a:lnTo>
                    <a:pt x="181394" y="90697"/>
                  </a:lnTo>
                  <a:lnTo>
                    <a:pt x="90697" y="90697"/>
                  </a:lnTo>
                  <a:lnTo>
                    <a:pt x="90697" y="0"/>
                  </a:lnTo>
                  <a:close/>
                </a:path>
                <a:path w="181610" h="181610">
                  <a:moveTo>
                    <a:pt x="0" y="90697"/>
                  </a:moveTo>
                  <a:lnTo>
                    <a:pt x="90697" y="90697"/>
                  </a:lnTo>
                  <a:lnTo>
                    <a:pt x="90697" y="181394"/>
                  </a:lnTo>
                  <a:lnTo>
                    <a:pt x="0" y="181394"/>
                  </a:lnTo>
                  <a:lnTo>
                    <a:pt x="0" y="90697"/>
                  </a:lnTo>
                  <a:close/>
                </a:path>
                <a:path w="181610" h="181610">
                  <a:moveTo>
                    <a:pt x="90697" y="90697"/>
                  </a:moveTo>
                  <a:lnTo>
                    <a:pt x="181394" y="90697"/>
                  </a:lnTo>
                  <a:lnTo>
                    <a:pt x="181394" y="181394"/>
                  </a:lnTo>
                  <a:lnTo>
                    <a:pt x="90697" y="181394"/>
                  </a:lnTo>
                  <a:lnTo>
                    <a:pt x="90697" y="90697"/>
                  </a:lnTo>
                  <a:close/>
                </a:path>
              </a:pathLst>
            </a:custGeom>
            <a:ln w="9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65068" y="2019927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65068" y="2019927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55765" y="2019927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55765" y="2019927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65068" y="2110624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55765" y="2110624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55765" y="2110624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65068" y="2201321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90697" y="90697"/>
                  </a:moveTo>
                  <a:lnTo>
                    <a:pt x="0" y="90697"/>
                  </a:lnTo>
                  <a:lnTo>
                    <a:pt x="0" y="0"/>
                  </a:lnTo>
                  <a:lnTo>
                    <a:pt x="90697" y="0"/>
                  </a:lnTo>
                  <a:lnTo>
                    <a:pt x="90697" y="90697"/>
                  </a:lnTo>
                  <a:close/>
                </a:path>
              </a:pathLst>
            </a:custGeom>
            <a:solidFill>
              <a:srgbClr val="647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365068" y="2201321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3142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55765" y="2201321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5">
                  <a:moveTo>
                    <a:pt x="0" y="0"/>
                  </a:moveTo>
                  <a:lnTo>
                    <a:pt x="90697" y="0"/>
                  </a:lnTo>
                  <a:lnTo>
                    <a:pt x="90697" y="90697"/>
                  </a:lnTo>
                  <a:lnTo>
                    <a:pt x="0" y="90697"/>
                  </a:lnTo>
                  <a:lnTo>
                    <a:pt x="0" y="0"/>
                  </a:lnTo>
                  <a:close/>
                </a:path>
              </a:pathLst>
            </a:custGeom>
            <a:ln w="9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74550" y="1856643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6123" y="46130"/>
                  </a:moveTo>
                  <a:lnTo>
                    <a:pt x="20006" y="46130"/>
                  </a:lnTo>
                  <a:lnTo>
                    <a:pt x="17064" y="45545"/>
                  </a:lnTo>
                  <a:lnTo>
                    <a:pt x="0" y="26123"/>
                  </a:lnTo>
                  <a:lnTo>
                    <a:pt x="0" y="20006"/>
                  </a:lnTo>
                  <a:lnTo>
                    <a:pt x="20006" y="0"/>
                  </a:lnTo>
                  <a:lnTo>
                    <a:pt x="26123" y="0"/>
                  </a:lnTo>
                  <a:lnTo>
                    <a:pt x="46130" y="23065"/>
                  </a:lnTo>
                  <a:lnTo>
                    <a:pt x="46130" y="26123"/>
                  </a:lnTo>
                  <a:lnTo>
                    <a:pt x="26123" y="46130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74550" y="1856643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46130" y="23065"/>
                  </a:moveTo>
                  <a:lnTo>
                    <a:pt x="23065" y="46130"/>
                  </a:lnTo>
                  <a:lnTo>
                    <a:pt x="20006" y="46130"/>
                  </a:lnTo>
                  <a:lnTo>
                    <a:pt x="17064" y="45545"/>
                  </a:lnTo>
                  <a:lnTo>
                    <a:pt x="14238" y="44374"/>
                  </a:lnTo>
                  <a:lnTo>
                    <a:pt x="11412" y="43204"/>
                  </a:lnTo>
                  <a:lnTo>
                    <a:pt x="8918" y="41537"/>
                  </a:lnTo>
                  <a:lnTo>
                    <a:pt x="6755" y="39374"/>
                  </a:lnTo>
                  <a:lnTo>
                    <a:pt x="4592" y="37212"/>
                  </a:lnTo>
                  <a:lnTo>
                    <a:pt x="2926" y="34717"/>
                  </a:lnTo>
                  <a:lnTo>
                    <a:pt x="1755" y="31891"/>
                  </a:lnTo>
                  <a:lnTo>
                    <a:pt x="585" y="29066"/>
                  </a:lnTo>
                  <a:lnTo>
                    <a:pt x="0" y="26123"/>
                  </a:lnTo>
                  <a:lnTo>
                    <a:pt x="0" y="23065"/>
                  </a:lnTo>
                  <a:lnTo>
                    <a:pt x="0" y="20006"/>
                  </a:lnTo>
                  <a:lnTo>
                    <a:pt x="6755" y="6755"/>
                  </a:lnTo>
                  <a:lnTo>
                    <a:pt x="8918" y="4592"/>
                  </a:lnTo>
                  <a:lnTo>
                    <a:pt x="11412" y="2926"/>
                  </a:lnTo>
                  <a:lnTo>
                    <a:pt x="14238" y="1755"/>
                  </a:lnTo>
                  <a:lnTo>
                    <a:pt x="17064" y="585"/>
                  </a:lnTo>
                  <a:lnTo>
                    <a:pt x="20006" y="0"/>
                  </a:lnTo>
                  <a:lnTo>
                    <a:pt x="23065" y="0"/>
                  </a:lnTo>
                  <a:lnTo>
                    <a:pt x="26123" y="0"/>
                  </a:lnTo>
                  <a:lnTo>
                    <a:pt x="29066" y="585"/>
                  </a:lnTo>
                  <a:lnTo>
                    <a:pt x="31891" y="1755"/>
                  </a:lnTo>
                  <a:lnTo>
                    <a:pt x="34717" y="2926"/>
                  </a:lnTo>
                  <a:lnTo>
                    <a:pt x="44374" y="14238"/>
                  </a:lnTo>
                  <a:lnTo>
                    <a:pt x="45545" y="17064"/>
                  </a:lnTo>
                  <a:lnTo>
                    <a:pt x="46130" y="20006"/>
                  </a:lnTo>
                  <a:lnTo>
                    <a:pt x="46130" y="23065"/>
                  </a:lnTo>
                  <a:close/>
                </a:path>
              </a:pathLst>
            </a:custGeom>
            <a:ln w="9069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74460" y="1946978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6123" y="46130"/>
                  </a:moveTo>
                  <a:lnTo>
                    <a:pt x="20006" y="46130"/>
                  </a:lnTo>
                  <a:lnTo>
                    <a:pt x="17064" y="45545"/>
                  </a:lnTo>
                  <a:lnTo>
                    <a:pt x="0" y="26123"/>
                  </a:lnTo>
                  <a:lnTo>
                    <a:pt x="0" y="20006"/>
                  </a:lnTo>
                  <a:lnTo>
                    <a:pt x="20006" y="0"/>
                  </a:lnTo>
                  <a:lnTo>
                    <a:pt x="26123" y="0"/>
                  </a:lnTo>
                  <a:lnTo>
                    <a:pt x="46130" y="23065"/>
                  </a:lnTo>
                  <a:lnTo>
                    <a:pt x="46130" y="26123"/>
                  </a:lnTo>
                  <a:lnTo>
                    <a:pt x="26123" y="46130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74460" y="1946978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46130" y="23065"/>
                  </a:moveTo>
                  <a:lnTo>
                    <a:pt x="26123" y="46130"/>
                  </a:lnTo>
                  <a:lnTo>
                    <a:pt x="23065" y="46130"/>
                  </a:lnTo>
                  <a:lnTo>
                    <a:pt x="20006" y="46130"/>
                  </a:lnTo>
                  <a:lnTo>
                    <a:pt x="17064" y="45545"/>
                  </a:lnTo>
                  <a:lnTo>
                    <a:pt x="14238" y="44374"/>
                  </a:lnTo>
                  <a:lnTo>
                    <a:pt x="11412" y="43204"/>
                  </a:lnTo>
                  <a:lnTo>
                    <a:pt x="8918" y="41537"/>
                  </a:lnTo>
                  <a:lnTo>
                    <a:pt x="6755" y="39374"/>
                  </a:lnTo>
                  <a:lnTo>
                    <a:pt x="4592" y="37212"/>
                  </a:lnTo>
                  <a:lnTo>
                    <a:pt x="2926" y="34717"/>
                  </a:lnTo>
                  <a:lnTo>
                    <a:pt x="1755" y="31891"/>
                  </a:lnTo>
                  <a:lnTo>
                    <a:pt x="585" y="29066"/>
                  </a:lnTo>
                  <a:lnTo>
                    <a:pt x="0" y="26123"/>
                  </a:lnTo>
                  <a:lnTo>
                    <a:pt x="0" y="23065"/>
                  </a:lnTo>
                  <a:lnTo>
                    <a:pt x="0" y="20006"/>
                  </a:lnTo>
                  <a:lnTo>
                    <a:pt x="585" y="17064"/>
                  </a:lnTo>
                  <a:lnTo>
                    <a:pt x="1755" y="14238"/>
                  </a:lnTo>
                  <a:lnTo>
                    <a:pt x="2926" y="11412"/>
                  </a:lnTo>
                  <a:lnTo>
                    <a:pt x="4592" y="8918"/>
                  </a:lnTo>
                  <a:lnTo>
                    <a:pt x="6755" y="6755"/>
                  </a:lnTo>
                  <a:lnTo>
                    <a:pt x="8918" y="4592"/>
                  </a:lnTo>
                  <a:lnTo>
                    <a:pt x="11412" y="2926"/>
                  </a:lnTo>
                  <a:lnTo>
                    <a:pt x="14238" y="1755"/>
                  </a:lnTo>
                  <a:lnTo>
                    <a:pt x="17064" y="585"/>
                  </a:lnTo>
                  <a:lnTo>
                    <a:pt x="20006" y="0"/>
                  </a:lnTo>
                  <a:lnTo>
                    <a:pt x="23065" y="0"/>
                  </a:lnTo>
                  <a:lnTo>
                    <a:pt x="26123" y="0"/>
                  </a:lnTo>
                  <a:lnTo>
                    <a:pt x="29066" y="585"/>
                  </a:lnTo>
                  <a:lnTo>
                    <a:pt x="31891" y="1755"/>
                  </a:lnTo>
                  <a:lnTo>
                    <a:pt x="34717" y="2926"/>
                  </a:lnTo>
                  <a:lnTo>
                    <a:pt x="44374" y="14238"/>
                  </a:lnTo>
                  <a:lnTo>
                    <a:pt x="45545" y="17064"/>
                  </a:lnTo>
                  <a:lnTo>
                    <a:pt x="46130" y="20006"/>
                  </a:lnTo>
                  <a:lnTo>
                    <a:pt x="46130" y="23065"/>
                  </a:lnTo>
                  <a:close/>
                </a:path>
              </a:pathLst>
            </a:custGeom>
            <a:ln w="9069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574550" y="2042210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6123" y="46130"/>
                  </a:moveTo>
                  <a:lnTo>
                    <a:pt x="20006" y="46130"/>
                  </a:lnTo>
                  <a:lnTo>
                    <a:pt x="17064" y="45545"/>
                  </a:lnTo>
                  <a:lnTo>
                    <a:pt x="0" y="26123"/>
                  </a:lnTo>
                  <a:lnTo>
                    <a:pt x="0" y="20006"/>
                  </a:lnTo>
                  <a:lnTo>
                    <a:pt x="20006" y="0"/>
                  </a:lnTo>
                  <a:lnTo>
                    <a:pt x="26123" y="0"/>
                  </a:lnTo>
                  <a:lnTo>
                    <a:pt x="46130" y="23065"/>
                  </a:lnTo>
                  <a:lnTo>
                    <a:pt x="46130" y="26123"/>
                  </a:lnTo>
                  <a:lnTo>
                    <a:pt x="26123" y="46130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574550" y="2042210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46130" y="23065"/>
                  </a:moveTo>
                  <a:lnTo>
                    <a:pt x="46130" y="26123"/>
                  </a:lnTo>
                  <a:lnTo>
                    <a:pt x="45545" y="29066"/>
                  </a:lnTo>
                  <a:lnTo>
                    <a:pt x="44374" y="31891"/>
                  </a:lnTo>
                  <a:lnTo>
                    <a:pt x="43204" y="34717"/>
                  </a:lnTo>
                  <a:lnTo>
                    <a:pt x="23065" y="46130"/>
                  </a:lnTo>
                  <a:lnTo>
                    <a:pt x="20006" y="46130"/>
                  </a:lnTo>
                  <a:lnTo>
                    <a:pt x="17064" y="45545"/>
                  </a:lnTo>
                  <a:lnTo>
                    <a:pt x="14238" y="44374"/>
                  </a:lnTo>
                  <a:lnTo>
                    <a:pt x="11412" y="43204"/>
                  </a:lnTo>
                  <a:lnTo>
                    <a:pt x="8918" y="41537"/>
                  </a:lnTo>
                  <a:lnTo>
                    <a:pt x="6755" y="39374"/>
                  </a:lnTo>
                  <a:lnTo>
                    <a:pt x="4592" y="37212"/>
                  </a:lnTo>
                  <a:lnTo>
                    <a:pt x="2926" y="34717"/>
                  </a:lnTo>
                  <a:lnTo>
                    <a:pt x="1755" y="31891"/>
                  </a:lnTo>
                  <a:lnTo>
                    <a:pt x="585" y="29066"/>
                  </a:lnTo>
                  <a:lnTo>
                    <a:pt x="0" y="26123"/>
                  </a:lnTo>
                  <a:lnTo>
                    <a:pt x="0" y="23065"/>
                  </a:lnTo>
                  <a:lnTo>
                    <a:pt x="0" y="20006"/>
                  </a:lnTo>
                  <a:lnTo>
                    <a:pt x="6755" y="6755"/>
                  </a:lnTo>
                  <a:lnTo>
                    <a:pt x="8918" y="4592"/>
                  </a:lnTo>
                  <a:lnTo>
                    <a:pt x="11412" y="2926"/>
                  </a:lnTo>
                  <a:lnTo>
                    <a:pt x="14238" y="1755"/>
                  </a:lnTo>
                  <a:lnTo>
                    <a:pt x="17064" y="585"/>
                  </a:lnTo>
                  <a:lnTo>
                    <a:pt x="20006" y="0"/>
                  </a:lnTo>
                  <a:lnTo>
                    <a:pt x="23065" y="0"/>
                  </a:lnTo>
                  <a:lnTo>
                    <a:pt x="26123" y="0"/>
                  </a:lnTo>
                  <a:lnTo>
                    <a:pt x="29066" y="585"/>
                  </a:lnTo>
                  <a:lnTo>
                    <a:pt x="31891" y="1755"/>
                  </a:lnTo>
                  <a:lnTo>
                    <a:pt x="34717" y="2926"/>
                  </a:lnTo>
                  <a:lnTo>
                    <a:pt x="44374" y="14238"/>
                  </a:lnTo>
                  <a:lnTo>
                    <a:pt x="45545" y="17064"/>
                  </a:lnTo>
                  <a:lnTo>
                    <a:pt x="46130" y="20006"/>
                  </a:lnTo>
                  <a:lnTo>
                    <a:pt x="46130" y="23065"/>
                  </a:lnTo>
                  <a:close/>
                </a:path>
              </a:pathLst>
            </a:custGeom>
            <a:ln w="9069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74460" y="2128373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6123" y="46130"/>
                  </a:moveTo>
                  <a:lnTo>
                    <a:pt x="20006" y="46130"/>
                  </a:lnTo>
                  <a:lnTo>
                    <a:pt x="17064" y="45545"/>
                  </a:lnTo>
                  <a:lnTo>
                    <a:pt x="0" y="26123"/>
                  </a:lnTo>
                  <a:lnTo>
                    <a:pt x="0" y="20006"/>
                  </a:lnTo>
                  <a:lnTo>
                    <a:pt x="20006" y="0"/>
                  </a:lnTo>
                  <a:lnTo>
                    <a:pt x="26123" y="0"/>
                  </a:lnTo>
                  <a:lnTo>
                    <a:pt x="46130" y="23065"/>
                  </a:lnTo>
                  <a:lnTo>
                    <a:pt x="46130" y="26123"/>
                  </a:lnTo>
                  <a:lnTo>
                    <a:pt x="26123" y="46130"/>
                  </a:lnTo>
                  <a:close/>
                </a:path>
              </a:pathLst>
            </a:custGeom>
            <a:solidFill>
              <a:srgbClr val="E1D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74460" y="2128373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46130" y="23065"/>
                  </a:moveTo>
                  <a:lnTo>
                    <a:pt x="23065" y="46130"/>
                  </a:lnTo>
                  <a:lnTo>
                    <a:pt x="20006" y="46130"/>
                  </a:lnTo>
                  <a:lnTo>
                    <a:pt x="17064" y="45545"/>
                  </a:lnTo>
                  <a:lnTo>
                    <a:pt x="14238" y="44374"/>
                  </a:lnTo>
                  <a:lnTo>
                    <a:pt x="11412" y="43204"/>
                  </a:lnTo>
                  <a:lnTo>
                    <a:pt x="8918" y="41537"/>
                  </a:lnTo>
                  <a:lnTo>
                    <a:pt x="6755" y="39374"/>
                  </a:lnTo>
                  <a:lnTo>
                    <a:pt x="4592" y="37212"/>
                  </a:lnTo>
                  <a:lnTo>
                    <a:pt x="2926" y="34717"/>
                  </a:lnTo>
                  <a:lnTo>
                    <a:pt x="1755" y="31891"/>
                  </a:lnTo>
                  <a:lnTo>
                    <a:pt x="585" y="29066"/>
                  </a:lnTo>
                  <a:lnTo>
                    <a:pt x="0" y="26123"/>
                  </a:lnTo>
                  <a:lnTo>
                    <a:pt x="0" y="23065"/>
                  </a:lnTo>
                  <a:lnTo>
                    <a:pt x="0" y="20006"/>
                  </a:lnTo>
                  <a:lnTo>
                    <a:pt x="585" y="17064"/>
                  </a:lnTo>
                  <a:lnTo>
                    <a:pt x="1755" y="14238"/>
                  </a:lnTo>
                  <a:lnTo>
                    <a:pt x="2926" y="11412"/>
                  </a:lnTo>
                  <a:lnTo>
                    <a:pt x="4592" y="8918"/>
                  </a:lnTo>
                  <a:lnTo>
                    <a:pt x="6755" y="6755"/>
                  </a:lnTo>
                  <a:lnTo>
                    <a:pt x="8918" y="4592"/>
                  </a:lnTo>
                  <a:lnTo>
                    <a:pt x="11412" y="2926"/>
                  </a:lnTo>
                  <a:lnTo>
                    <a:pt x="14238" y="1755"/>
                  </a:lnTo>
                  <a:lnTo>
                    <a:pt x="17064" y="585"/>
                  </a:lnTo>
                  <a:lnTo>
                    <a:pt x="20006" y="0"/>
                  </a:lnTo>
                  <a:lnTo>
                    <a:pt x="23065" y="0"/>
                  </a:lnTo>
                  <a:lnTo>
                    <a:pt x="26123" y="0"/>
                  </a:lnTo>
                  <a:lnTo>
                    <a:pt x="29066" y="585"/>
                  </a:lnTo>
                  <a:lnTo>
                    <a:pt x="31891" y="1755"/>
                  </a:lnTo>
                  <a:lnTo>
                    <a:pt x="34717" y="2926"/>
                  </a:lnTo>
                  <a:lnTo>
                    <a:pt x="44374" y="14238"/>
                  </a:lnTo>
                  <a:lnTo>
                    <a:pt x="45545" y="17064"/>
                  </a:lnTo>
                  <a:lnTo>
                    <a:pt x="46130" y="20006"/>
                  </a:lnTo>
                  <a:lnTo>
                    <a:pt x="46130" y="23065"/>
                  </a:lnTo>
                  <a:close/>
                </a:path>
              </a:pathLst>
            </a:custGeom>
            <a:ln w="9069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574460" y="2214354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6123" y="46130"/>
                  </a:moveTo>
                  <a:lnTo>
                    <a:pt x="20006" y="46130"/>
                  </a:lnTo>
                  <a:lnTo>
                    <a:pt x="17064" y="45545"/>
                  </a:lnTo>
                  <a:lnTo>
                    <a:pt x="0" y="26123"/>
                  </a:lnTo>
                  <a:lnTo>
                    <a:pt x="0" y="20006"/>
                  </a:lnTo>
                  <a:lnTo>
                    <a:pt x="20006" y="0"/>
                  </a:lnTo>
                  <a:lnTo>
                    <a:pt x="26123" y="0"/>
                  </a:lnTo>
                  <a:lnTo>
                    <a:pt x="46130" y="23065"/>
                  </a:lnTo>
                  <a:lnTo>
                    <a:pt x="46130" y="26123"/>
                  </a:lnTo>
                  <a:lnTo>
                    <a:pt x="26123" y="46130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574460" y="2214354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46130" y="23065"/>
                  </a:moveTo>
                  <a:lnTo>
                    <a:pt x="46130" y="26123"/>
                  </a:lnTo>
                  <a:lnTo>
                    <a:pt x="45545" y="29066"/>
                  </a:lnTo>
                  <a:lnTo>
                    <a:pt x="44374" y="31891"/>
                  </a:lnTo>
                  <a:lnTo>
                    <a:pt x="43204" y="34717"/>
                  </a:lnTo>
                  <a:lnTo>
                    <a:pt x="31891" y="44374"/>
                  </a:lnTo>
                  <a:lnTo>
                    <a:pt x="29066" y="45545"/>
                  </a:lnTo>
                  <a:lnTo>
                    <a:pt x="26123" y="46130"/>
                  </a:lnTo>
                  <a:lnTo>
                    <a:pt x="23065" y="46130"/>
                  </a:lnTo>
                  <a:lnTo>
                    <a:pt x="20006" y="46130"/>
                  </a:lnTo>
                  <a:lnTo>
                    <a:pt x="17064" y="45545"/>
                  </a:lnTo>
                  <a:lnTo>
                    <a:pt x="14238" y="44374"/>
                  </a:lnTo>
                  <a:lnTo>
                    <a:pt x="11412" y="43204"/>
                  </a:lnTo>
                  <a:lnTo>
                    <a:pt x="8918" y="41537"/>
                  </a:lnTo>
                  <a:lnTo>
                    <a:pt x="6755" y="39374"/>
                  </a:lnTo>
                  <a:lnTo>
                    <a:pt x="4592" y="37212"/>
                  </a:lnTo>
                  <a:lnTo>
                    <a:pt x="2926" y="34717"/>
                  </a:lnTo>
                  <a:lnTo>
                    <a:pt x="1755" y="31891"/>
                  </a:lnTo>
                  <a:lnTo>
                    <a:pt x="585" y="29066"/>
                  </a:lnTo>
                  <a:lnTo>
                    <a:pt x="0" y="26123"/>
                  </a:lnTo>
                  <a:lnTo>
                    <a:pt x="0" y="23065"/>
                  </a:lnTo>
                  <a:lnTo>
                    <a:pt x="0" y="20006"/>
                  </a:lnTo>
                  <a:lnTo>
                    <a:pt x="585" y="17064"/>
                  </a:lnTo>
                  <a:lnTo>
                    <a:pt x="1755" y="14238"/>
                  </a:lnTo>
                  <a:lnTo>
                    <a:pt x="2926" y="11412"/>
                  </a:lnTo>
                  <a:lnTo>
                    <a:pt x="4592" y="8918"/>
                  </a:lnTo>
                  <a:lnTo>
                    <a:pt x="6755" y="6755"/>
                  </a:lnTo>
                  <a:lnTo>
                    <a:pt x="8918" y="4592"/>
                  </a:lnTo>
                  <a:lnTo>
                    <a:pt x="11412" y="2926"/>
                  </a:lnTo>
                  <a:lnTo>
                    <a:pt x="14238" y="1755"/>
                  </a:lnTo>
                  <a:lnTo>
                    <a:pt x="17064" y="585"/>
                  </a:lnTo>
                  <a:lnTo>
                    <a:pt x="20006" y="0"/>
                  </a:lnTo>
                  <a:lnTo>
                    <a:pt x="23065" y="0"/>
                  </a:lnTo>
                  <a:lnTo>
                    <a:pt x="26123" y="0"/>
                  </a:lnTo>
                  <a:lnTo>
                    <a:pt x="44374" y="14238"/>
                  </a:lnTo>
                  <a:lnTo>
                    <a:pt x="45545" y="17064"/>
                  </a:lnTo>
                  <a:lnTo>
                    <a:pt x="46130" y="20006"/>
                  </a:lnTo>
                  <a:lnTo>
                    <a:pt x="46130" y="23065"/>
                  </a:lnTo>
                  <a:close/>
                </a:path>
              </a:pathLst>
            </a:custGeom>
            <a:ln w="9069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120973" y="1756876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46130" y="20006"/>
                  </a:moveTo>
                  <a:lnTo>
                    <a:pt x="46130" y="26123"/>
                  </a:lnTo>
                  <a:lnTo>
                    <a:pt x="45545" y="29066"/>
                  </a:lnTo>
                  <a:lnTo>
                    <a:pt x="26123" y="46130"/>
                  </a:lnTo>
                  <a:lnTo>
                    <a:pt x="20006" y="46130"/>
                  </a:lnTo>
                  <a:lnTo>
                    <a:pt x="0" y="26123"/>
                  </a:lnTo>
                  <a:lnTo>
                    <a:pt x="0" y="20006"/>
                  </a:lnTo>
                  <a:lnTo>
                    <a:pt x="23065" y="0"/>
                  </a:lnTo>
                  <a:lnTo>
                    <a:pt x="26123" y="0"/>
                  </a:lnTo>
                  <a:lnTo>
                    <a:pt x="46130" y="20006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120973" y="1756876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3065" y="0"/>
                  </a:moveTo>
                  <a:lnTo>
                    <a:pt x="26123" y="0"/>
                  </a:lnTo>
                  <a:lnTo>
                    <a:pt x="29066" y="585"/>
                  </a:lnTo>
                  <a:lnTo>
                    <a:pt x="31891" y="1755"/>
                  </a:lnTo>
                  <a:lnTo>
                    <a:pt x="34717" y="2926"/>
                  </a:lnTo>
                  <a:lnTo>
                    <a:pt x="46130" y="23065"/>
                  </a:lnTo>
                  <a:lnTo>
                    <a:pt x="46130" y="26123"/>
                  </a:lnTo>
                  <a:lnTo>
                    <a:pt x="45545" y="29066"/>
                  </a:lnTo>
                  <a:lnTo>
                    <a:pt x="44374" y="31892"/>
                  </a:lnTo>
                  <a:lnTo>
                    <a:pt x="43204" y="34717"/>
                  </a:lnTo>
                  <a:lnTo>
                    <a:pt x="41537" y="37212"/>
                  </a:lnTo>
                  <a:lnTo>
                    <a:pt x="39374" y="39374"/>
                  </a:lnTo>
                  <a:lnTo>
                    <a:pt x="37212" y="41537"/>
                  </a:lnTo>
                  <a:lnTo>
                    <a:pt x="34717" y="43204"/>
                  </a:lnTo>
                  <a:lnTo>
                    <a:pt x="31891" y="44374"/>
                  </a:lnTo>
                  <a:lnTo>
                    <a:pt x="29066" y="45545"/>
                  </a:lnTo>
                  <a:lnTo>
                    <a:pt x="26123" y="46130"/>
                  </a:lnTo>
                  <a:lnTo>
                    <a:pt x="23065" y="46130"/>
                  </a:lnTo>
                  <a:lnTo>
                    <a:pt x="20006" y="46130"/>
                  </a:lnTo>
                  <a:lnTo>
                    <a:pt x="6755" y="39374"/>
                  </a:lnTo>
                  <a:lnTo>
                    <a:pt x="4592" y="37212"/>
                  </a:lnTo>
                  <a:lnTo>
                    <a:pt x="2926" y="34717"/>
                  </a:lnTo>
                  <a:lnTo>
                    <a:pt x="1755" y="31892"/>
                  </a:lnTo>
                  <a:lnTo>
                    <a:pt x="585" y="29066"/>
                  </a:lnTo>
                  <a:lnTo>
                    <a:pt x="0" y="26123"/>
                  </a:lnTo>
                  <a:lnTo>
                    <a:pt x="0" y="23065"/>
                  </a:lnTo>
                  <a:lnTo>
                    <a:pt x="0" y="20006"/>
                  </a:lnTo>
                  <a:lnTo>
                    <a:pt x="585" y="17064"/>
                  </a:lnTo>
                  <a:lnTo>
                    <a:pt x="1755" y="14238"/>
                  </a:lnTo>
                  <a:lnTo>
                    <a:pt x="2926" y="11412"/>
                  </a:lnTo>
                  <a:lnTo>
                    <a:pt x="4592" y="8918"/>
                  </a:lnTo>
                  <a:lnTo>
                    <a:pt x="6755" y="6755"/>
                  </a:lnTo>
                  <a:lnTo>
                    <a:pt x="8918" y="4592"/>
                  </a:lnTo>
                  <a:lnTo>
                    <a:pt x="11412" y="2926"/>
                  </a:lnTo>
                  <a:lnTo>
                    <a:pt x="14238" y="1755"/>
                  </a:lnTo>
                  <a:lnTo>
                    <a:pt x="17064" y="585"/>
                  </a:lnTo>
                  <a:lnTo>
                    <a:pt x="20006" y="0"/>
                  </a:lnTo>
                  <a:lnTo>
                    <a:pt x="23065" y="0"/>
                  </a:lnTo>
                  <a:close/>
                </a:path>
              </a:pathLst>
            </a:custGeom>
            <a:ln w="9069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211671" y="1756876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46130" y="20006"/>
                  </a:moveTo>
                  <a:lnTo>
                    <a:pt x="46130" y="26123"/>
                  </a:lnTo>
                  <a:lnTo>
                    <a:pt x="45545" y="29066"/>
                  </a:lnTo>
                  <a:lnTo>
                    <a:pt x="26123" y="46130"/>
                  </a:lnTo>
                  <a:lnTo>
                    <a:pt x="20006" y="46130"/>
                  </a:lnTo>
                  <a:lnTo>
                    <a:pt x="0" y="26123"/>
                  </a:lnTo>
                  <a:lnTo>
                    <a:pt x="0" y="20006"/>
                  </a:lnTo>
                  <a:lnTo>
                    <a:pt x="23065" y="0"/>
                  </a:lnTo>
                  <a:lnTo>
                    <a:pt x="26123" y="0"/>
                  </a:lnTo>
                  <a:lnTo>
                    <a:pt x="46130" y="20006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211671" y="1756876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3065" y="0"/>
                  </a:moveTo>
                  <a:lnTo>
                    <a:pt x="26123" y="0"/>
                  </a:lnTo>
                  <a:lnTo>
                    <a:pt x="29066" y="585"/>
                  </a:lnTo>
                  <a:lnTo>
                    <a:pt x="31891" y="1755"/>
                  </a:lnTo>
                  <a:lnTo>
                    <a:pt x="34717" y="2926"/>
                  </a:lnTo>
                  <a:lnTo>
                    <a:pt x="46130" y="23065"/>
                  </a:lnTo>
                  <a:lnTo>
                    <a:pt x="46130" y="26123"/>
                  </a:lnTo>
                  <a:lnTo>
                    <a:pt x="45545" y="29066"/>
                  </a:lnTo>
                  <a:lnTo>
                    <a:pt x="44374" y="31892"/>
                  </a:lnTo>
                  <a:lnTo>
                    <a:pt x="43204" y="34717"/>
                  </a:lnTo>
                  <a:lnTo>
                    <a:pt x="41537" y="37212"/>
                  </a:lnTo>
                  <a:lnTo>
                    <a:pt x="39374" y="39374"/>
                  </a:lnTo>
                  <a:lnTo>
                    <a:pt x="37212" y="41537"/>
                  </a:lnTo>
                  <a:lnTo>
                    <a:pt x="34717" y="43204"/>
                  </a:lnTo>
                  <a:lnTo>
                    <a:pt x="31891" y="44374"/>
                  </a:lnTo>
                  <a:lnTo>
                    <a:pt x="29066" y="45545"/>
                  </a:lnTo>
                  <a:lnTo>
                    <a:pt x="26123" y="46130"/>
                  </a:lnTo>
                  <a:lnTo>
                    <a:pt x="23065" y="46130"/>
                  </a:lnTo>
                  <a:lnTo>
                    <a:pt x="20006" y="46130"/>
                  </a:lnTo>
                  <a:lnTo>
                    <a:pt x="17064" y="45545"/>
                  </a:lnTo>
                  <a:lnTo>
                    <a:pt x="14238" y="44374"/>
                  </a:lnTo>
                  <a:lnTo>
                    <a:pt x="11412" y="43204"/>
                  </a:lnTo>
                  <a:lnTo>
                    <a:pt x="8918" y="41537"/>
                  </a:lnTo>
                  <a:lnTo>
                    <a:pt x="6755" y="39374"/>
                  </a:lnTo>
                  <a:lnTo>
                    <a:pt x="4592" y="37212"/>
                  </a:lnTo>
                  <a:lnTo>
                    <a:pt x="2926" y="34717"/>
                  </a:lnTo>
                  <a:lnTo>
                    <a:pt x="1755" y="31892"/>
                  </a:lnTo>
                  <a:lnTo>
                    <a:pt x="585" y="29066"/>
                  </a:lnTo>
                  <a:lnTo>
                    <a:pt x="0" y="26123"/>
                  </a:lnTo>
                  <a:lnTo>
                    <a:pt x="0" y="23065"/>
                  </a:lnTo>
                  <a:lnTo>
                    <a:pt x="0" y="20006"/>
                  </a:lnTo>
                  <a:lnTo>
                    <a:pt x="20006" y="0"/>
                  </a:lnTo>
                  <a:lnTo>
                    <a:pt x="23065" y="0"/>
                  </a:lnTo>
                  <a:close/>
                </a:path>
              </a:pathLst>
            </a:custGeom>
            <a:ln w="9069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311438" y="1756876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46130" y="20006"/>
                  </a:moveTo>
                  <a:lnTo>
                    <a:pt x="46130" y="26123"/>
                  </a:lnTo>
                  <a:lnTo>
                    <a:pt x="45545" y="29066"/>
                  </a:lnTo>
                  <a:lnTo>
                    <a:pt x="26123" y="46130"/>
                  </a:lnTo>
                  <a:lnTo>
                    <a:pt x="20006" y="46130"/>
                  </a:lnTo>
                  <a:lnTo>
                    <a:pt x="0" y="26123"/>
                  </a:lnTo>
                  <a:lnTo>
                    <a:pt x="0" y="20006"/>
                  </a:lnTo>
                  <a:lnTo>
                    <a:pt x="23065" y="0"/>
                  </a:lnTo>
                  <a:lnTo>
                    <a:pt x="26123" y="0"/>
                  </a:lnTo>
                  <a:lnTo>
                    <a:pt x="46130" y="20006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311438" y="1756876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3065" y="0"/>
                  </a:moveTo>
                  <a:lnTo>
                    <a:pt x="26123" y="0"/>
                  </a:lnTo>
                  <a:lnTo>
                    <a:pt x="29066" y="585"/>
                  </a:lnTo>
                  <a:lnTo>
                    <a:pt x="31891" y="1755"/>
                  </a:lnTo>
                  <a:lnTo>
                    <a:pt x="34717" y="2926"/>
                  </a:lnTo>
                  <a:lnTo>
                    <a:pt x="46130" y="23065"/>
                  </a:lnTo>
                  <a:lnTo>
                    <a:pt x="46130" y="26123"/>
                  </a:lnTo>
                  <a:lnTo>
                    <a:pt x="39374" y="39374"/>
                  </a:lnTo>
                  <a:lnTo>
                    <a:pt x="37212" y="41537"/>
                  </a:lnTo>
                  <a:lnTo>
                    <a:pt x="34717" y="43204"/>
                  </a:lnTo>
                  <a:lnTo>
                    <a:pt x="31891" y="44374"/>
                  </a:lnTo>
                  <a:lnTo>
                    <a:pt x="29066" y="45545"/>
                  </a:lnTo>
                  <a:lnTo>
                    <a:pt x="26123" y="46130"/>
                  </a:lnTo>
                  <a:lnTo>
                    <a:pt x="23065" y="46130"/>
                  </a:lnTo>
                  <a:lnTo>
                    <a:pt x="20006" y="46130"/>
                  </a:lnTo>
                  <a:lnTo>
                    <a:pt x="17064" y="45545"/>
                  </a:lnTo>
                  <a:lnTo>
                    <a:pt x="14238" y="44374"/>
                  </a:lnTo>
                  <a:lnTo>
                    <a:pt x="11412" y="43204"/>
                  </a:lnTo>
                  <a:lnTo>
                    <a:pt x="8918" y="41537"/>
                  </a:lnTo>
                  <a:lnTo>
                    <a:pt x="6755" y="39374"/>
                  </a:lnTo>
                  <a:lnTo>
                    <a:pt x="4592" y="37212"/>
                  </a:lnTo>
                  <a:lnTo>
                    <a:pt x="2926" y="34717"/>
                  </a:lnTo>
                  <a:lnTo>
                    <a:pt x="1755" y="31892"/>
                  </a:lnTo>
                  <a:lnTo>
                    <a:pt x="585" y="29066"/>
                  </a:lnTo>
                  <a:lnTo>
                    <a:pt x="0" y="26123"/>
                  </a:lnTo>
                  <a:lnTo>
                    <a:pt x="0" y="23065"/>
                  </a:lnTo>
                  <a:lnTo>
                    <a:pt x="0" y="20006"/>
                  </a:lnTo>
                  <a:lnTo>
                    <a:pt x="585" y="17064"/>
                  </a:lnTo>
                  <a:lnTo>
                    <a:pt x="1755" y="14238"/>
                  </a:lnTo>
                  <a:lnTo>
                    <a:pt x="2926" y="11412"/>
                  </a:lnTo>
                  <a:lnTo>
                    <a:pt x="14238" y="1755"/>
                  </a:lnTo>
                  <a:lnTo>
                    <a:pt x="17064" y="585"/>
                  </a:lnTo>
                  <a:lnTo>
                    <a:pt x="20006" y="0"/>
                  </a:lnTo>
                  <a:lnTo>
                    <a:pt x="23065" y="0"/>
                  </a:lnTo>
                  <a:close/>
                </a:path>
              </a:pathLst>
            </a:custGeom>
            <a:ln w="9069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393065" y="1756876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46130" y="20006"/>
                  </a:moveTo>
                  <a:lnTo>
                    <a:pt x="46130" y="26123"/>
                  </a:lnTo>
                  <a:lnTo>
                    <a:pt x="45545" y="29066"/>
                  </a:lnTo>
                  <a:lnTo>
                    <a:pt x="26123" y="46130"/>
                  </a:lnTo>
                  <a:lnTo>
                    <a:pt x="20006" y="46130"/>
                  </a:lnTo>
                  <a:lnTo>
                    <a:pt x="0" y="26123"/>
                  </a:lnTo>
                  <a:lnTo>
                    <a:pt x="0" y="20006"/>
                  </a:lnTo>
                  <a:lnTo>
                    <a:pt x="23065" y="0"/>
                  </a:lnTo>
                  <a:lnTo>
                    <a:pt x="26123" y="0"/>
                  </a:lnTo>
                  <a:lnTo>
                    <a:pt x="46130" y="20006"/>
                  </a:lnTo>
                  <a:close/>
                </a:path>
              </a:pathLst>
            </a:custGeom>
            <a:solidFill>
              <a:srgbClr val="E1D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393065" y="1756876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3065" y="0"/>
                  </a:moveTo>
                  <a:lnTo>
                    <a:pt x="26123" y="0"/>
                  </a:lnTo>
                  <a:lnTo>
                    <a:pt x="29066" y="585"/>
                  </a:lnTo>
                  <a:lnTo>
                    <a:pt x="31891" y="1755"/>
                  </a:lnTo>
                  <a:lnTo>
                    <a:pt x="34717" y="2926"/>
                  </a:lnTo>
                  <a:lnTo>
                    <a:pt x="44374" y="14238"/>
                  </a:lnTo>
                  <a:lnTo>
                    <a:pt x="45545" y="17064"/>
                  </a:lnTo>
                  <a:lnTo>
                    <a:pt x="46130" y="20006"/>
                  </a:lnTo>
                  <a:lnTo>
                    <a:pt x="46130" y="23065"/>
                  </a:lnTo>
                  <a:lnTo>
                    <a:pt x="46130" y="26123"/>
                  </a:lnTo>
                  <a:lnTo>
                    <a:pt x="45545" y="29066"/>
                  </a:lnTo>
                  <a:lnTo>
                    <a:pt x="44374" y="31892"/>
                  </a:lnTo>
                  <a:lnTo>
                    <a:pt x="43204" y="34717"/>
                  </a:lnTo>
                  <a:lnTo>
                    <a:pt x="41537" y="37212"/>
                  </a:lnTo>
                  <a:lnTo>
                    <a:pt x="39374" y="39374"/>
                  </a:lnTo>
                  <a:lnTo>
                    <a:pt x="37212" y="41537"/>
                  </a:lnTo>
                  <a:lnTo>
                    <a:pt x="34717" y="43204"/>
                  </a:lnTo>
                  <a:lnTo>
                    <a:pt x="31891" y="44374"/>
                  </a:lnTo>
                  <a:lnTo>
                    <a:pt x="29066" y="45545"/>
                  </a:lnTo>
                  <a:lnTo>
                    <a:pt x="26123" y="46130"/>
                  </a:lnTo>
                  <a:lnTo>
                    <a:pt x="23065" y="46130"/>
                  </a:lnTo>
                  <a:lnTo>
                    <a:pt x="20006" y="46130"/>
                  </a:lnTo>
                  <a:lnTo>
                    <a:pt x="6755" y="39374"/>
                  </a:lnTo>
                  <a:lnTo>
                    <a:pt x="4592" y="37212"/>
                  </a:lnTo>
                  <a:lnTo>
                    <a:pt x="2926" y="34717"/>
                  </a:lnTo>
                  <a:lnTo>
                    <a:pt x="1755" y="31892"/>
                  </a:lnTo>
                  <a:lnTo>
                    <a:pt x="585" y="29066"/>
                  </a:lnTo>
                  <a:lnTo>
                    <a:pt x="0" y="26123"/>
                  </a:lnTo>
                  <a:lnTo>
                    <a:pt x="0" y="23065"/>
                  </a:lnTo>
                  <a:lnTo>
                    <a:pt x="0" y="20006"/>
                  </a:lnTo>
                  <a:lnTo>
                    <a:pt x="585" y="17064"/>
                  </a:lnTo>
                  <a:lnTo>
                    <a:pt x="1755" y="14238"/>
                  </a:lnTo>
                  <a:lnTo>
                    <a:pt x="2926" y="11412"/>
                  </a:lnTo>
                  <a:lnTo>
                    <a:pt x="14238" y="1755"/>
                  </a:lnTo>
                  <a:lnTo>
                    <a:pt x="17064" y="585"/>
                  </a:lnTo>
                  <a:lnTo>
                    <a:pt x="20006" y="0"/>
                  </a:lnTo>
                  <a:lnTo>
                    <a:pt x="23065" y="0"/>
                  </a:lnTo>
                  <a:close/>
                </a:path>
              </a:pathLst>
            </a:custGeom>
            <a:ln w="9069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83762" y="1756876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46130" y="20006"/>
                  </a:moveTo>
                  <a:lnTo>
                    <a:pt x="46130" y="26123"/>
                  </a:lnTo>
                  <a:lnTo>
                    <a:pt x="45545" y="29066"/>
                  </a:lnTo>
                  <a:lnTo>
                    <a:pt x="26123" y="46130"/>
                  </a:lnTo>
                  <a:lnTo>
                    <a:pt x="20006" y="46130"/>
                  </a:lnTo>
                  <a:lnTo>
                    <a:pt x="0" y="26123"/>
                  </a:lnTo>
                  <a:lnTo>
                    <a:pt x="0" y="20006"/>
                  </a:lnTo>
                  <a:lnTo>
                    <a:pt x="23065" y="0"/>
                  </a:lnTo>
                  <a:lnTo>
                    <a:pt x="26123" y="0"/>
                  </a:lnTo>
                  <a:lnTo>
                    <a:pt x="46130" y="20006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483762" y="1756876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3065" y="0"/>
                  </a:moveTo>
                  <a:lnTo>
                    <a:pt x="26123" y="0"/>
                  </a:lnTo>
                  <a:lnTo>
                    <a:pt x="29066" y="585"/>
                  </a:lnTo>
                  <a:lnTo>
                    <a:pt x="31891" y="1755"/>
                  </a:lnTo>
                  <a:lnTo>
                    <a:pt x="34717" y="2926"/>
                  </a:lnTo>
                  <a:lnTo>
                    <a:pt x="44374" y="14238"/>
                  </a:lnTo>
                  <a:lnTo>
                    <a:pt x="45545" y="17064"/>
                  </a:lnTo>
                  <a:lnTo>
                    <a:pt x="46130" y="20006"/>
                  </a:lnTo>
                  <a:lnTo>
                    <a:pt x="46130" y="23065"/>
                  </a:lnTo>
                  <a:lnTo>
                    <a:pt x="46130" y="26123"/>
                  </a:lnTo>
                  <a:lnTo>
                    <a:pt x="39374" y="39374"/>
                  </a:lnTo>
                  <a:lnTo>
                    <a:pt x="37212" y="41537"/>
                  </a:lnTo>
                  <a:lnTo>
                    <a:pt x="34717" y="43204"/>
                  </a:lnTo>
                  <a:lnTo>
                    <a:pt x="31891" y="44374"/>
                  </a:lnTo>
                  <a:lnTo>
                    <a:pt x="29066" y="45545"/>
                  </a:lnTo>
                  <a:lnTo>
                    <a:pt x="26123" y="46130"/>
                  </a:lnTo>
                  <a:lnTo>
                    <a:pt x="23065" y="46130"/>
                  </a:lnTo>
                  <a:lnTo>
                    <a:pt x="20006" y="46130"/>
                  </a:lnTo>
                  <a:lnTo>
                    <a:pt x="17064" y="45545"/>
                  </a:lnTo>
                  <a:lnTo>
                    <a:pt x="14238" y="44374"/>
                  </a:lnTo>
                  <a:lnTo>
                    <a:pt x="11412" y="43204"/>
                  </a:lnTo>
                  <a:lnTo>
                    <a:pt x="8918" y="41537"/>
                  </a:lnTo>
                  <a:lnTo>
                    <a:pt x="6755" y="39374"/>
                  </a:lnTo>
                  <a:lnTo>
                    <a:pt x="4592" y="37212"/>
                  </a:lnTo>
                  <a:lnTo>
                    <a:pt x="2926" y="34717"/>
                  </a:lnTo>
                  <a:lnTo>
                    <a:pt x="1755" y="31892"/>
                  </a:lnTo>
                  <a:lnTo>
                    <a:pt x="585" y="29066"/>
                  </a:lnTo>
                  <a:lnTo>
                    <a:pt x="0" y="26123"/>
                  </a:lnTo>
                  <a:lnTo>
                    <a:pt x="0" y="23065"/>
                  </a:lnTo>
                  <a:lnTo>
                    <a:pt x="0" y="20006"/>
                  </a:lnTo>
                  <a:lnTo>
                    <a:pt x="585" y="17064"/>
                  </a:lnTo>
                  <a:lnTo>
                    <a:pt x="1755" y="14238"/>
                  </a:lnTo>
                  <a:lnTo>
                    <a:pt x="2926" y="11412"/>
                  </a:lnTo>
                  <a:lnTo>
                    <a:pt x="4592" y="8918"/>
                  </a:lnTo>
                  <a:lnTo>
                    <a:pt x="6755" y="6755"/>
                  </a:lnTo>
                  <a:lnTo>
                    <a:pt x="8918" y="4592"/>
                  </a:lnTo>
                  <a:lnTo>
                    <a:pt x="11412" y="2926"/>
                  </a:lnTo>
                  <a:lnTo>
                    <a:pt x="14238" y="1755"/>
                  </a:lnTo>
                  <a:lnTo>
                    <a:pt x="17064" y="585"/>
                  </a:lnTo>
                  <a:lnTo>
                    <a:pt x="20006" y="0"/>
                  </a:lnTo>
                  <a:lnTo>
                    <a:pt x="23065" y="0"/>
                  </a:lnTo>
                  <a:close/>
                </a:path>
              </a:pathLst>
            </a:custGeom>
            <a:ln w="9069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" name="object 7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58590" y="1997252"/>
            <a:ext cx="135324" cy="117903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3944267" y="2043937"/>
            <a:ext cx="83185" cy="32384"/>
            <a:chOff x="3944267" y="2043937"/>
            <a:chExt cx="83185" cy="32384"/>
          </a:xfrm>
        </p:grpSpPr>
        <p:sp>
          <p:nvSpPr>
            <p:cNvPr id="74" name="object 74"/>
            <p:cNvSpPr/>
            <p:nvPr/>
          </p:nvSpPr>
          <p:spPr>
            <a:xfrm>
              <a:off x="3944267" y="2043937"/>
              <a:ext cx="83185" cy="32384"/>
            </a:xfrm>
            <a:custGeom>
              <a:avLst/>
              <a:gdLst/>
              <a:ahLst/>
              <a:cxnLst/>
              <a:rect l="l" t="t" r="r" b="b"/>
              <a:pathLst>
                <a:path w="83185" h="32385">
                  <a:moveTo>
                    <a:pt x="80799" y="0"/>
                  </a:moveTo>
                  <a:lnTo>
                    <a:pt x="1737" y="0"/>
                  </a:lnTo>
                  <a:lnTo>
                    <a:pt x="521" y="723"/>
                  </a:lnTo>
                  <a:lnTo>
                    <a:pt x="0" y="1628"/>
                  </a:lnTo>
                  <a:lnTo>
                    <a:pt x="0" y="4071"/>
                  </a:lnTo>
                  <a:lnTo>
                    <a:pt x="661" y="4976"/>
                  </a:lnTo>
                  <a:lnTo>
                    <a:pt x="1985" y="5428"/>
                  </a:lnTo>
                  <a:lnTo>
                    <a:pt x="41454" y="5428"/>
                  </a:lnTo>
                  <a:lnTo>
                    <a:pt x="80923" y="5292"/>
                  </a:lnTo>
                  <a:lnTo>
                    <a:pt x="82081" y="4568"/>
                  </a:lnTo>
                  <a:lnTo>
                    <a:pt x="82660" y="3709"/>
                  </a:lnTo>
                  <a:lnTo>
                    <a:pt x="82660" y="1628"/>
                  </a:lnTo>
                  <a:lnTo>
                    <a:pt x="82040" y="723"/>
                  </a:lnTo>
                  <a:lnTo>
                    <a:pt x="80799" y="0"/>
                  </a:lnTo>
                  <a:close/>
                </a:path>
                <a:path w="83185" h="32385">
                  <a:moveTo>
                    <a:pt x="80923" y="26328"/>
                  </a:moveTo>
                  <a:lnTo>
                    <a:pt x="1985" y="26328"/>
                  </a:lnTo>
                  <a:lnTo>
                    <a:pt x="661" y="26780"/>
                  </a:lnTo>
                  <a:lnTo>
                    <a:pt x="0" y="27685"/>
                  </a:lnTo>
                  <a:lnTo>
                    <a:pt x="0" y="30218"/>
                  </a:lnTo>
                  <a:lnTo>
                    <a:pt x="579" y="31123"/>
                  </a:lnTo>
                  <a:lnTo>
                    <a:pt x="1737" y="31756"/>
                  </a:lnTo>
                  <a:lnTo>
                    <a:pt x="80799" y="31756"/>
                  </a:lnTo>
                  <a:lnTo>
                    <a:pt x="82040" y="31123"/>
                  </a:lnTo>
                  <a:lnTo>
                    <a:pt x="82660" y="30218"/>
                  </a:lnTo>
                  <a:lnTo>
                    <a:pt x="82660" y="28137"/>
                  </a:lnTo>
                  <a:lnTo>
                    <a:pt x="82081" y="27232"/>
                  </a:lnTo>
                  <a:lnTo>
                    <a:pt x="80923" y="263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944267" y="2043937"/>
              <a:ext cx="83185" cy="32384"/>
            </a:xfrm>
            <a:custGeom>
              <a:avLst/>
              <a:gdLst/>
              <a:ahLst/>
              <a:cxnLst/>
              <a:rect l="l" t="t" r="r" b="b"/>
              <a:pathLst>
                <a:path w="83185" h="32385">
                  <a:moveTo>
                    <a:pt x="0" y="2714"/>
                  </a:moveTo>
                  <a:lnTo>
                    <a:pt x="0" y="1538"/>
                  </a:lnTo>
                  <a:lnTo>
                    <a:pt x="579" y="633"/>
                  </a:lnTo>
                  <a:lnTo>
                    <a:pt x="1737" y="0"/>
                  </a:lnTo>
                  <a:lnTo>
                    <a:pt x="80799" y="0"/>
                  </a:lnTo>
                  <a:lnTo>
                    <a:pt x="82040" y="723"/>
                  </a:lnTo>
                  <a:lnTo>
                    <a:pt x="82660" y="1628"/>
                  </a:lnTo>
                  <a:lnTo>
                    <a:pt x="82660" y="2714"/>
                  </a:lnTo>
                  <a:lnTo>
                    <a:pt x="82660" y="3709"/>
                  </a:lnTo>
                  <a:lnTo>
                    <a:pt x="82081" y="4568"/>
                  </a:lnTo>
                  <a:lnTo>
                    <a:pt x="80923" y="5292"/>
                  </a:lnTo>
                  <a:lnTo>
                    <a:pt x="41454" y="5428"/>
                  </a:lnTo>
                  <a:lnTo>
                    <a:pt x="1985" y="5428"/>
                  </a:lnTo>
                  <a:lnTo>
                    <a:pt x="661" y="4976"/>
                  </a:lnTo>
                  <a:lnTo>
                    <a:pt x="0" y="4071"/>
                  </a:lnTo>
                  <a:lnTo>
                    <a:pt x="0" y="2714"/>
                  </a:lnTo>
                  <a:close/>
                </a:path>
                <a:path w="83185" h="32385">
                  <a:moveTo>
                    <a:pt x="0" y="29042"/>
                  </a:moveTo>
                  <a:lnTo>
                    <a:pt x="0" y="27685"/>
                  </a:lnTo>
                  <a:lnTo>
                    <a:pt x="661" y="26780"/>
                  </a:lnTo>
                  <a:lnTo>
                    <a:pt x="1985" y="26328"/>
                  </a:lnTo>
                  <a:lnTo>
                    <a:pt x="80923" y="26328"/>
                  </a:lnTo>
                  <a:lnTo>
                    <a:pt x="82081" y="27232"/>
                  </a:lnTo>
                  <a:lnTo>
                    <a:pt x="82660" y="28137"/>
                  </a:lnTo>
                  <a:lnTo>
                    <a:pt x="82660" y="29042"/>
                  </a:lnTo>
                  <a:lnTo>
                    <a:pt x="82660" y="30218"/>
                  </a:lnTo>
                  <a:lnTo>
                    <a:pt x="82040" y="31123"/>
                  </a:lnTo>
                  <a:lnTo>
                    <a:pt x="80799" y="31756"/>
                  </a:lnTo>
                  <a:lnTo>
                    <a:pt x="1737" y="31756"/>
                  </a:lnTo>
                  <a:lnTo>
                    <a:pt x="579" y="31123"/>
                  </a:lnTo>
                  <a:lnTo>
                    <a:pt x="0" y="30218"/>
                  </a:lnTo>
                  <a:lnTo>
                    <a:pt x="0" y="290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283794" y="1813198"/>
            <a:ext cx="3780154" cy="979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72770">
              <a:lnSpc>
                <a:spcPct val="114599"/>
              </a:lnSpc>
              <a:spcBef>
                <a:spcPts val="100"/>
              </a:spcBef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pairwise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relationships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existing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step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b="0" i="1" spc="-4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with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adjacency matrix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b="1" i="1" spc="70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50" b="0" i="1" spc="104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262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27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i="1" spc="-55" dirty="0">
                <a:solidFill>
                  <a:srgbClr val="22373A"/>
                </a:solidFill>
                <a:latin typeface="DejaVu Sans Mono"/>
                <a:cs typeface="DejaVu Sans Mono"/>
              </a:rPr>
              <a:t>{</a:t>
            </a:r>
            <a:r>
              <a:rPr sz="1000" spc="-55" dirty="0">
                <a:solidFill>
                  <a:srgbClr val="22373A"/>
                </a:solidFill>
                <a:latin typeface="LM Roman 10"/>
                <a:cs typeface="LM Roman 10"/>
              </a:rPr>
              <a:t>0</a:t>
            </a:r>
            <a:r>
              <a:rPr sz="1000" b="0" i="1" spc="-5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1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1</a:t>
            </a:r>
            <a:r>
              <a:rPr sz="1000" i="1" dirty="0">
                <a:solidFill>
                  <a:srgbClr val="22373A"/>
                </a:solidFill>
                <a:latin typeface="DejaVu Sans Mono"/>
                <a:cs typeface="DejaVu Sans Mono"/>
              </a:rPr>
              <a:t>}</a:t>
            </a:r>
            <a:r>
              <a:rPr sz="1050" b="0" i="1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50" b="0" i="1" spc="-179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i="1" spc="240" baseline="27777" dirty="0">
                <a:solidFill>
                  <a:srgbClr val="22373A"/>
                </a:solidFill>
                <a:latin typeface="DejaVu Sans Mono"/>
                <a:cs typeface="DejaVu Sans Mono"/>
              </a:rPr>
              <a:t>×</a:t>
            </a:r>
            <a:r>
              <a:rPr sz="1050" b="0" i="1" spc="240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50" b="0" i="1" spc="-89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328295" indent="-100965">
              <a:lnSpc>
                <a:spcPct val="100000"/>
              </a:lnSpc>
              <a:spcBef>
                <a:spcPts val="275"/>
              </a:spcBef>
              <a:buFont typeface="Calibri"/>
              <a:buChar char="•"/>
              <a:tabLst>
                <a:tab pos="328295" algn="l"/>
              </a:tabLst>
            </a:pPr>
            <a:r>
              <a:rPr sz="1000" b="1" i="1" spc="70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50" b="0" i="1" spc="104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142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asymmetric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dynamic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(can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vary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).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1000">
              <a:latin typeface="Calibri"/>
              <a:cs typeface="Calibri"/>
            </a:endParaRPr>
          </a:p>
          <a:p>
            <a:pPr marL="139065">
              <a:lnSpc>
                <a:spcPct val="100000"/>
              </a:lnSpc>
              <a:spcBef>
                <a:spcPts val="5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3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call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spatial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dimension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spanning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collection.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78" name="object 78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3214693"/>
              <a:ext cx="561975" cy="25400"/>
            </a:xfrm>
            <a:custGeom>
              <a:avLst/>
              <a:gdLst/>
              <a:ahLst/>
              <a:cxnLst/>
              <a:rect l="l" t="t" r="r" b="b"/>
              <a:pathLst>
                <a:path w="561975" h="25400">
                  <a:moveTo>
                    <a:pt x="0" y="25305"/>
                  </a:moveTo>
                  <a:lnTo>
                    <a:pt x="0" y="0"/>
                  </a:lnTo>
                  <a:lnTo>
                    <a:pt x="561979" y="0"/>
                  </a:lnTo>
                  <a:lnTo>
                    <a:pt x="561979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3055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time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series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2150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Relational</a:t>
            </a:r>
            <a:r>
              <a:rPr spc="80" dirty="0"/>
              <a:t> </a:t>
            </a:r>
            <a:r>
              <a:rPr dirty="0"/>
              <a:t>information</a:t>
            </a:r>
            <a:r>
              <a:rPr spc="90" dirty="0"/>
              <a:t> </a:t>
            </a:r>
            <a:r>
              <a:rPr dirty="0"/>
              <a:t>with</a:t>
            </a:r>
            <a:r>
              <a:rPr spc="85" dirty="0"/>
              <a:t> </a:t>
            </a:r>
            <a:r>
              <a:rPr spc="-10" dirty="0"/>
              <a:t>attributes</a:t>
            </a:r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9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27517" y="861075"/>
            <a:ext cx="1035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ij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2645" y="875959"/>
            <a:ext cx="781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5311" y="913913"/>
            <a:ext cx="6858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e</a:t>
            </a:r>
            <a:endParaRPr sz="5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2117" y="953010"/>
            <a:ext cx="30022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925445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b="0" i="1" spc="15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1050" baseline="7936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883912"/>
            <a:ext cx="4369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6118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Optional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edge</a:t>
            </a:r>
            <a:r>
              <a:rPr sz="1000" spc="-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attributes</a:t>
            </a:r>
            <a:r>
              <a:rPr sz="1000" spc="-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e</a:t>
            </a:r>
            <a:r>
              <a:rPr sz="1000" b="1" i="1" spc="155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32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000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associated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non-zero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entry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85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00" b="1" i="1" spc="7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316539"/>
            <a:ext cx="2419985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set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attributed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edges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encoding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all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available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relational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information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denoted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5368" y="1743321"/>
            <a:ext cx="60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3614" y="1792201"/>
            <a:ext cx="1035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ij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1863" y="1815038"/>
            <a:ext cx="2125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r>
              <a:rPr sz="1050" b="0" i="1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209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4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-65" dirty="0">
                <a:solidFill>
                  <a:srgbClr val="22373A"/>
                </a:solidFill>
                <a:latin typeface="DejaVu Sans Mono"/>
                <a:cs typeface="DejaVu Sans Mono"/>
              </a:rPr>
              <a:t>{⟨</a:t>
            </a:r>
            <a:r>
              <a:rPr sz="1000" spc="-65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b="0" i="1" spc="-65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1000" b="0" i="1" spc="-12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r>
              <a:rPr sz="1000" spc="5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2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e</a:t>
            </a:r>
            <a:r>
              <a:rPr sz="1050" b="0" i="1" baseline="-19841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330" baseline="-19841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-225" dirty="0">
                <a:solidFill>
                  <a:srgbClr val="22373A"/>
                </a:solidFill>
                <a:latin typeface="DejaVu Sans Mono"/>
                <a:cs typeface="DejaVu Sans Mono"/>
              </a:rPr>
              <a:t>⟩</a:t>
            </a:r>
            <a:r>
              <a:rPr sz="1000" i="1" spc="-39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|</a:t>
            </a:r>
            <a:r>
              <a:rPr sz="1000" i="1" spc="-39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i="1" spc="-10" dirty="0">
                <a:solidFill>
                  <a:srgbClr val="22373A"/>
                </a:solidFill>
                <a:latin typeface="DejaVu Sans Mono"/>
                <a:cs typeface="DejaVu Sans Mono"/>
              </a:rPr>
              <a:t>∀</a:t>
            </a:r>
            <a:r>
              <a:rPr sz="1000" b="0" i="1" spc="-10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1000" b="0" i="1" spc="-12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130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r>
              <a:rPr sz="1000" b="0" i="1" spc="5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:</a:t>
            </a:r>
            <a:r>
              <a:rPr sz="1000" spc="-4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50" b="0" i="1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[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1000" b="0" i="1" spc="-12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r>
              <a:rPr sz="1000" spc="90" dirty="0">
                <a:solidFill>
                  <a:srgbClr val="22373A"/>
                </a:solidFill>
                <a:latin typeface="LM Roman 10"/>
                <a:cs typeface="LM Roman 10"/>
              </a:rPr>
              <a:t>]</a:t>
            </a:r>
            <a:r>
              <a:rPr sz="1000" spc="-4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-620" dirty="0">
                <a:solidFill>
                  <a:srgbClr val="22373A"/>
                </a:solidFill>
                <a:latin typeface="DejaVu Sans Mono"/>
                <a:cs typeface="DejaVu Sans Mono"/>
              </a:rPr>
              <a:t≯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4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0</a:t>
            </a:r>
            <a:r>
              <a:rPr sz="1000" i="1" spc="-25" dirty="0">
                <a:solidFill>
                  <a:srgbClr val="22373A"/>
                </a:solidFill>
                <a:latin typeface="DejaVu Sans Mono"/>
                <a:cs typeface="DejaVu Sans Mono"/>
              </a:rPr>
              <a:t>}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000">
              <a:latin typeface="Bookman Old Style"/>
              <a:cs typeface="Bookman Old Styl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13156" y="1216584"/>
            <a:ext cx="406400" cy="902335"/>
            <a:chOff x="3013156" y="1216584"/>
            <a:chExt cx="406400" cy="902335"/>
          </a:xfrm>
        </p:grpSpPr>
        <p:sp>
          <p:nvSpPr>
            <p:cNvPr id="15" name="object 15"/>
            <p:cNvSpPr/>
            <p:nvPr/>
          </p:nvSpPr>
          <p:spPr>
            <a:xfrm>
              <a:off x="3169083" y="1928890"/>
              <a:ext cx="165100" cy="127000"/>
            </a:xfrm>
            <a:custGeom>
              <a:avLst/>
              <a:gdLst/>
              <a:ahLst/>
              <a:cxnLst/>
              <a:rect l="l" t="t" r="r" b="b"/>
              <a:pathLst>
                <a:path w="165100" h="127000">
                  <a:moveTo>
                    <a:pt x="164585" y="0"/>
                  </a:moveTo>
                  <a:lnTo>
                    <a:pt x="0" y="126659"/>
                  </a:lnTo>
                </a:path>
              </a:pathLst>
            </a:custGeom>
            <a:ln w="14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4164" y="1953076"/>
              <a:ext cx="171741" cy="572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74164" y="1953076"/>
              <a:ext cx="172085" cy="57785"/>
            </a:xfrm>
            <a:custGeom>
              <a:avLst/>
              <a:gdLst/>
              <a:ahLst/>
              <a:cxnLst/>
              <a:rect l="l" t="t" r="r" b="b"/>
              <a:pathLst>
                <a:path w="172085" h="57785">
                  <a:moveTo>
                    <a:pt x="0" y="0"/>
                  </a:moveTo>
                  <a:lnTo>
                    <a:pt x="171741" y="0"/>
                  </a:lnTo>
                  <a:lnTo>
                    <a:pt x="171741" y="57247"/>
                  </a:lnTo>
                  <a:lnTo>
                    <a:pt x="0" y="57247"/>
                  </a:lnTo>
                  <a:lnTo>
                    <a:pt x="0" y="0"/>
                  </a:lnTo>
                  <a:close/>
                </a:path>
              </a:pathLst>
            </a:custGeom>
            <a:ln w="715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74164" y="1953076"/>
              <a:ext cx="172085" cy="57785"/>
            </a:xfrm>
            <a:custGeom>
              <a:avLst/>
              <a:gdLst/>
              <a:ahLst/>
              <a:cxnLst/>
              <a:rect l="l" t="t" r="r" b="b"/>
              <a:pathLst>
                <a:path w="172085" h="57785">
                  <a:moveTo>
                    <a:pt x="171741" y="57247"/>
                  </a:moveTo>
                  <a:lnTo>
                    <a:pt x="0" y="57247"/>
                  </a:lnTo>
                  <a:lnTo>
                    <a:pt x="0" y="0"/>
                  </a:lnTo>
                  <a:lnTo>
                    <a:pt x="171741" y="0"/>
                  </a:lnTo>
                  <a:lnTo>
                    <a:pt x="171741" y="57247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74164" y="1953076"/>
              <a:ext cx="172085" cy="57785"/>
            </a:xfrm>
            <a:custGeom>
              <a:avLst/>
              <a:gdLst/>
              <a:ahLst/>
              <a:cxnLst/>
              <a:rect l="l" t="t" r="r" b="b"/>
              <a:pathLst>
                <a:path w="172085" h="57785">
                  <a:moveTo>
                    <a:pt x="0" y="0"/>
                  </a:moveTo>
                  <a:lnTo>
                    <a:pt x="171741" y="0"/>
                  </a:lnTo>
                  <a:lnTo>
                    <a:pt x="171741" y="57247"/>
                  </a:lnTo>
                  <a:lnTo>
                    <a:pt x="0" y="57247"/>
                  </a:lnTo>
                  <a:lnTo>
                    <a:pt x="0" y="0"/>
                  </a:lnTo>
                </a:path>
              </a:pathLst>
            </a:custGeom>
            <a:ln w="7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31411" y="1953076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0" y="0"/>
                  </a:moveTo>
                  <a:lnTo>
                    <a:pt x="0" y="57247"/>
                  </a:lnTo>
                </a:path>
                <a:path w="57785" h="57785">
                  <a:moveTo>
                    <a:pt x="57247" y="0"/>
                  </a:moveTo>
                  <a:lnTo>
                    <a:pt x="57247" y="57247"/>
                  </a:lnTo>
                </a:path>
              </a:pathLst>
            </a:custGeom>
            <a:ln w="7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25933" y="1508481"/>
              <a:ext cx="99060" cy="516890"/>
            </a:xfrm>
            <a:custGeom>
              <a:avLst/>
              <a:gdLst/>
              <a:ahLst/>
              <a:cxnLst/>
              <a:rect l="l" t="t" r="r" b="b"/>
              <a:pathLst>
                <a:path w="99060" h="516889">
                  <a:moveTo>
                    <a:pt x="98894" y="196715"/>
                  </a:moveTo>
                  <a:lnTo>
                    <a:pt x="28122" y="516297"/>
                  </a:lnTo>
                </a:path>
                <a:path w="99060" h="516889">
                  <a:moveTo>
                    <a:pt x="0" y="0"/>
                  </a:moveTo>
                  <a:lnTo>
                    <a:pt x="83008" y="115996"/>
                  </a:lnTo>
                </a:path>
              </a:pathLst>
            </a:custGeom>
            <a:ln w="14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8514" y="1693747"/>
              <a:ext cx="170820" cy="25783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6734" y="1538035"/>
              <a:ext cx="171741" cy="5724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4438" y="2018401"/>
              <a:ext cx="100486" cy="1004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3156" y="1216584"/>
              <a:ext cx="406177" cy="4949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5540" y="1337670"/>
              <a:ext cx="171741" cy="5724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1962" y="1334092"/>
              <a:ext cx="178897" cy="6440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7099" y="1445009"/>
              <a:ext cx="171741" cy="5724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3521" y="1441431"/>
              <a:ext cx="178897" cy="6440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31411" y="1759868"/>
              <a:ext cx="171741" cy="5724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7833" y="1756290"/>
              <a:ext cx="178897" cy="6440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02605" y="1852894"/>
              <a:ext cx="171741" cy="5724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027" y="1849316"/>
              <a:ext cx="178897" cy="6440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56805" y="2028213"/>
            <a:ext cx="109409" cy="85868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461668" y="1344826"/>
            <a:ext cx="803910" cy="708660"/>
            <a:chOff x="4461668" y="1344826"/>
            <a:chExt cx="803910" cy="708660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1668" y="1362716"/>
              <a:ext cx="304680" cy="64402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038272" y="2031791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20" h="21589">
                  <a:moveTo>
                    <a:pt x="7155" y="21467"/>
                  </a:moveTo>
                  <a:lnTo>
                    <a:pt x="0" y="21467"/>
                  </a:lnTo>
                  <a:lnTo>
                    <a:pt x="0" y="0"/>
                  </a:lnTo>
                  <a:lnTo>
                    <a:pt x="7155" y="0"/>
                  </a:lnTo>
                  <a:lnTo>
                    <a:pt x="7155" y="2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38272" y="1344826"/>
              <a:ext cx="227199" cy="66549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7082" y="1495100"/>
              <a:ext cx="214676" cy="7155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3504" y="1491522"/>
              <a:ext cx="221832" cy="7871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7082" y="1595282"/>
              <a:ext cx="214676" cy="7155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777082" y="1595282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0" y="0"/>
                  </a:moveTo>
                  <a:lnTo>
                    <a:pt x="214676" y="0"/>
                  </a:lnTo>
                  <a:lnTo>
                    <a:pt x="214676" y="71558"/>
                  </a:lnTo>
                  <a:lnTo>
                    <a:pt x="0" y="71558"/>
                  </a:lnTo>
                  <a:lnTo>
                    <a:pt x="0" y="0"/>
                  </a:lnTo>
                  <a:close/>
                </a:path>
              </a:pathLst>
            </a:custGeom>
            <a:ln w="715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77082" y="1695464"/>
              <a:ext cx="214676" cy="715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777082" y="1695464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0" y="0"/>
                  </a:moveTo>
                  <a:lnTo>
                    <a:pt x="214676" y="0"/>
                  </a:lnTo>
                  <a:lnTo>
                    <a:pt x="214676" y="71558"/>
                  </a:lnTo>
                  <a:lnTo>
                    <a:pt x="0" y="71558"/>
                  </a:lnTo>
                  <a:lnTo>
                    <a:pt x="0" y="0"/>
                  </a:lnTo>
                  <a:close/>
                </a:path>
              </a:pathLst>
            </a:custGeom>
            <a:ln w="715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7082" y="1795647"/>
              <a:ext cx="214676" cy="7155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777082" y="1795647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0" y="0"/>
                  </a:moveTo>
                  <a:lnTo>
                    <a:pt x="214676" y="0"/>
                  </a:lnTo>
                  <a:lnTo>
                    <a:pt x="214676" y="71558"/>
                  </a:lnTo>
                  <a:lnTo>
                    <a:pt x="0" y="71558"/>
                  </a:lnTo>
                  <a:lnTo>
                    <a:pt x="0" y="0"/>
                  </a:lnTo>
                  <a:close/>
                </a:path>
              </a:pathLst>
            </a:custGeom>
            <a:ln w="715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7082" y="1895829"/>
              <a:ext cx="214676" cy="7155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777082" y="1895829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0" y="0"/>
                  </a:moveTo>
                  <a:lnTo>
                    <a:pt x="214676" y="0"/>
                  </a:lnTo>
                  <a:lnTo>
                    <a:pt x="214676" y="71558"/>
                  </a:lnTo>
                  <a:lnTo>
                    <a:pt x="0" y="71558"/>
                  </a:lnTo>
                  <a:lnTo>
                    <a:pt x="0" y="0"/>
                  </a:lnTo>
                  <a:close/>
                </a:path>
              </a:pathLst>
            </a:custGeom>
            <a:ln w="715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777082" y="1595282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214676" y="71558"/>
                  </a:moveTo>
                  <a:lnTo>
                    <a:pt x="0" y="71558"/>
                  </a:lnTo>
                  <a:lnTo>
                    <a:pt x="0" y="0"/>
                  </a:lnTo>
                  <a:lnTo>
                    <a:pt x="214676" y="0"/>
                  </a:lnTo>
                  <a:lnTo>
                    <a:pt x="214676" y="71558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77082" y="1595282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0" y="0"/>
                  </a:moveTo>
                  <a:lnTo>
                    <a:pt x="214676" y="0"/>
                  </a:lnTo>
                  <a:lnTo>
                    <a:pt x="214676" y="71558"/>
                  </a:lnTo>
                  <a:lnTo>
                    <a:pt x="0" y="71558"/>
                  </a:lnTo>
                  <a:lnTo>
                    <a:pt x="0" y="0"/>
                  </a:lnTo>
                </a:path>
              </a:pathLst>
            </a:custGeom>
            <a:ln w="7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48641" y="1595282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4" h="71755">
                  <a:moveTo>
                    <a:pt x="0" y="0"/>
                  </a:moveTo>
                  <a:lnTo>
                    <a:pt x="0" y="71558"/>
                  </a:lnTo>
                </a:path>
                <a:path w="71754" h="71755">
                  <a:moveTo>
                    <a:pt x="71558" y="0"/>
                  </a:moveTo>
                  <a:lnTo>
                    <a:pt x="71558" y="71558"/>
                  </a:lnTo>
                </a:path>
              </a:pathLst>
            </a:custGeom>
            <a:ln w="7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77082" y="1695464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214676" y="71558"/>
                  </a:moveTo>
                  <a:lnTo>
                    <a:pt x="0" y="71558"/>
                  </a:lnTo>
                  <a:lnTo>
                    <a:pt x="0" y="0"/>
                  </a:lnTo>
                  <a:lnTo>
                    <a:pt x="214676" y="0"/>
                  </a:lnTo>
                  <a:lnTo>
                    <a:pt x="214676" y="71558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77082" y="1695464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0" y="0"/>
                  </a:moveTo>
                  <a:lnTo>
                    <a:pt x="214676" y="0"/>
                  </a:lnTo>
                  <a:lnTo>
                    <a:pt x="214676" y="71558"/>
                  </a:lnTo>
                  <a:lnTo>
                    <a:pt x="0" y="71558"/>
                  </a:lnTo>
                  <a:lnTo>
                    <a:pt x="0" y="0"/>
                  </a:lnTo>
                </a:path>
              </a:pathLst>
            </a:custGeom>
            <a:ln w="7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48641" y="1695464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4" h="71755">
                  <a:moveTo>
                    <a:pt x="0" y="0"/>
                  </a:moveTo>
                  <a:lnTo>
                    <a:pt x="0" y="71558"/>
                  </a:lnTo>
                </a:path>
                <a:path w="71754" h="71755">
                  <a:moveTo>
                    <a:pt x="71558" y="0"/>
                  </a:moveTo>
                  <a:lnTo>
                    <a:pt x="71558" y="71558"/>
                  </a:lnTo>
                </a:path>
              </a:pathLst>
            </a:custGeom>
            <a:ln w="7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77082" y="1795647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214676" y="71558"/>
                  </a:moveTo>
                  <a:lnTo>
                    <a:pt x="0" y="71558"/>
                  </a:lnTo>
                  <a:lnTo>
                    <a:pt x="0" y="0"/>
                  </a:lnTo>
                  <a:lnTo>
                    <a:pt x="214676" y="0"/>
                  </a:lnTo>
                  <a:lnTo>
                    <a:pt x="214676" y="71558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77082" y="1795647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0" y="0"/>
                  </a:moveTo>
                  <a:lnTo>
                    <a:pt x="214676" y="0"/>
                  </a:lnTo>
                  <a:lnTo>
                    <a:pt x="214676" y="71558"/>
                  </a:lnTo>
                  <a:lnTo>
                    <a:pt x="0" y="71558"/>
                  </a:lnTo>
                  <a:lnTo>
                    <a:pt x="0" y="0"/>
                  </a:lnTo>
                </a:path>
              </a:pathLst>
            </a:custGeom>
            <a:ln w="7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48641" y="1795647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4" h="71755">
                  <a:moveTo>
                    <a:pt x="0" y="0"/>
                  </a:moveTo>
                  <a:lnTo>
                    <a:pt x="0" y="71558"/>
                  </a:lnTo>
                </a:path>
                <a:path w="71754" h="71755">
                  <a:moveTo>
                    <a:pt x="71558" y="0"/>
                  </a:moveTo>
                  <a:lnTo>
                    <a:pt x="71558" y="71558"/>
                  </a:lnTo>
                </a:path>
              </a:pathLst>
            </a:custGeom>
            <a:ln w="7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777082" y="1895829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214676" y="71558"/>
                  </a:moveTo>
                  <a:lnTo>
                    <a:pt x="0" y="71558"/>
                  </a:lnTo>
                  <a:lnTo>
                    <a:pt x="0" y="0"/>
                  </a:lnTo>
                  <a:lnTo>
                    <a:pt x="214676" y="0"/>
                  </a:lnTo>
                  <a:lnTo>
                    <a:pt x="214676" y="71558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777082" y="1895829"/>
              <a:ext cx="215265" cy="71755"/>
            </a:xfrm>
            <a:custGeom>
              <a:avLst/>
              <a:gdLst/>
              <a:ahLst/>
              <a:cxnLst/>
              <a:rect l="l" t="t" r="r" b="b"/>
              <a:pathLst>
                <a:path w="215264" h="71755">
                  <a:moveTo>
                    <a:pt x="0" y="0"/>
                  </a:moveTo>
                  <a:lnTo>
                    <a:pt x="214676" y="0"/>
                  </a:lnTo>
                  <a:lnTo>
                    <a:pt x="214676" y="71558"/>
                  </a:lnTo>
                  <a:lnTo>
                    <a:pt x="0" y="71558"/>
                  </a:lnTo>
                  <a:lnTo>
                    <a:pt x="0" y="0"/>
                  </a:lnTo>
                </a:path>
              </a:pathLst>
            </a:custGeom>
            <a:ln w="7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48641" y="1895829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4" h="71755">
                  <a:moveTo>
                    <a:pt x="0" y="0"/>
                  </a:moveTo>
                  <a:lnTo>
                    <a:pt x="0" y="71558"/>
                  </a:lnTo>
                </a:path>
                <a:path w="71754" h="71755">
                  <a:moveTo>
                    <a:pt x="71558" y="0"/>
                  </a:moveTo>
                  <a:lnTo>
                    <a:pt x="71558" y="71558"/>
                  </a:lnTo>
                </a:path>
              </a:pathLst>
            </a:custGeom>
            <a:ln w="7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77082" y="1394917"/>
              <a:ext cx="214676" cy="7155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3504" y="1391339"/>
              <a:ext cx="221832" cy="78714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3914798" y="1448564"/>
            <a:ext cx="423545" cy="429895"/>
            <a:chOff x="3914798" y="1448564"/>
            <a:chExt cx="423545" cy="429895"/>
          </a:xfrm>
        </p:grpSpPr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14798" y="1512989"/>
              <a:ext cx="423507" cy="36495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940466" y="145214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36396" y="15785"/>
                  </a:moveTo>
                  <a:lnTo>
                    <a:pt x="36396" y="20611"/>
                  </a:lnTo>
                  <a:lnTo>
                    <a:pt x="35934" y="22932"/>
                  </a:lnTo>
                  <a:lnTo>
                    <a:pt x="20611" y="36396"/>
                  </a:lnTo>
                  <a:lnTo>
                    <a:pt x="15784" y="36396"/>
                  </a:lnTo>
                  <a:lnTo>
                    <a:pt x="0" y="20611"/>
                  </a:lnTo>
                  <a:lnTo>
                    <a:pt x="0" y="15785"/>
                  </a:lnTo>
                  <a:lnTo>
                    <a:pt x="15784" y="0"/>
                  </a:lnTo>
                  <a:lnTo>
                    <a:pt x="18198" y="0"/>
                  </a:lnTo>
                  <a:lnTo>
                    <a:pt x="20611" y="0"/>
                  </a:lnTo>
                  <a:lnTo>
                    <a:pt x="35934" y="13463"/>
                  </a:lnTo>
                  <a:lnTo>
                    <a:pt x="36396" y="15785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940466" y="145214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198" y="0"/>
                  </a:moveTo>
                  <a:lnTo>
                    <a:pt x="20611" y="0"/>
                  </a:lnTo>
                  <a:lnTo>
                    <a:pt x="22932" y="461"/>
                  </a:lnTo>
                  <a:lnTo>
                    <a:pt x="36396" y="18198"/>
                  </a:lnTo>
                  <a:lnTo>
                    <a:pt x="36396" y="20611"/>
                  </a:lnTo>
                  <a:lnTo>
                    <a:pt x="31066" y="31066"/>
                  </a:lnTo>
                  <a:lnTo>
                    <a:pt x="29359" y="32772"/>
                  </a:lnTo>
                  <a:lnTo>
                    <a:pt x="27391" y="34087"/>
                  </a:lnTo>
                  <a:lnTo>
                    <a:pt x="25162" y="35011"/>
                  </a:lnTo>
                  <a:lnTo>
                    <a:pt x="22932" y="35934"/>
                  </a:lnTo>
                  <a:lnTo>
                    <a:pt x="20611" y="36396"/>
                  </a:lnTo>
                  <a:lnTo>
                    <a:pt x="18198" y="36396"/>
                  </a:lnTo>
                  <a:lnTo>
                    <a:pt x="15784" y="36396"/>
                  </a:lnTo>
                  <a:lnTo>
                    <a:pt x="13463" y="35934"/>
                  </a:lnTo>
                  <a:lnTo>
                    <a:pt x="11234" y="35011"/>
                  </a:lnTo>
                  <a:lnTo>
                    <a:pt x="9004" y="34087"/>
                  </a:lnTo>
                  <a:lnTo>
                    <a:pt x="7036" y="32772"/>
                  </a:lnTo>
                  <a:lnTo>
                    <a:pt x="5330" y="31066"/>
                  </a:lnTo>
                  <a:lnTo>
                    <a:pt x="3623" y="29359"/>
                  </a:lnTo>
                  <a:lnTo>
                    <a:pt x="2308" y="27391"/>
                  </a:lnTo>
                  <a:lnTo>
                    <a:pt x="1385" y="25162"/>
                  </a:lnTo>
                  <a:lnTo>
                    <a:pt x="461" y="22932"/>
                  </a:lnTo>
                  <a:lnTo>
                    <a:pt x="0" y="20611"/>
                  </a:lnTo>
                  <a:lnTo>
                    <a:pt x="0" y="18198"/>
                  </a:lnTo>
                  <a:lnTo>
                    <a:pt x="0" y="15785"/>
                  </a:lnTo>
                  <a:lnTo>
                    <a:pt x="11234" y="1385"/>
                  </a:lnTo>
                  <a:lnTo>
                    <a:pt x="13463" y="461"/>
                  </a:lnTo>
                  <a:lnTo>
                    <a:pt x="15784" y="0"/>
                  </a:lnTo>
                  <a:lnTo>
                    <a:pt x="18198" y="0"/>
                  </a:lnTo>
                  <a:close/>
                </a:path>
              </a:pathLst>
            </a:custGeom>
            <a:ln w="7155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012024" y="145214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36396" y="15784"/>
                  </a:moveTo>
                  <a:lnTo>
                    <a:pt x="36396" y="20611"/>
                  </a:lnTo>
                  <a:lnTo>
                    <a:pt x="35934" y="22932"/>
                  </a:lnTo>
                  <a:lnTo>
                    <a:pt x="20611" y="36396"/>
                  </a:lnTo>
                  <a:lnTo>
                    <a:pt x="15784" y="36396"/>
                  </a:lnTo>
                  <a:lnTo>
                    <a:pt x="0" y="20611"/>
                  </a:lnTo>
                  <a:lnTo>
                    <a:pt x="0" y="15784"/>
                  </a:lnTo>
                  <a:lnTo>
                    <a:pt x="18198" y="0"/>
                  </a:lnTo>
                  <a:lnTo>
                    <a:pt x="20611" y="0"/>
                  </a:lnTo>
                  <a:lnTo>
                    <a:pt x="36396" y="15784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012024" y="145214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198" y="0"/>
                  </a:moveTo>
                  <a:lnTo>
                    <a:pt x="20611" y="0"/>
                  </a:lnTo>
                  <a:lnTo>
                    <a:pt x="22932" y="461"/>
                  </a:lnTo>
                  <a:lnTo>
                    <a:pt x="25162" y="1385"/>
                  </a:lnTo>
                  <a:lnTo>
                    <a:pt x="27391" y="2308"/>
                  </a:lnTo>
                  <a:lnTo>
                    <a:pt x="35011" y="11234"/>
                  </a:lnTo>
                  <a:lnTo>
                    <a:pt x="35934" y="13463"/>
                  </a:lnTo>
                  <a:lnTo>
                    <a:pt x="36396" y="15784"/>
                  </a:lnTo>
                  <a:lnTo>
                    <a:pt x="36396" y="18198"/>
                  </a:lnTo>
                  <a:lnTo>
                    <a:pt x="36396" y="20611"/>
                  </a:lnTo>
                  <a:lnTo>
                    <a:pt x="31066" y="31066"/>
                  </a:lnTo>
                  <a:lnTo>
                    <a:pt x="29359" y="32772"/>
                  </a:lnTo>
                  <a:lnTo>
                    <a:pt x="27391" y="34087"/>
                  </a:lnTo>
                  <a:lnTo>
                    <a:pt x="25162" y="35011"/>
                  </a:lnTo>
                  <a:lnTo>
                    <a:pt x="22932" y="35934"/>
                  </a:lnTo>
                  <a:lnTo>
                    <a:pt x="20611" y="36396"/>
                  </a:lnTo>
                  <a:lnTo>
                    <a:pt x="18198" y="36396"/>
                  </a:lnTo>
                  <a:lnTo>
                    <a:pt x="15784" y="36396"/>
                  </a:lnTo>
                  <a:lnTo>
                    <a:pt x="13463" y="35934"/>
                  </a:lnTo>
                  <a:lnTo>
                    <a:pt x="11234" y="35011"/>
                  </a:lnTo>
                  <a:lnTo>
                    <a:pt x="9004" y="34087"/>
                  </a:lnTo>
                  <a:lnTo>
                    <a:pt x="7036" y="32772"/>
                  </a:lnTo>
                  <a:lnTo>
                    <a:pt x="5330" y="31066"/>
                  </a:lnTo>
                  <a:lnTo>
                    <a:pt x="3623" y="29359"/>
                  </a:lnTo>
                  <a:lnTo>
                    <a:pt x="2308" y="27391"/>
                  </a:lnTo>
                  <a:lnTo>
                    <a:pt x="1385" y="25162"/>
                  </a:lnTo>
                  <a:lnTo>
                    <a:pt x="461" y="22932"/>
                  </a:lnTo>
                  <a:lnTo>
                    <a:pt x="0" y="20611"/>
                  </a:lnTo>
                  <a:lnTo>
                    <a:pt x="0" y="18198"/>
                  </a:lnTo>
                  <a:lnTo>
                    <a:pt x="0" y="15784"/>
                  </a:lnTo>
                  <a:lnTo>
                    <a:pt x="11234" y="1385"/>
                  </a:lnTo>
                  <a:lnTo>
                    <a:pt x="13463" y="461"/>
                  </a:lnTo>
                  <a:lnTo>
                    <a:pt x="15784" y="0"/>
                  </a:lnTo>
                  <a:lnTo>
                    <a:pt x="18198" y="0"/>
                  </a:lnTo>
                  <a:close/>
                </a:path>
              </a:pathLst>
            </a:custGeom>
            <a:ln w="7155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090739" y="145214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36396" y="15784"/>
                  </a:moveTo>
                  <a:lnTo>
                    <a:pt x="36396" y="20611"/>
                  </a:lnTo>
                  <a:lnTo>
                    <a:pt x="35934" y="22932"/>
                  </a:lnTo>
                  <a:lnTo>
                    <a:pt x="20611" y="36396"/>
                  </a:lnTo>
                  <a:lnTo>
                    <a:pt x="15784" y="36396"/>
                  </a:lnTo>
                  <a:lnTo>
                    <a:pt x="0" y="20611"/>
                  </a:lnTo>
                  <a:lnTo>
                    <a:pt x="0" y="15784"/>
                  </a:lnTo>
                  <a:lnTo>
                    <a:pt x="18198" y="0"/>
                  </a:lnTo>
                  <a:lnTo>
                    <a:pt x="20611" y="0"/>
                  </a:lnTo>
                  <a:lnTo>
                    <a:pt x="36396" y="15784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090739" y="145214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198" y="0"/>
                  </a:moveTo>
                  <a:lnTo>
                    <a:pt x="20611" y="0"/>
                  </a:lnTo>
                  <a:lnTo>
                    <a:pt x="22932" y="461"/>
                  </a:lnTo>
                  <a:lnTo>
                    <a:pt x="25162" y="1385"/>
                  </a:lnTo>
                  <a:lnTo>
                    <a:pt x="27391" y="2308"/>
                  </a:lnTo>
                  <a:lnTo>
                    <a:pt x="35011" y="11234"/>
                  </a:lnTo>
                  <a:lnTo>
                    <a:pt x="35934" y="13463"/>
                  </a:lnTo>
                  <a:lnTo>
                    <a:pt x="36396" y="15784"/>
                  </a:lnTo>
                  <a:lnTo>
                    <a:pt x="36396" y="18198"/>
                  </a:lnTo>
                  <a:lnTo>
                    <a:pt x="36396" y="20611"/>
                  </a:lnTo>
                  <a:lnTo>
                    <a:pt x="35934" y="22932"/>
                  </a:lnTo>
                  <a:lnTo>
                    <a:pt x="35011" y="25162"/>
                  </a:lnTo>
                  <a:lnTo>
                    <a:pt x="34087" y="27392"/>
                  </a:lnTo>
                  <a:lnTo>
                    <a:pt x="32772" y="29360"/>
                  </a:lnTo>
                  <a:lnTo>
                    <a:pt x="31066" y="31066"/>
                  </a:lnTo>
                  <a:lnTo>
                    <a:pt x="29359" y="32772"/>
                  </a:lnTo>
                  <a:lnTo>
                    <a:pt x="27391" y="34087"/>
                  </a:lnTo>
                  <a:lnTo>
                    <a:pt x="25162" y="35011"/>
                  </a:lnTo>
                  <a:lnTo>
                    <a:pt x="22932" y="35934"/>
                  </a:lnTo>
                  <a:lnTo>
                    <a:pt x="20611" y="36396"/>
                  </a:lnTo>
                  <a:lnTo>
                    <a:pt x="18198" y="36396"/>
                  </a:lnTo>
                  <a:lnTo>
                    <a:pt x="15784" y="36396"/>
                  </a:lnTo>
                  <a:lnTo>
                    <a:pt x="5330" y="31066"/>
                  </a:lnTo>
                  <a:lnTo>
                    <a:pt x="3623" y="29360"/>
                  </a:lnTo>
                  <a:lnTo>
                    <a:pt x="2308" y="27392"/>
                  </a:lnTo>
                  <a:lnTo>
                    <a:pt x="1385" y="25162"/>
                  </a:lnTo>
                  <a:lnTo>
                    <a:pt x="461" y="22932"/>
                  </a:lnTo>
                  <a:lnTo>
                    <a:pt x="0" y="20611"/>
                  </a:lnTo>
                  <a:lnTo>
                    <a:pt x="0" y="18198"/>
                  </a:lnTo>
                  <a:lnTo>
                    <a:pt x="0" y="15784"/>
                  </a:lnTo>
                  <a:lnTo>
                    <a:pt x="461" y="13463"/>
                  </a:lnTo>
                  <a:lnTo>
                    <a:pt x="1385" y="11234"/>
                  </a:lnTo>
                  <a:lnTo>
                    <a:pt x="2308" y="9004"/>
                  </a:lnTo>
                  <a:lnTo>
                    <a:pt x="11234" y="1385"/>
                  </a:lnTo>
                  <a:lnTo>
                    <a:pt x="13463" y="461"/>
                  </a:lnTo>
                  <a:lnTo>
                    <a:pt x="15784" y="0"/>
                  </a:lnTo>
                  <a:lnTo>
                    <a:pt x="18198" y="0"/>
                  </a:lnTo>
                  <a:close/>
                </a:path>
              </a:pathLst>
            </a:custGeom>
            <a:ln w="7155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155142" y="145214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36396" y="15785"/>
                  </a:moveTo>
                  <a:lnTo>
                    <a:pt x="36396" y="20611"/>
                  </a:lnTo>
                  <a:lnTo>
                    <a:pt x="35934" y="22932"/>
                  </a:lnTo>
                  <a:lnTo>
                    <a:pt x="20611" y="36396"/>
                  </a:lnTo>
                  <a:lnTo>
                    <a:pt x="15784" y="36396"/>
                  </a:lnTo>
                  <a:lnTo>
                    <a:pt x="0" y="20611"/>
                  </a:lnTo>
                  <a:lnTo>
                    <a:pt x="0" y="15785"/>
                  </a:lnTo>
                  <a:lnTo>
                    <a:pt x="18198" y="0"/>
                  </a:lnTo>
                  <a:lnTo>
                    <a:pt x="20611" y="0"/>
                  </a:lnTo>
                  <a:lnTo>
                    <a:pt x="36396" y="15785"/>
                  </a:lnTo>
                  <a:close/>
                </a:path>
              </a:pathLst>
            </a:custGeom>
            <a:solidFill>
              <a:srgbClr val="E1D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155142" y="145214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198" y="0"/>
                  </a:moveTo>
                  <a:lnTo>
                    <a:pt x="35011" y="11234"/>
                  </a:lnTo>
                  <a:lnTo>
                    <a:pt x="35934" y="13463"/>
                  </a:lnTo>
                  <a:lnTo>
                    <a:pt x="36396" y="15785"/>
                  </a:lnTo>
                  <a:lnTo>
                    <a:pt x="36396" y="18198"/>
                  </a:lnTo>
                  <a:lnTo>
                    <a:pt x="36396" y="20611"/>
                  </a:lnTo>
                  <a:lnTo>
                    <a:pt x="31066" y="31066"/>
                  </a:lnTo>
                  <a:lnTo>
                    <a:pt x="29359" y="32772"/>
                  </a:lnTo>
                  <a:lnTo>
                    <a:pt x="27391" y="34087"/>
                  </a:lnTo>
                  <a:lnTo>
                    <a:pt x="25162" y="35011"/>
                  </a:lnTo>
                  <a:lnTo>
                    <a:pt x="22932" y="35934"/>
                  </a:lnTo>
                  <a:lnTo>
                    <a:pt x="20611" y="36396"/>
                  </a:lnTo>
                  <a:lnTo>
                    <a:pt x="18198" y="36396"/>
                  </a:lnTo>
                  <a:lnTo>
                    <a:pt x="15784" y="36396"/>
                  </a:lnTo>
                  <a:lnTo>
                    <a:pt x="13463" y="35934"/>
                  </a:lnTo>
                  <a:lnTo>
                    <a:pt x="11234" y="35011"/>
                  </a:lnTo>
                  <a:lnTo>
                    <a:pt x="9004" y="34087"/>
                  </a:lnTo>
                  <a:lnTo>
                    <a:pt x="7036" y="32772"/>
                  </a:lnTo>
                  <a:lnTo>
                    <a:pt x="5330" y="31066"/>
                  </a:lnTo>
                  <a:lnTo>
                    <a:pt x="3623" y="29360"/>
                  </a:lnTo>
                  <a:lnTo>
                    <a:pt x="2308" y="27391"/>
                  </a:lnTo>
                  <a:lnTo>
                    <a:pt x="1385" y="25162"/>
                  </a:lnTo>
                  <a:lnTo>
                    <a:pt x="461" y="22932"/>
                  </a:lnTo>
                  <a:lnTo>
                    <a:pt x="0" y="20611"/>
                  </a:lnTo>
                  <a:lnTo>
                    <a:pt x="0" y="18198"/>
                  </a:lnTo>
                  <a:lnTo>
                    <a:pt x="0" y="15785"/>
                  </a:lnTo>
                  <a:lnTo>
                    <a:pt x="15784" y="0"/>
                  </a:lnTo>
                  <a:lnTo>
                    <a:pt x="18198" y="0"/>
                  </a:lnTo>
                  <a:close/>
                </a:path>
              </a:pathLst>
            </a:custGeom>
            <a:ln w="7155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226701" y="145214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36396" y="15785"/>
                  </a:moveTo>
                  <a:lnTo>
                    <a:pt x="36396" y="20611"/>
                  </a:lnTo>
                  <a:lnTo>
                    <a:pt x="35934" y="22932"/>
                  </a:lnTo>
                  <a:lnTo>
                    <a:pt x="20611" y="36396"/>
                  </a:lnTo>
                  <a:lnTo>
                    <a:pt x="15784" y="36396"/>
                  </a:lnTo>
                  <a:lnTo>
                    <a:pt x="0" y="20611"/>
                  </a:lnTo>
                  <a:lnTo>
                    <a:pt x="0" y="15785"/>
                  </a:lnTo>
                  <a:lnTo>
                    <a:pt x="18198" y="0"/>
                  </a:lnTo>
                  <a:lnTo>
                    <a:pt x="20611" y="0"/>
                  </a:lnTo>
                  <a:lnTo>
                    <a:pt x="36396" y="15785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226701" y="145214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198" y="0"/>
                  </a:moveTo>
                  <a:lnTo>
                    <a:pt x="20611" y="0"/>
                  </a:lnTo>
                  <a:lnTo>
                    <a:pt x="22932" y="461"/>
                  </a:lnTo>
                  <a:lnTo>
                    <a:pt x="25162" y="1385"/>
                  </a:lnTo>
                  <a:lnTo>
                    <a:pt x="27391" y="2308"/>
                  </a:lnTo>
                  <a:lnTo>
                    <a:pt x="36396" y="18198"/>
                  </a:lnTo>
                  <a:lnTo>
                    <a:pt x="36396" y="20611"/>
                  </a:lnTo>
                  <a:lnTo>
                    <a:pt x="31066" y="31066"/>
                  </a:lnTo>
                  <a:lnTo>
                    <a:pt x="29359" y="32772"/>
                  </a:lnTo>
                  <a:lnTo>
                    <a:pt x="27391" y="34087"/>
                  </a:lnTo>
                  <a:lnTo>
                    <a:pt x="25162" y="35011"/>
                  </a:lnTo>
                  <a:lnTo>
                    <a:pt x="22932" y="35934"/>
                  </a:lnTo>
                  <a:lnTo>
                    <a:pt x="20611" y="36396"/>
                  </a:lnTo>
                  <a:lnTo>
                    <a:pt x="18198" y="36396"/>
                  </a:lnTo>
                  <a:lnTo>
                    <a:pt x="15784" y="36396"/>
                  </a:lnTo>
                  <a:lnTo>
                    <a:pt x="5330" y="31066"/>
                  </a:lnTo>
                  <a:lnTo>
                    <a:pt x="3623" y="29360"/>
                  </a:lnTo>
                  <a:lnTo>
                    <a:pt x="2308" y="27392"/>
                  </a:lnTo>
                  <a:lnTo>
                    <a:pt x="1385" y="25162"/>
                  </a:lnTo>
                  <a:lnTo>
                    <a:pt x="461" y="22932"/>
                  </a:lnTo>
                  <a:lnTo>
                    <a:pt x="0" y="20611"/>
                  </a:lnTo>
                  <a:lnTo>
                    <a:pt x="0" y="18198"/>
                  </a:lnTo>
                  <a:lnTo>
                    <a:pt x="0" y="15785"/>
                  </a:lnTo>
                  <a:lnTo>
                    <a:pt x="11234" y="1385"/>
                  </a:lnTo>
                  <a:lnTo>
                    <a:pt x="13463" y="461"/>
                  </a:lnTo>
                  <a:lnTo>
                    <a:pt x="15784" y="0"/>
                  </a:lnTo>
                  <a:lnTo>
                    <a:pt x="18198" y="0"/>
                  </a:lnTo>
                  <a:close/>
                </a:path>
              </a:pathLst>
            </a:custGeom>
            <a:ln w="7155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" name="object 7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644497" y="1634639"/>
            <a:ext cx="221768" cy="93024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3484312" y="1663280"/>
            <a:ext cx="9525" cy="43180"/>
            <a:chOff x="3484312" y="1663280"/>
            <a:chExt cx="9525" cy="43180"/>
          </a:xfrm>
        </p:grpSpPr>
        <p:sp>
          <p:nvSpPr>
            <p:cNvPr id="77" name="object 77"/>
            <p:cNvSpPr/>
            <p:nvPr/>
          </p:nvSpPr>
          <p:spPr>
            <a:xfrm>
              <a:off x="3484364" y="1663280"/>
              <a:ext cx="9525" cy="43180"/>
            </a:xfrm>
            <a:custGeom>
              <a:avLst/>
              <a:gdLst/>
              <a:ahLst/>
              <a:cxnLst/>
              <a:rect l="l" t="t" r="r" b="b"/>
              <a:pathLst>
                <a:path w="9525" h="43180">
                  <a:moveTo>
                    <a:pt x="5817" y="0"/>
                  </a:moveTo>
                  <a:lnTo>
                    <a:pt x="3243" y="0"/>
                  </a:lnTo>
                  <a:lnTo>
                    <a:pt x="2136" y="598"/>
                  </a:lnTo>
                  <a:lnTo>
                    <a:pt x="386" y="2993"/>
                  </a:lnTo>
                  <a:lnTo>
                    <a:pt x="42" y="4090"/>
                  </a:lnTo>
                  <a:lnTo>
                    <a:pt x="0" y="7715"/>
                  </a:lnTo>
                  <a:lnTo>
                    <a:pt x="409" y="8979"/>
                  </a:lnTo>
                  <a:lnTo>
                    <a:pt x="463" y="9145"/>
                  </a:lnTo>
                  <a:lnTo>
                    <a:pt x="2213" y="11407"/>
                  </a:lnTo>
                  <a:lnTo>
                    <a:pt x="3320" y="11972"/>
                  </a:lnTo>
                  <a:lnTo>
                    <a:pt x="5997" y="11972"/>
                  </a:lnTo>
                  <a:lnTo>
                    <a:pt x="7042" y="11407"/>
                  </a:lnTo>
                  <a:lnTo>
                    <a:pt x="8733" y="9145"/>
                  </a:lnTo>
                  <a:lnTo>
                    <a:pt x="8854" y="8979"/>
                  </a:lnTo>
                  <a:lnTo>
                    <a:pt x="9241" y="7715"/>
                  </a:lnTo>
                  <a:lnTo>
                    <a:pt x="9240" y="4090"/>
                  </a:lnTo>
                  <a:lnTo>
                    <a:pt x="8865" y="2993"/>
                  </a:lnTo>
                  <a:lnTo>
                    <a:pt x="8751" y="2660"/>
                  </a:lnTo>
                  <a:lnTo>
                    <a:pt x="6956" y="598"/>
                  </a:lnTo>
                  <a:lnTo>
                    <a:pt x="5817" y="0"/>
                  </a:lnTo>
                  <a:close/>
                </a:path>
                <a:path w="9525" h="43180">
                  <a:moveTo>
                    <a:pt x="5817" y="30928"/>
                  </a:moveTo>
                  <a:lnTo>
                    <a:pt x="3243" y="30928"/>
                  </a:lnTo>
                  <a:lnTo>
                    <a:pt x="2136" y="31527"/>
                  </a:lnTo>
                  <a:lnTo>
                    <a:pt x="386" y="33921"/>
                  </a:lnTo>
                  <a:lnTo>
                    <a:pt x="42" y="35019"/>
                  </a:lnTo>
                  <a:lnTo>
                    <a:pt x="0" y="38644"/>
                  </a:lnTo>
                  <a:lnTo>
                    <a:pt x="409" y="39907"/>
                  </a:lnTo>
                  <a:lnTo>
                    <a:pt x="463" y="40074"/>
                  </a:lnTo>
                  <a:lnTo>
                    <a:pt x="2213" y="42335"/>
                  </a:lnTo>
                  <a:lnTo>
                    <a:pt x="3320" y="42900"/>
                  </a:lnTo>
                  <a:lnTo>
                    <a:pt x="5997" y="42900"/>
                  </a:lnTo>
                  <a:lnTo>
                    <a:pt x="7042" y="42335"/>
                  </a:lnTo>
                  <a:lnTo>
                    <a:pt x="8733" y="40074"/>
                  </a:lnTo>
                  <a:lnTo>
                    <a:pt x="8854" y="39907"/>
                  </a:lnTo>
                  <a:lnTo>
                    <a:pt x="9241" y="38644"/>
                  </a:lnTo>
                  <a:lnTo>
                    <a:pt x="9240" y="35019"/>
                  </a:lnTo>
                  <a:lnTo>
                    <a:pt x="8865" y="33921"/>
                  </a:lnTo>
                  <a:lnTo>
                    <a:pt x="8751" y="33589"/>
                  </a:lnTo>
                  <a:lnTo>
                    <a:pt x="6956" y="31527"/>
                  </a:lnTo>
                  <a:lnTo>
                    <a:pt x="5817" y="30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484312" y="1663280"/>
              <a:ext cx="9525" cy="43180"/>
            </a:xfrm>
            <a:custGeom>
              <a:avLst/>
              <a:gdLst/>
              <a:ahLst/>
              <a:cxnLst/>
              <a:rect l="l" t="t" r="r" b="b"/>
              <a:pathLst>
                <a:path w="9525" h="43180">
                  <a:moveTo>
                    <a:pt x="0" y="5986"/>
                  </a:moveTo>
                  <a:lnTo>
                    <a:pt x="0" y="4389"/>
                  </a:lnTo>
                  <a:lnTo>
                    <a:pt x="437" y="2993"/>
                  </a:lnTo>
                  <a:lnTo>
                    <a:pt x="1312" y="1795"/>
                  </a:lnTo>
                  <a:lnTo>
                    <a:pt x="2187" y="598"/>
                  </a:lnTo>
                  <a:lnTo>
                    <a:pt x="3294" y="0"/>
                  </a:lnTo>
                  <a:lnTo>
                    <a:pt x="4633" y="0"/>
                  </a:lnTo>
                  <a:lnTo>
                    <a:pt x="5868" y="0"/>
                  </a:lnTo>
                  <a:lnTo>
                    <a:pt x="6949" y="532"/>
                  </a:lnTo>
                  <a:lnTo>
                    <a:pt x="7876" y="1596"/>
                  </a:lnTo>
                  <a:lnTo>
                    <a:pt x="8803" y="2660"/>
                  </a:lnTo>
                  <a:lnTo>
                    <a:pt x="9292" y="4090"/>
                  </a:lnTo>
                  <a:lnTo>
                    <a:pt x="9343" y="5886"/>
                  </a:lnTo>
                  <a:lnTo>
                    <a:pt x="9343" y="7549"/>
                  </a:lnTo>
                  <a:lnTo>
                    <a:pt x="8906" y="8979"/>
                  </a:lnTo>
                  <a:lnTo>
                    <a:pt x="8031" y="10176"/>
                  </a:lnTo>
                  <a:lnTo>
                    <a:pt x="7155" y="11373"/>
                  </a:lnTo>
                  <a:lnTo>
                    <a:pt x="6049" y="11972"/>
                  </a:lnTo>
                  <a:lnTo>
                    <a:pt x="4710" y="11972"/>
                  </a:lnTo>
                  <a:lnTo>
                    <a:pt x="3372" y="11972"/>
                  </a:lnTo>
                  <a:lnTo>
                    <a:pt x="2265" y="11407"/>
                  </a:lnTo>
                  <a:lnTo>
                    <a:pt x="1389" y="10276"/>
                  </a:lnTo>
                  <a:lnTo>
                    <a:pt x="514" y="9145"/>
                  </a:lnTo>
                  <a:lnTo>
                    <a:pt x="51" y="7715"/>
                  </a:lnTo>
                  <a:lnTo>
                    <a:pt x="0" y="5986"/>
                  </a:lnTo>
                  <a:close/>
                </a:path>
                <a:path w="9525" h="43180">
                  <a:moveTo>
                    <a:pt x="0" y="36914"/>
                  </a:moveTo>
                  <a:lnTo>
                    <a:pt x="0" y="35318"/>
                  </a:lnTo>
                  <a:lnTo>
                    <a:pt x="437" y="33921"/>
                  </a:lnTo>
                  <a:lnTo>
                    <a:pt x="1312" y="32724"/>
                  </a:lnTo>
                  <a:lnTo>
                    <a:pt x="2187" y="31527"/>
                  </a:lnTo>
                  <a:lnTo>
                    <a:pt x="3294" y="30928"/>
                  </a:lnTo>
                  <a:lnTo>
                    <a:pt x="4633" y="30928"/>
                  </a:lnTo>
                  <a:lnTo>
                    <a:pt x="5868" y="30928"/>
                  </a:lnTo>
                  <a:lnTo>
                    <a:pt x="6949" y="31460"/>
                  </a:lnTo>
                  <a:lnTo>
                    <a:pt x="7876" y="32524"/>
                  </a:lnTo>
                  <a:lnTo>
                    <a:pt x="8803" y="33589"/>
                  </a:lnTo>
                  <a:lnTo>
                    <a:pt x="9292" y="35019"/>
                  </a:lnTo>
                  <a:lnTo>
                    <a:pt x="9343" y="36815"/>
                  </a:lnTo>
                  <a:lnTo>
                    <a:pt x="9343" y="38477"/>
                  </a:lnTo>
                  <a:lnTo>
                    <a:pt x="8906" y="39907"/>
                  </a:lnTo>
                  <a:lnTo>
                    <a:pt x="8031" y="41105"/>
                  </a:lnTo>
                  <a:lnTo>
                    <a:pt x="7155" y="42302"/>
                  </a:lnTo>
                  <a:lnTo>
                    <a:pt x="6049" y="42900"/>
                  </a:lnTo>
                  <a:lnTo>
                    <a:pt x="4710" y="42900"/>
                  </a:lnTo>
                  <a:lnTo>
                    <a:pt x="3372" y="42900"/>
                  </a:lnTo>
                  <a:lnTo>
                    <a:pt x="2265" y="42335"/>
                  </a:lnTo>
                  <a:lnTo>
                    <a:pt x="1389" y="41204"/>
                  </a:lnTo>
                  <a:lnTo>
                    <a:pt x="514" y="40074"/>
                  </a:lnTo>
                  <a:lnTo>
                    <a:pt x="51" y="38644"/>
                  </a:lnTo>
                  <a:lnTo>
                    <a:pt x="0" y="3691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09194" y="2338102"/>
            <a:ext cx="4953000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14599"/>
              </a:lnSpc>
              <a:spcBef>
                <a:spcPts val="100"/>
              </a:spcBef>
              <a:tabLst>
                <a:tab pos="328930" algn="l"/>
              </a:tabLst>
            </a:pPr>
            <a:r>
              <a:rPr sz="1000" i="1" spc="34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dirty="0">
                <a:solidFill>
                  <a:srgbClr val="22373A"/>
                </a:solidFill>
                <a:latin typeface="DejaVu Sans Mono"/>
                <a:cs typeface="DejaVu Sans Mono"/>
              </a:rPr>
              <a:t>	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many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applications,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70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50" b="0" i="1" spc="104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89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changes</a:t>
            </a:r>
            <a:r>
              <a:rPr sz="1000" spc="-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slowly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over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considered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constant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within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short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window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observations.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81" name="object 81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0" y="3214693"/>
              <a:ext cx="632460" cy="25400"/>
            </a:xfrm>
            <a:custGeom>
              <a:avLst/>
              <a:gdLst/>
              <a:ahLst/>
              <a:cxnLst/>
              <a:rect l="l" t="t" r="r" b="b"/>
              <a:pathLst>
                <a:path w="632460" h="25400">
                  <a:moveTo>
                    <a:pt x="0" y="25305"/>
                  </a:moveTo>
                  <a:lnTo>
                    <a:pt x="0" y="0"/>
                  </a:lnTo>
                  <a:lnTo>
                    <a:pt x="632205" y="0"/>
                  </a:lnTo>
                  <a:lnTo>
                    <a:pt x="632205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3055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time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series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2840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Spatiotemporal</a:t>
            </a:r>
            <a:r>
              <a:rPr spc="110" dirty="0"/>
              <a:t> </a:t>
            </a:r>
            <a:r>
              <a:rPr spc="10" dirty="0"/>
              <a:t>time</a:t>
            </a:r>
            <a:r>
              <a:rPr spc="100" dirty="0"/>
              <a:t> </a:t>
            </a:r>
            <a:r>
              <a:rPr spc="-10" dirty="0"/>
              <a:t>series</a:t>
            </a:r>
          </a:p>
        </p:txBody>
      </p:sp>
      <p:sp>
        <p:nvSpPr>
          <p:cNvPr id="111" name="object 111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10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125080" y="1693923"/>
            <a:ext cx="526415" cy="389255"/>
            <a:chOff x="1125080" y="1693923"/>
            <a:chExt cx="526415" cy="389255"/>
          </a:xfrm>
        </p:grpSpPr>
        <p:sp>
          <p:nvSpPr>
            <p:cNvPr id="6" name="object 6"/>
            <p:cNvSpPr/>
            <p:nvPr/>
          </p:nvSpPr>
          <p:spPr>
            <a:xfrm>
              <a:off x="1591895" y="1735645"/>
              <a:ext cx="20955" cy="298450"/>
            </a:xfrm>
            <a:custGeom>
              <a:avLst/>
              <a:gdLst/>
              <a:ahLst/>
              <a:cxnLst/>
              <a:rect l="l" t="t" r="r" b="b"/>
              <a:pathLst>
                <a:path w="20955" h="298450">
                  <a:moveTo>
                    <a:pt x="1148" y="59647"/>
                  </a:moveTo>
                  <a:lnTo>
                    <a:pt x="20286" y="59647"/>
                  </a:lnTo>
                </a:path>
                <a:path w="20955" h="298450">
                  <a:moveTo>
                    <a:pt x="0" y="119230"/>
                  </a:moveTo>
                  <a:lnTo>
                    <a:pt x="19138" y="119230"/>
                  </a:lnTo>
                </a:path>
                <a:path w="20955" h="298450">
                  <a:moveTo>
                    <a:pt x="1212" y="178942"/>
                  </a:moveTo>
                  <a:lnTo>
                    <a:pt x="20350" y="178942"/>
                  </a:lnTo>
                </a:path>
                <a:path w="20955" h="298450">
                  <a:moveTo>
                    <a:pt x="0" y="238653"/>
                  </a:moveTo>
                  <a:lnTo>
                    <a:pt x="19138" y="238653"/>
                  </a:lnTo>
                </a:path>
                <a:path w="20955" h="298450">
                  <a:moveTo>
                    <a:pt x="1212" y="298364"/>
                  </a:moveTo>
                  <a:lnTo>
                    <a:pt x="20350" y="298364"/>
                  </a:lnTo>
                </a:path>
                <a:path w="20955" h="298450">
                  <a:moveTo>
                    <a:pt x="0" y="0"/>
                  </a:moveTo>
                  <a:lnTo>
                    <a:pt x="20286" y="0"/>
                  </a:lnTo>
                </a:path>
              </a:pathLst>
            </a:custGeom>
            <a:ln w="12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258" y="1697113"/>
              <a:ext cx="191381" cy="637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23258" y="1697113"/>
              <a:ext cx="191770" cy="64135"/>
            </a:xfrm>
            <a:custGeom>
              <a:avLst/>
              <a:gdLst/>
              <a:ahLst/>
              <a:cxnLst/>
              <a:rect l="l" t="t" r="r" b="b"/>
              <a:pathLst>
                <a:path w="191769" h="64135">
                  <a:moveTo>
                    <a:pt x="0" y="0"/>
                  </a:moveTo>
                  <a:lnTo>
                    <a:pt x="191381" y="0"/>
                  </a:lnTo>
                  <a:lnTo>
                    <a:pt x="191381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258" y="1760907"/>
              <a:ext cx="191381" cy="6379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23258" y="1760907"/>
              <a:ext cx="191770" cy="64135"/>
            </a:xfrm>
            <a:custGeom>
              <a:avLst/>
              <a:gdLst/>
              <a:ahLst/>
              <a:cxnLst/>
              <a:rect l="l" t="t" r="r" b="b"/>
              <a:pathLst>
                <a:path w="191769" h="64135">
                  <a:moveTo>
                    <a:pt x="0" y="0"/>
                  </a:moveTo>
                  <a:lnTo>
                    <a:pt x="191381" y="0"/>
                  </a:lnTo>
                  <a:lnTo>
                    <a:pt x="191381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258" y="1822404"/>
              <a:ext cx="191381" cy="6379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23258" y="1822404"/>
              <a:ext cx="191770" cy="64135"/>
            </a:xfrm>
            <a:custGeom>
              <a:avLst/>
              <a:gdLst/>
              <a:ahLst/>
              <a:cxnLst/>
              <a:rect l="l" t="t" r="r" b="b"/>
              <a:pathLst>
                <a:path w="191769" h="64135">
                  <a:moveTo>
                    <a:pt x="0" y="0"/>
                  </a:moveTo>
                  <a:lnTo>
                    <a:pt x="191381" y="0"/>
                  </a:lnTo>
                  <a:lnTo>
                    <a:pt x="191381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3258" y="1886198"/>
              <a:ext cx="191381" cy="6379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23258" y="1886198"/>
              <a:ext cx="191770" cy="64135"/>
            </a:xfrm>
            <a:custGeom>
              <a:avLst/>
              <a:gdLst/>
              <a:ahLst/>
              <a:cxnLst/>
              <a:rect l="l" t="t" r="r" b="b"/>
              <a:pathLst>
                <a:path w="191769" h="64135">
                  <a:moveTo>
                    <a:pt x="0" y="0"/>
                  </a:moveTo>
                  <a:lnTo>
                    <a:pt x="191381" y="0"/>
                  </a:lnTo>
                  <a:lnTo>
                    <a:pt x="191381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3258" y="1949482"/>
              <a:ext cx="191381" cy="637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23258" y="1949482"/>
              <a:ext cx="191770" cy="64135"/>
            </a:xfrm>
            <a:custGeom>
              <a:avLst/>
              <a:gdLst/>
              <a:ahLst/>
              <a:cxnLst/>
              <a:rect l="l" t="t" r="r" b="b"/>
              <a:pathLst>
                <a:path w="191769" h="64135">
                  <a:moveTo>
                    <a:pt x="0" y="0"/>
                  </a:moveTo>
                  <a:lnTo>
                    <a:pt x="191381" y="0"/>
                  </a:lnTo>
                  <a:lnTo>
                    <a:pt x="191381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3258" y="2013276"/>
              <a:ext cx="191381" cy="6379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23258" y="2013276"/>
              <a:ext cx="191770" cy="64135"/>
            </a:xfrm>
            <a:custGeom>
              <a:avLst/>
              <a:gdLst/>
              <a:ahLst/>
              <a:cxnLst/>
              <a:rect l="l" t="t" r="r" b="b"/>
              <a:pathLst>
                <a:path w="191769" h="64135">
                  <a:moveTo>
                    <a:pt x="0" y="0"/>
                  </a:moveTo>
                  <a:lnTo>
                    <a:pt x="191381" y="0"/>
                  </a:lnTo>
                  <a:lnTo>
                    <a:pt x="191381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62593" y="172261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62593" y="172261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22431" y="31211"/>
                  </a:lnTo>
                  <a:lnTo>
                    <a:pt x="20444" y="32035"/>
                  </a:lnTo>
                  <a:lnTo>
                    <a:pt x="18374" y="32446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1234" y="22431"/>
                  </a:lnTo>
                  <a:lnTo>
                    <a:pt x="411" y="20444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751" y="4751"/>
                  </a:lnTo>
                  <a:lnTo>
                    <a:pt x="6273" y="3230"/>
                  </a:lnTo>
                  <a:lnTo>
                    <a:pt x="8027" y="2058"/>
                  </a:lnTo>
                  <a:lnTo>
                    <a:pt x="10015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7695" y="4751"/>
                  </a:lnTo>
                  <a:lnTo>
                    <a:pt x="29216" y="6273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2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15351" y="172261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15351" y="172261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22431" y="31211"/>
                  </a:lnTo>
                  <a:lnTo>
                    <a:pt x="20444" y="32035"/>
                  </a:lnTo>
                  <a:lnTo>
                    <a:pt x="18374" y="32446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12002" y="32035"/>
                  </a:lnTo>
                  <a:lnTo>
                    <a:pt x="10014" y="31211"/>
                  </a:lnTo>
                  <a:lnTo>
                    <a:pt x="8027" y="30388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5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7695" y="4751"/>
                  </a:lnTo>
                  <a:lnTo>
                    <a:pt x="29216" y="6273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2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62593" y="178232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62593" y="178232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22431" y="31211"/>
                  </a:lnTo>
                  <a:lnTo>
                    <a:pt x="20444" y="32035"/>
                  </a:lnTo>
                  <a:lnTo>
                    <a:pt x="18374" y="32446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4751" y="27695"/>
                  </a:lnTo>
                  <a:lnTo>
                    <a:pt x="3230" y="26173"/>
                  </a:lnTo>
                  <a:lnTo>
                    <a:pt x="2058" y="24419"/>
                  </a:lnTo>
                  <a:lnTo>
                    <a:pt x="1234" y="22431"/>
                  </a:lnTo>
                  <a:lnTo>
                    <a:pt x="411" y="20444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11" y="12002"/>
                  </a:lnTo>
                  <a:lnTo>
                    <a:pt x="1234" y="10014"/>
                  </a:lnTo>
                  <a:lnTo>
                    <a:pt x="2058" y="8027"/>
                  </a:lnTo>
                  <a:lnTo>
                    <a:pt x="3230" y="6272"/>
                  </a:lnTo>
                  <a:lnTo>
                    <a:pt x="4751" y="4751"/>
                  </a:lnTo>
                  <a:lnTo>
                    <a:pt x="6273" y="3230"/>
                  </a:lnTo>
                  <a:lnTo>
                    <a:pt x="8027" y="2058"/>
                  </a:lnTo>
                  <a:lnTo>
                    <a:pt x="10015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0444" y="411"/>
                  </a:lnTo>
                  <a:lnTo>
                    <a:pt x="22431" y="1234"/>
                  </a:lnTo>
                  <a:lnTo>
                    <a:pt x="24419" y="2058"/>
                  </a:lnTo>
                  <a:lnTo>
                    <a:pt x="26173" y="323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2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15351" y="178232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15351" y="178232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22431" y="31211"/>
                  </a:lnTo>
                  <a:lnTo>
                    <a:pt x="20444" y="32035"/>
                  </a:lnTo>
                  <a:lnTo>
                    <a:pt x="18374" y="32446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5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0444" y="411"/>
                  </a:lnTo>
                  <a:lnTo>
                    <a:pt x="22431" y="1234"/>
                  </a:lnTo>
                  <a:lnTo>
                    <a:pt x="24419" y="2058"/>
                  </a:lnTo>
                  <a:lnTo>
                    <a:pt x="26173" y="323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2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62657" y="1842033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1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62657" y="1842033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1"/>
                  </a:lnTo>
                  <a:lnTo>
                    <a:pt x="411" y="12002"/>
                  </a:lnTo>
                  <a:lnTo>
                    <a:pt x="1234" y="10014"/>
                  </a:lnTo>
                  <a:lnTo>
                    <a:pt x="2058" y="8027"/>
                  </a:lnTo>
                  <a:lnTo>
                    <a:pt x="3230" y="6272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5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0444" y="411"/>
                  </a:lnTo>
                  <a:lnTo>
                    <a:pt x="22431" y="1234"/>
                  </a:lnTo>
                  <a:lnTo>
                    <a:pt x="24419" y="2058"/>
                  </a:lnTo>
                  <a:lnTo>
                    <a:pt x="26173" y="323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1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15351" y="1842033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1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15351" y="1842033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1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5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0444" y="411"/>
                  </a:lnTo>
                  <a:lnTo>
                    <a:pt x="22431" y="1234"/>
                  </a:lnTo>
                  <a:lnTo>
                    <a:pt x="24419" y="2058"/>
                  </a:lnTo>
                  <a:lnTo>
                    <a:pt x="26173" y="323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1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2657" y="1901744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1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2657" y="1901744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12002" y="32035"/>
                  </a:lnTo>
                  <a:lnTo>
                    <a:pt x="10015" y="31211"/>
                  </a:lnTo>
                  <a:lnTo>
                    <a:pt x="8027" y="30388"/>
                  </a:lnTo>
                  <a:lnTo>
                    <a:pt x="1234" y="22431"/>
                  </a:lnTo>
                  <a:lnTo>
                    <a:pt x="411" y="20444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1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5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0444" y="411"/>
                  </a:lnTo>
                  <a:lnTo>
                    <a:pt x="22431" y="1234"/>
                  </a:lnTo>
                  <a:lnTo>
                    <a:pt x="24419" y="205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1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15415" y="1901744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1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E1D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15415" y="1901744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12002" y="32035"/>
                  </a:lnTo>
                  <a:lnTo>
                    <a:pt x="10014" y="31211"/>
                  </a:lnTo>
                  <a:lnTo>
                    <a:pt x="8027" y="30388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1"/>
                  </a:lnTo>
                  <a:lnTo>
                    <a:pt x="411" y="12002"/>
                  </a:lnTo>
                  <a:lnTo>
                    <a:pt x="1234" y="10014"/>
                  </a:lnTo>
                  <a:lnTo>
                    <a:pt x="2058" y="8027"/>
                  </a:lnTo>
                  <a:lnTo>
                    <a:pt x="3230" y="6272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4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0444" y="411"/>
                  </a:lnTo>
                  <a:lnTo>
                    <a:pt x="22431" y="1234"/>
                  </a:lnTo>
                  <a:lnTo>
                    <a:pt x="24419" y="2057"/>
                  </a:lnTo>
                  <a:lnTo>
                    <a:pt x="32446" y="14071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62657" y="196145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62657" y="196145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22431" y="31211"/>
                  </a:lnTo>
                  <a:lnTo>
                    <a:pt x="20444" y="32035"/>
                  </a:lnTo>
                  <a:lnTo>
                    <a:pt x="18374" y="32446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12002" y="32035"/>
                  </a:lnTo>
                  <a:lnTo>
                    <a:pt x="10015" y="31211"/>
                  </a:lnTo>
                  <a:lnTo>
                    <a:pt x="8027" y="30388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11" y="12002"/>
                  </a:lnTo>
                  <a:lnTo>
                    <a:pt x="1234" y="10014"/>
                  </a:lnTo>
                  <a:lnTo>
                    <a:pt x="2058" y="8027"/>
                  </a:lnTo>
                  <a:lnTo>
                    <a:pt x="3230" y="6272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5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2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15415" y="196145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15415" y="196145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22431" y="31211"/>
                  </a:lnTo>
                  <a:lnTo>
                    <a:pt x="20444" y="32035"/>
                  </a:lnTo>
                  <a:lnTo>
                    <a:pt x="18374" y="32446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12002" y="32035"/>
                  </a:lnTo>
                  <a:lnTo>
                    <a:pt x="10014" y="31211"/>
                  </a:lnTo>
                  <a:lnTo>
                    <a:pt x="8027" y="30388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11" y="12002"/>
                  </a:lnTo>
                  <a:lnTo>
                    <a:pt x="1234" y="10014"/>
                  </a:lnTo>
                  <a:lnTo>
                    <a:pt x="2058" y="8027"/>
                  </a:lnTo>
                  <a:lnTo>
                    <a:pt x="3230" y="6272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4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2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2657" y="2021167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E1D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62657" y="2021167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22431" y="31211"/>
                  </a:lnTo>
                  <a:lnTo>
                    <a:pt x="20444" y="32035"/>
                  </a:lnTo>
                  <a:lnTo>
                    <a:pt x="18374" y="32446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12002" y="32035"/>
                  </a:lnTo>
                  <a:lnTo>
                    <a:pt x="10015" y="31211"/>
                  </a:lnTo>
                  <a:lnTo>
                    <a:pt x="8027" y="30388"/>
                  </a:lnTo>
                  <a:lnTo>
                    <a:pt x="1234" y="22431"/>
                  </a:lnTo>
                  <a:lnTo>
                    <a:pt x="411" y="20444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5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2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15415" y="2021167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15415" y="2021167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22431" y="31211"/>
                  </a:lnTo>
                  <a:lnTo>
                    <a:pt x="20444" y="32035"/>
                  </a:lnTo>
                  <a:lnTo>
                    <a:pt x="18374" y="32446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12002" y="32035"/>
                  </a:lnTo>
                  <a:lnTo>
                    <a:pt x="10014" y="31211"/>
                  </a:lnTo>
                  <a:lnTo>
                    <a:pt x="8027" y="30388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11" y="12002"/>
                  </a:lnTo>
                  <a:lnTo>
                    <a:pt x="1234" y="10014"/>
                  </a:lnTo>
                  <a:lnTo>
                    <a:pt x="2058" y="8027"/>
                  </a:lnTo>
                  <a:lnTo>
                    <a:pt x="3230" y="6272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4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2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0068" y="1693923"/>
              <a:ext cx="197761" cy="38914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080" y="1825339"/>
              <a:ext cx="68425" cy="8292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229826" y="1857827"/>
              <a:ext cx="59690" cy="22860"/>
            </a:xfrm>
            <a:custGeom>
              <a:avLst/>
              <a:gdLst/>
              <a:ahLst/>
              <a:cxnLst/>
              <a:rect l="l" t="t" r="r" b="b"/>
              <a:pathLst>
                <a:path w="59690" h="22860">
                  <a:moveTo>
                    <a:pt x="58281" y="0"/>
                  </a:moveTo>
                  <a:lnTo>
                    <a:pt x="1253" y="0"/>
                  </a:lnTo>
                  <a:lnTo>
                    <a:pt x="376" y="512"/>
                  </a:lnTo>
                  <a:lnTo>
                    <a:pt x="0" y="1153"/>
                  </a:lnTo>
                  <a:lnTo>
                    <a:pt x="0" y="2883"/>
                  </a:lnTo>
                  <a:lnTo>
                    <a:pt x="477" y="3524"/>
                  </a:lnTo>
                  <a:lnTo>
                    <a:pt x="1432" y="3844"/>
                  </a:lnTo>
                  <a:lnTo>
                    <a:pt x="58214" y="3844"/>
                  </a:lnTo>
                  <a:lnTo>
                    <a:pt x="59206" y="3236"/>
                  </a:lnTo>
                  <a:lnTo>
                    <a:pt x="59624" y="2627"/>
                  </a:lnTo>
                  <a:lnTo>
                    <a:pt x="59624" y="1153"/>
                  </a:lnTo>
                  <a:lnTo>
                    <a:pt x="59176" y="512"/>
                  </a:lnTo>
                  <a:lnTo>
                    <a:pt x="58281" y="0"/>
                  </a:lnTo>
                  <a:close/>
                </a:path>
                <a:path w="59690" h="22860">
                  <a:moveTo>
                    <a:pt x="58371" y="18647"/>
                  </a:moveTo>
                  <a:lnTo>
                    <a:pt x="1432" y="18647"/>
                  </a:lnTo>
                  <a:lnTo>
                    <a:pt x="477" y="18967"/>
                  </a:lnTo>
                  <a:lnTo>
                    <a:pt x="0" y="19608"/>
                  </a:lnTo>
                  <a:lnTo>
                    <a:pt x="0" y="21402"/>
                  </a:lnTo>
                  <a:lnTo>
                    <a:pt x="417" y="22043"/>
                  </a:lnTo>
                  <a:lnTo>
                    <a:pt x="1253" y="22492"/>
                  </a:lnTo>
                  <a:lnTo>
                    <a:pt x="58281" y="22492"/>
                  </a:lnTo>
                  <a:lnTo>
                    <a:pt x="59176" y="22043"/>
                  </a:lnTo>
                  <a:lnTo>
                    <a:pt x="59624" y="21402"/>
                  </a:lnTo>
                  <a:lnTo>
                    <a:pt x="59624" y="19928"/>
                  </a:lnTo>
                  <a:lnTo>
                    <a:pt x="59206" y="19288"/>
                  </a:lnTo>
                  <a:lnTo>
                    <a:pt x="58371" y="186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29826" y="1857827"/>
              <a:ext cx="59690" cy="22860"/>
            </a:xfrm>
            <a:custGeom>
              <a:avLst/>
              <a:gdLst/>
              <a:ahLst/>
              <a:cxnLst/>
              <a:rect l="l" t="t" r="r" b="b"/>
              <a:pathLst>
                <a:path w="59690" h="22860">
                  <a:moveTo>
                    <a:pt x="0" y="1922"/>
                  </a:moveTo>
                  <a:lnTo>
                    <a:pt x="0" y="1089"/>
                  </a:lnTo>
                  <a:lnTo>
                    <a:pt x="417" y="448"/>
                  </a:lnTo>
                  <a:lnTo>
                    <a:pt x="1253" y="0"/>
                  </a:lnTo>
                  <a:lnTo>
                    <a:pt x="58281" y="0"/>
                  </a:lnTo>
                  <a:lnTo>
                    <a:pt x="59176" y="512"/>
                  </a:lnTo>
                  <a:lnTo>
                    <a:pt x="59624" y="1153"/>
                  </a:lnTo>
                  <a:lnTo>
                    <a:pt x="59624" y="1922"/>
                  </a:lnTo>
                  <a:lnTo>
                    <a:pt x="59624" y="2627"/>
                  </a:lnTo>
                  <a:lnTo>
                    <a:pt x="59206" y="3236"/>
                  </a:lnTo>
                  <a:lnTo>
                    <a:pt x="58371" y="3748"/>
                  </a:lnTo>
                  <a:lnTo>
                    <a:pt x="29901" y="3844"/>
                  </a:lnTo>
                  <a:lnTo>
                    <a:pt x="1432" y="3844"/>
                  </a:lnTo>
                  <a:lnTo>
                    <a:pt x="477" y="3524"/>
                  </a:lnTo>
                  <a:lnTo>
                    <a:pt x="0" y="2883"/>
                  </a:lnTo>
                  <a:lnTo>
                    <a:pt x="0" y="1922"/>
                  </a:lnTo>
                  <a:close/>
                </a:path>
                <a:path w="59690" h="22860">
                  <a:moveTo>
                    <a:pt x="0" y="20569"/>
                  </a:moveTo>
                  <a:lnTo>
                    <a:pt x="0" y="19608"/>
                  </a:lnTo>
                  <a:lnTo>
                    <a:pt x="477" y="18967"/>
                  </a:lnTo>
                  <a:lnTo>
                    <a:pt x="1432" y="18647"/>
                  </a:lnTo>
                  <a:lnTo>
                    <a:pt x="58371" y="18647"/>
                  </a:lnTo>
                  <a:lnTo>
                    <a:pt x="59206" y="19288"/>
                  </a:lnTo>
                  <a:lnTo>
                    <a:pt x="59624" y="19928"/>
                  </a:lnTo>
                  <a:lnTo>
                    <a:pt x="59624" y="20569"/>
                  </a:lnTo>
                  <a:lnTo>
                    <a:pt x="59624" y="21402"/>
                  </a:lnTo>
                  <a:lnTo>
                    <a:pt x="59176" y="22043"/>
                  </a:lnTo>
                  <a:lnTo>
                    <a:pt x="58281" y="22492"/>
                  </a:lnTo>
                  <a:lnTo>
                    <a:pt x="1253" y="22492"/>
                  </a:lnTo>
                  <a:lnTo>
                    <a:pt x="417" y="22043"/>
                  </a:lnTo>
                  <a:lnTo>
                    <a:pt x="0" y="21402"/>
                  </a:lnTo>
                  <a:lnTo>
                    <a:pt x="0" y="205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480308" y="1831725"/>
            <a:ext cx="171450" cy="57785"/>
            <a:chOff x="480308" y="1831725"/>
            <a:chExt cx="171450" cy="57785"/>
          </a:xfrm>
        </p:grpSpPr>
        <p:sp>
          <p:nvSpPr>
            <p:cNvPr id="48" name="object 48"/>
            <p:cNvSpPr/>
            <p:nvPr/>
          </p:nvSpPr>
          <p:spPr>
            <a:xfrm>
              <a:off x="480308" y="1831725"/>
              <a:ext cx="76200" cy="57785"/>
            </a:xfrm>
            <a:custGeom>
              <a:avLst/>
              <a:gdLst/>
              <a:ahLst/>
              <a:cxnLst/>
              <a:rect l="l" t="t" r="r" b="b"/>
              <a:pathLst>
                <a:path w="76200" h="57785">
                  <a:moveTo>
                    <a:pt x="75911" y="0"/>
                  </a:moveTo>
                  <a:lnTo>
                    <a:pt x="75168" y="0"/>
                  </a:lnTo>
                  <a:lnTo>
                    <a:pt x="74797" y="166"/>
                  </a:lnTo>
                  <a:lnTo>
                    <a:pt x="71363" y="249"/>
                  </a:lnTo>
                  <a:lnTo>
                    <a:pt x="64867" y="249"/>
                  </a:lnTo>
                  <a:lnTo>
                    <a:pt x="64311" y="138"/>
                  </a:lnTo>
                  <a:lnTo>
                    <a:pt x="63568" y="110"/>
                  </a:lnTo>
                  <a:lnTo>
                    <a:pt x="61712" y="221"/>
                  </a:lnTo>
                  <a:lnTo>
                    <a:pt x="60660" y="221"/>
                  </a:lnTo>
                  <a:lnTo>
                    <a:pt x="58309" y="110"/>
                  </a:lnTo>
                  <a:lnTo>
                    <a:pt x="57227" y="83"/>
                  </a:lnTo>
                  <a:lnTo>
                    <a:pt x="55247" y="83"/>
                  </a:lnTo>
                  <a:lnTo>
                    <a:pt x="54412" y="55"/>
                  </a:lnTo>
                  <a:lnTo>
                    <a:pt x="53731" y="0"/>
                  </a:lnTo>
                  <a:lnTo>
                    <a:pt x="52618" y="0"/>
                  </a:lnTo>
                  <a:lnTo>
                    <a:pt x="51690" y="0"/>
                  </a:lnTo>
                  <a:lnTo>
                    <a:pt x="51690" y="5148"/>
                  </a:lnTo>
                  <a:lnTo>
                    <a:pt x="59856" y="5148"/>
                  </a:lnTo>
                  <a:lnTo>
                    <a:pt x="51040" y="23336"/>
                  </a:lnTo>
                  <a:lnTo>
                    <a:pt x="49741" y="26049"/>
                  </a:lnTo>
                  <a:lnTo>
                    <a:pt x="48318" y="29011"/>
                  </a:lnTo>
                  <a:lnTo>
                    <a:pt x="45224" y="35433"/>
                  </a:lnTo>
                  <a:lnTo>
                    <a:pt x="44080" y="37814"/>
                  </a:lnTo>
                  <a:lnTo>
                    <a:pt x="43338" y="39364"/>
                  </a:lnTo>
                  <a:lnTo>
                    <a:pt x="42224" y="41606"/>
                  </a:lnTo>
                  <a:lnTo>
                    <a:pt x="33315" y="23502"/>
                  </a:lnTo>
                  <a:lnTo>
                    <a:pt x="24499" y="5148"/>
                  </a:lnTo>
                  <a:lnTo>
                    <a:pt x="32665" y="5148"/>
                  </a:lnTo>
                  <a:lnTo>
                    <a:pt x="32665" y="0"/>
                  </a:lnTo>
                  <a:lnTo>
                    <a:pt x="31459" y="0"/>
                  </a:lnTo>
                  <a:lnTo>
                    <a:pt x="29974" y="166"/>
                  </a:lnTo>
                  <a:lnTo>
                    <a:pt x="24592" y="249"/>
                  </a:lnTo>
                  <a:lnTo>
                    <a:pt x="7083" y="249"/>
                  </a:lnTo>
                  <a:lnTo>
                    <a:pt x="2320" y="166"/>
                  </a:lnTo>
                  <a:lnTo>
                    <a:pt x="1020" y="0"/>
                  </a:lnTo>
                  <a:lnTo>
                    <a:pt x="0" y="0"/>
                  </a:lnTo>
                  <a:lnTo>
                    <a:pt x="0" y="5148"/>
                  </a:lnTo>
                  <a:lnTo>
                    <a:pt x="9187" y="5148"/>
                  </a:lnTo>
                  <a:lnTo>
                    <a:pt x="21529" y="30810"/>
                  </a:lnTo>
                  <a:lnTo>
                    <a:pt x="35635" y="57552"/>
                  </a:lnTo>
                  <a:lnTo>
                    <a:pt x="40368" y="57552"/>
                  </a:lnTo>
                  <a:lnTo>
                    <a:pt x="41141" y="57247"/>
                  </a:lnTo>
                  <a:lnTo>
                    <a:pt x="50700" y="38340"/>
                  </a:lnTo>
                  <a:lnTo>
                    <a:pt x="52710" y="34188"/>
                  </a:lnTo>
                  <a:lnTo>
                    <a:pt x="54381" y="30810"/>
                  </a:lnTo>
                  <a:lnTo>
                    <a:pt x="66723" y="5148"/>
                  </a:lnTo>
                  <a:lnTo>
                    <a:pt x="75911" y="5148"/>
                  </a:lnTo>
                  <a:lnTo>
                    <a:pt x="75911" y="0"/>
                  </a:lnTo>
                  <a:close/>
                </a:path>
              </a:pathLst>
            </a:custGeom>
            <a:solidFill>
              <a:srgbClr val="08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0308" y="1831725"/>
              <a:ext cx="76200" cy="57785"/>
            </a:xfrm>
            <a:custGeom>
              <a:avLst/>
              <a:gdLst/>
              <a:ahLst/>
              <a:cxnLst/>
              <a:rect l="l" t="t" r="r" b="b"/>
              <a:pathLst>
                <a:path w="76200" h="57785">
                  <a:moveTo>
                    <a:pt x="52618" y="0"/>
                  </a:moveTo>
                  <a:lnTo>
                    <a:pt x="53731" y="0"/>
                  </a:lnTo>
                  <a:lnTo>
                    <a:pt x="54412" y="55"/>
                  </a:lnTo>
                  <a:lnTo>
                    <a:pt x="55247" y="83"/>
                  </a:lnTo>
                  <a:lnTo>
                    <a:pt x="56237" y="83"/>
                  </a:lnTo>
                  <a:lnTo>
                    <a:pt x="57227" y="83"/>
                  </a:lnTo>
                  <a:lnTo>
                    <a:pt x="58309" y="110"/>
                  </a:lnTo>
                  <a:lnTo>
                    <a:pt x="59485" y="166"/>
                  </a:lnTo>
                  <a:lnTo>
                    <a:pt x="60660" y="221"/>
                  </a:lnTo>
                  <a:lnTo>
                    <a:pt x="61712" y="221"/>
                  </a:lnTo>
                  <a:lnTo>
                    <a:pt x="62640" y="166"/>
                  </a:lnTo>
                  <a:lnTo>
                    <a:pt x="63568" y="110"/>
                  </a:lnTo>
                  <a:lnTo>
                    <a:pt x="64311" y="138"/>
                  </a:lnTo>
                  <a:lnTo>
                    <a:pt x="64867" y="249"/>
                  </a:lnTo>
                  <a:lnTo>
                    <a:pt x="71363" y="249"/>
                  </a:lnTo>
                  <a:lnTo>
                    <a:pt x="74797" y="166"/>
                  </a:lnTo>
                  <a:lnTo>
                    <a:pt x="75168" y="0"/>
                  </a:lnTo>
                  <a:lnTo>
                    <a:pt x="75911" y="0"/>
                  </a:lnTo>
                  <a:lnTo>
                    <a:pt x="75911" y="5148"/>
                  </a:lnTo>
                  <a:lnTo>
                    <a:pt x="66723" y="5148"/>
                  </a:lnTo>
                  <a:lnTo>
                    <a:pt x="54381" y="30810"/>
                  </a:lnTo>
                  <a:lnTo>
                    <a:pt x="52710" y="34188"/>
                  </a:lnTo>
                  <a:lnTo>
                    <a:pt x="50700" y="38340"/>
                  </a:lnTo>
                  <a:lnTo>
                    <a:pt x="48349" y="43267"/>
                  </a:lnTo>
                  <a:lnTo>
                    <a:pt x="45008" y="50188"/>
                  </a:lnTo>
                  <a:lnTo>
                    <a:pt x="43028" y="54230"/>
                  </a:lnTo>
                  <a:lnTo>
                    <a:pt x="42410" y="55392"/>
                  </a:lnTo>
                  <a:lnTo>
                    <a:pt x="41791" y="56555"/>
                  </a:lnTo>
                  <a:lnTo>
                    <a:pt x="41141" y="57247"/>
                  </a:lnTo>
                  <a:lnTo>
                    <a:pt x="40461" y="57469"/>
                  </a:lnTo>
                  <a:lnTo>
                    <a:pt x="35635" y="57552"/>
                  </a:lnTo>
                  <a:lnTo>
                    <a:pt x="34954" y="57386"/>
                  </a:lnTo>
                  <a:lnTo>
                    <a:pt x="9187" y="5148"/>
                  </a:lnTo>
                  <a:lnTo>
                    <a:pt x="0" y="5148"/>
                  </a:lnTo>
                  <a:lnTo>
                    <a:pt x="0" y="0"/>
                  </a:lnTo>
                  <a:lnTo>
                    <a:pt x="1020" y="0"/>
                  </a:lnTo>
                  <a:lnTo>
                    <a:pt x="2320" y="166"/>
                  </a:lnTo>
                  <a:lnTo>
                    <a:pt x="7083" y="249"/>
                  </a:lnTo>
                  <a:lnTo>
                    <a:pt x="15312" y="249"/>
                  </a:lnTo>
                  <a:lnTo>
                    <a:pt x="24592" y="249"/>
                  </a:lnTo>
                  <a:lnTo>
                    <a:pt x="29974" y="166"/>
                  </a:lnTo>
                  <a:lnTo>
                    <a:pt x="31459" y="0"/>
                  </a:lnTo>
                  <a:lnTo>
                    <a:pt x="32665" y="0"/>
                  </a:lnTo>
                  <a:lnTo>
                    <a:pt x="32665" y="5148"/>
                  </a:lnTo>
                  <a:lnTo>
                    <a:pt x="24499" y="5148"/>
                  </a:lnTo>
                  <a:lnTo>
                    <a:pt x="33315" y="23502"/>
                  </a:lnTo>
                  <a:lnTo>
                    <a:pt x="42224" y="41606"/>
                  </a:lnTo>
                  <a:lnTo>
                    <a:pt x="43338" y="39364"/>
                  </a:lnTo>
                  <a:lnTo>
                    <a:pt x="44080" y="37814"/>
                  </a:lnTo>
                  <a:lnTo>
                    <a:pt x="45224" y="35433"/>
                  </a:lnTo>
                  <a:lnTo>
                    <a:pt x="46771" y="32222"/>
                  </a:lnTo>
                  <a:lnTo>
                    <a:pt x="48318" y="29011"/>
                  </a:lnTo>
                  <a:lnTo>
                    <a:pt x="49741" y="26049"/>
                  </a:lnTo>
                  <a:lnTo>
                    <a:pt x="51040" y="23336"/>
                  </a:lnTo>
                  <a:lnTo>
                    <a:pt x="59856" y="5148"/>
                  </a:lnTo>
                  <a:lnTo>
                    <a:pt x="51690" y="5148"/>
                  </a:lnTo>
                  <a:lnTo>
                    <a:pt x="51690" y="0"/>
                  </a:lnTo>
                  <a:lnTo>
                    <a:pt x="52618" y="0"/>
                  </a:lnTo>
                  <a:close/>
                </a:path>
              </a:pathLst>
            </a:custGeom>
            <a:ln w="3175">
              <a:solidFill>
                <a:srgbClr val="0809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89609" y="1858217"/>
              <a:ext cx="62230" cy="19685"/>
            </a:xfrm>
            <a:custGeom>
              <a:avLst/>
              <a:gdLst/>
              <a:ahLst/>
              <a:cxnLst/>
              <a:rect l="l" t="t" r="r" b="b"/>
              <a:pathLst>
                <a:path w="62229" h="19685">
                  <a:moveTo>
                    <a:pt x="60413" y="0"/>
                  </a:moveTo>
                  <a:lnTo>
                    <a:pt x="1299" y="0"/>
                  </a:lnTo>
                  <a:lnTo>
                    <a:pt x="389" y="442"/>
                  </a:lnTo>
                  <a:lnTo>
                    <a:pt x="0" y="996"/>
                  </a:lnTo>
                  <a:lnTo>
                    <a:pt x="0" y="2491"/>
                  </a:lnTo>
                  <a:lnTo>
                    <a:pt x="494" y="3045"/>
                  </a:lnTo>
                  <a:lnTo>
                    <a:pt x="1484" y="3321"/>
                  </a:lnTo>
                  <a:lnTo>
                    <a:pt x="60343" y="3321"/>
                  </a:lnTo>
                  <a:lnTo>
                    <a:pt x="61372" y="2795"/>
                  </a:lnTo>
                  <a:lnTo>
                    <a:pt x="61805" y="2269"/>
                  </a:lnTo>
                  <a:lnTo>
                    <a:pt x="61805" y="996"/>
                  </a:lnTo>
                  <a:lnTo>
                    <a:pt x="61341" y="442"/>
                  </a:lnTo>
                  <a:lnTo>
                    <a:pt x="60413" y="0"/>
                  </a:lnTo>
                  <a:close/>
                </a:path>
                <a:path w="62229" h="19685">
                  <a:moveTo>
                    <a:pt x="60506" y="16111"/>
                  </a:moveTo>
                  <a:lnTo>
                    <a:pt x="1484" y="16111"/>
                  </a:lnTo>
                  <a:lnTo>
                    <a:pt x="494" y="16388"/>
                  </a:lnTo>
                  <a:lnTo>
                    <a:pt x="0" y="16941"/>
                  </a:lnTo>
                  <a:lnTo>
                    <a:pt x="0" y="18491"/>
                  </a:lnTo>
                  <a:lnTo>
                    <a:pt x="433" y="19045"/>
                  </a:lnTo>
                  <a:lnTo>
                    <a:pt x="1299" y="19433"/>
                  </a:lnTo>
                  <a:lnTo>
                    <a:pt x="60413" y="19433"/>
                  </a:lnTo>
                  <a:lnTo>
                    <a:pt x="61341" y="19045"/>
                  </a:lnTo>
                  <a:lnTo>
                    <a:pt x="61805" y="18491"/>
                  </a:lnTo>
                  <a:lnTo>
                    <a:pt x="61805" y="17218"/>
                  </a:lnTo>
                  <a:lnTo>
                    <a:pt x="61372" y="16664"/>
                  </a:lnTo>
                  <a:lnTo>
                    <a:pt x="60506" y="16111"/>
                  </a:lnTo>
                  <a:close/>
                </a:path>
              </a:pathLst>
            </a:custGeom>
            <a:solidFill>
              <a:srgbClr val="08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89609" y="1858217"/>
              <a:ext cx="62230" cy="19685"/>
            </a:xfrm>
            <a:custGeom>
              <a:avLst/>
              <a:gdLst/>
              <a:ahLst/>
              <a:cxnLst/>
              <a:rect l="l" t="t" r="r" b="b"/>
              <a:pathLst>
                <a:path w="62229" h="19685">
                  <a:moveTo>
                    <a:pt x="0" y="1660"/>
                  </a:moveTo>
                  <a:lnTo>
                    <a:pt x="0" y="941"/>
                  </a:lnTo>
                  <a:lnTo>
                    <a:pt x="433" y="387"/>
                  </a:lnTo>
                  <a:lnTo>
                    <a:pt x="1299" y="0"/>
                  </a:lnTo>
                  <a:lnTo>
                    <a:pt x="60413" y="0"/>
                  </a:lnTo>
                  <a:lnTo>
                    <a:pt x="61341" y="442"/>
                  </a:lnTo>
                  <a:lnTo>
                    <a:pt x="61805" y="996"/>
                  </a:lnTo>
                  <a:lnTo>
                    <a:pt x="61805" y="1660"/>
                  </a:lnTo>
                  <a:lnTo>
                    <a:pt x="61805" y="2269"/>
                  </a:lnTo>
                  <a:lnTo>
                    <a:pt x="61372" y="2795"/>
                  </a:lnTo>
                  <a:lnTo>
                    <a:pt x="60506" y="3238"/>
                  </a:lnTo>
                  <a:lnTo>
                    <a:pt x="30995" y="3321"/>
                  </a:lnTo>
                  <a:lnTo>
                    <a:pt x="1484" y="3321"/>
                  </a:lnTo>
                  <a:lnTo>
                    <a:pt x="494" y="3045"/>
                  </a:lnTo>
                  <a:lnTo>
                    <a:pt x="0" y="2491"/>
                  </a:lnTo>
                  <a:lnTo>
                    <a:pt x="0" y="1660"/>
                  </a:lnTo>
                  <a:close/>
                </a:path>
                <a:path w="62229" h="19685">
                  <a:moveTo>
                    <a:pt x="0" y="17772"/>
                  </a:moveTo>
                  <a:lnTo>
                    <a:pt x="0" y="16941"/>
                  </a:lnTo>
                  <a:lnTo>
                    <a:pt x="494" y="16388"/>
                  </a:lnTo>
                  <a:lnTo>
                    <a:pt x="1484" y="16111"/>
                  </a:lnTo>
                  <a:lnTo>
                    <a:pt x="60506" y="16111"/>
                  </a:lnTo>
                  <a:lnTo>
                    <a:pt x="61372" y="16664"/>
                  </a:lnTo>
                  <a:lnTo>
                    <a:pt x="61805" y="17218"/>
                  </a:lnTo>
                  <a:lnTo>
                    <a:pt x="61805" y="17772"/>
                  </a:lnTo>
                  <a:lnTo>
                    <a:pt x="61805" y="18491"/>
                  </a:lnTo>
                  <a:lnTo>
                    <a:pt x="61341" y="19045"/>
                  </a:lnTo>
                  <a:lnTo>
                    <a:pt x="60413" y="19433"/>
                  </a:lnTo>
                  <a:lnTo>
                    <a:pt x="1299" y="19433"/>
                  </a:lnTo>
                  <a:lnTo>
                    <a:pt x="433" y="19045"/>
                  </a:lnTo>
                  <a:lnTo>
                    <a:pt x="0" y="18491"/>
                  </a:lnTo>
                  <a:lnTo>
                    <a:pt x="0" y="17772"/>
                  </a:lnTo>
                  <a:close/>
                </a:path>
              </a:pathLst>
            </a:custGeom>
            <a:ln w="3175">
              <a:solidFill>
                <a:srgbClr val="0809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" name="object 5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4573" y="842912"/>
            <a:ext cx="699105" cy="89311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701522" y="1725565"/>
            <a:ext cx="326390" cy="325755"/>
            <a:chOff x="701522" y="1725565"/>
            <a:chExt cx="326390" cy="325755"/>
          </a:xfrm>
        </p:grpSpPr>
        <p:sp>
          <p:nvSpPr>
            <p:cNvPr id="54" name="object 54"/>
            <p:cNvSpPr/>
            <p:nvPr/>
          </p:nvSpPr>
          <p:spPr>
            <a:xfrm>
              <a:off x="704712" y="1728755"/>
              <a:ext cx="252729" cy="319405"/>
            </a:xfrm>
            <a:custGeom>
              <a:avLst/>
              <a:gdLst/>
              <a:ahLst/>
              <a:cxnLst/>
              <a:rect l="l" t="t" r="r" b="b"/>
              <a:pathLst>
                <a:path w="252730" h="319405">
                  <a:moveTo>
                    <a:pt x="252113" y="318969"/>
                  </a:moveTo>
                  <a:lnTo>
                    <a:pt x="0" y="318969"/>
                  </a:lnTo>
                  <a:lnTo>
                    <a:pt x="0" y="0"/>
                  </a:lnTo>
                  <a:lnTo>
                    <a:pt x="252113" y="0"/>
                  </a:lnTo>
                  <a:lnTo>
                    <a:pt x="252113" y="318969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04712" y="1728755"/>
              <a:ext cx="252729" cy="319405"/>
            </a:xfrm>
            <a:custGeom>
              <a:avLst/>
              <a:gdLst/>
              <a:ahLst/>
              <a:cxnLst/>
              <a:rect l="l" t="t" r="r" b="b"/>
              <a:pathLst>
                <a:path w="252730" h="319405">
                  <a:moveTo>
                    <a:pt x="0" y="0"/>
                  </a:moveTo>
                  <a:lnTo>
                    <a:pt x="252113" y="0"/>
                  </a:lnTo>
                  <a:lnTo>
                    <a:pt x="252113" y="318969"/>
                  </a:lnTo>
                  <a:lnTo>
                    <a:pt x="0" y="318969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2148" y="1748128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4072"/>
                  </a:lnTo>
                  <a:lnTo>
                    <a:pt x="32447" y="16223"/>
                  </a:lnTo>
                  <a:lnTo>
                    <a:pt x="32447" y="18374"/>
                  </a:lnTo>
                  <a:lnTo>
                    <a:pt x="20444" y="32035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92148" y="1748128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7" y="18374"/>
                  </a:lnTo>
                  <a:lnTo>
                    <a:pt x="32035" y="20444"/>
                  </a:lnTo>
                  <a:lnTo>
                    <a:pt x="31212" y="22431"/>
                  </a:lnTo>
                  <a:lnTo>
                    <a:pt x="30388" y="24419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1234" y="22431"/>
                  </a:lnTo>
                  <a:lnTo>
                    <a:pt x="411" y="20444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751" y="4751"/>
                  </a:lnTo>
                  <a:lnTo>
                    <a:pt x="6273" y="3230"/>
                  </a:lnTo>
                  <a:lnTo>
                    <a:pt x="8027" y="2058"/>
                  </a:lnTo>
                  <a:lnTo>
                    <a:pt x="10014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2" y="10014"/>
                  </a:lnTo>
                  <a:lnTo>
                    <a:pt x="32035" y="12002"/>
                  </a:lnTo>
                  <a:lnTo>
                    <a:pt x="32447" y="14072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92084" y="1811667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6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92084" y="1811667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6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4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1" y="10015"/>
                  </a:lnTo>
                  <a:lnTo>
                    <a:pt x="32035" y="12002"/>
                  </a:lnTo>
                  <a:lnTo>
                    <a:pt x="32446" y="14072"/>
                  </a:lnTo>
                  <a:lnTo>
                    <a:pt x="32446" y="16223"/>
                  </a:lnTo>
                  <a:close/>
                </a:path>
              </a:pathLst>
            </a:custGeom>
            <a:ln w="6379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92148" y="187865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7" y="14072"/>
                  </a:lnTo>
                  <a:lnTo>
                    <a:pt x="32447" y="16223"/>
                  </a:lnTo>
                  <a:lnTo>
                    <a:pt x="32447" y="18374"/>
                  </a:lnTo>
                  <a:lnTo>
                    <a:pt x="20444" y="32035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92148" y="187865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7" y="16223"/>
                  </a:moveTo>
                  <a:lnTo>
                    <a:pt x="32447" y="18374"/>
                  </a:lnTo>
                  <a:lnTo>
                    <a:pt x="32035" y="20444"/>
                  </a:lnTo>
                  <a:lnTo>
                    <a:pt x="31212" y="22431"/>
                  </a:lnTo>
                  <a:lnTo>
                    <a:pt x="30388" y="24419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751" y="4751"/>
                  </a:lnTo>
                  <a:lnTo>
                    <a:pt x="6273" y="3230"/>
                  </a:lnTo>
                  <a:lnTo>
                    <a:pt x="8027" y="2058"/>
                  </a:lnTo>
                  <a:lnTo>
                    <a:pt x="10014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2" y="10014"/>
                  </a:lnTo>
                  <a:lnTo>
                    <a:pt x="32035" y="12002"/>
                  </a:lnTo>
                  <a:lnTo>
                    <a:pt x="32447" y="14072"/>
                  </a:lnTo>
                  <a:lnTo>
                    <a:pt x="32447" y="16223"/>
                  </a:lnTo>
                  <a:close/>
                </a:path>
              </a:pathLst>
            </a:custGeom>
            <a:ln w="6379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92084" y="193925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1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6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E1D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92084" y="193925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6" y="16223"/>
                  </a:moveTo>
                  <a:lnTo>
                    <a:pt x="32446" y="18374"/>
                  </a:lnTo>
                  <a:lnTo>
                    <a:pt x="32035" y="20444"/>
                  </a:lnTo>
                  <a:lnTo>
                    <a:pt x="31211" y="22431"/>
                  </a:lnTo>
                  <a:lnTo>
                    <a:pt x="30388" y="24419"/>
                  </a:lnTo>
                  <a:lnTo>
                    <a:pt x="18374" y="32446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12002" y="32035"/>
                  </a:lnTo>
                  <a:lnTo>
                    <a:pt x="10014" y="31211"/>
                  </a:lnTo>
                  <a:lnTo>
                    <a:pt x="8027" y="30388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1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4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1"/>
                  </a:lnTo>
                  <a:lnTo>
                    <a:pt x="32446" y="16223"/>
                  </a:lnTo>
                  <a:close/>
                </a:path>
              </a:pathLst>
            </a:custGeom>
            <a:ln w="6379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92084" y="199973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18374" y="32446"/>
                  </a:moveTo>
                  <a:lnTo>
                    <a:pt x="14072" y="32446"/>
                  </a:lnTo>
                  <a:lnTo>
                    <a:pt x="12002" y="32035"/>
                  </a:lnTo>
                  <a:lnTo>
                    <a:pt x="0" y="18374"/>
                  </a:lnTo>
                  <a:lnTo>
                    <a:pt x="0" y="14072"/>
                  </a:lnTo>
                  <a:lnTo>
                    <a:pt x="14072" y="0"/>
                  </a:lnTo>
                  <a:lnTo>
                    <a:pt x="18374" y="0"/>
                  </a:lnTo>
                  <a:lnTo>
                    <a:pt x="32446" y="16223"/>
                  </a:lnTo>
                  <a:lnTo>
                    <a:pt x="32446" y="18374"/>
                  </a:lnTo>
                  <a:lnTo>
                    <a:pt x="18374" y="32446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92084" y="199973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19">
                  <a:moveTo>
                    <a:pt x="32446" y="16223"/>
                  </a:moveTo>
                  <a:lnTo>
                    <a:pt x="22431" y="31211"/>
                  </a:lnTo>
                  <a:lnTo>
                    <a:pt x="20444" y="32035"/>
                  </a:lnTo>
                  <a:lnTo>
                    <a:pt x="18374" y="32446"/>
                  </a:lnTo>
                  <a:lnTo>
                    <a:pt x="16223" y="32446"/>
                  </a:lnTo>
                  <a:lnTo>
                    <a:pt x="14072" y="32446"/>
                  </a:lnTo>
                  <a:lnTo>
                    <a:pt x="0" y="18374"/>
                  </a:lnTo>
                  <a:lnTo>
                    <a:pt x="0" y="16223"/>
                  </a:lnTo>
                  <a:lnTo>
                    <a:pt x="0" y="14072"/>
                  </a:lnTo>
                  <a:lnTo>
                    <a:pt x="4751" y="4751"/>
                  </a:lnTo>
                  <a:lnTo>
                    <a:pt x="6272" y="3230"/>
                  </a:lnTo>
                  <a:lnTo>
                    <a:pt x="8027" y="2058"/>
                  </a:lnTo>
                  <a:lnTo>
                    <a:pt x="10014" y="1234"/>
                  </a:lnTo>
                  <a:lnTo>
                    <a:pt x="12002" y="411"/>
                  </a:lnTo>
                  <a:lnTo>
                    <a:pt x="14072" y="0"/>
                  </a:lnTo>
                  <a:lnTo>
                    <a:pt x="16223" y="0"/>
                  </a:lnTo>
                  <a:lnTo>
                    <a:pt x="18374" y="0"/>
                  </a:lnTo>
                  <a:lnTo>
                    <a:pt x="27695" y="4751"/>
                  </a:lnTo>
                  <a:lnTo>
                    <a:pt x="29216" y="6272"/>
                  </a:lnTo>
                  <a:lnTo>
                    <a:pt x="30388" y="8027"/>
                  </a:lnTo>
                  <a:lnTo>
                    <a:pt x="31211" y="10014"/>
                  </a:lnTo>
                  <a:lnTo>
                    <a:pt x="32035" y="12002"/>
                  </a:lnTo>
                  <a:lnTo>
                    <a:pt x="32446" y="14072"/>
                  </a:lnTo>
                  <a:lnTo>
                    <a:pt x="32446" y="16223"/>
                  </a:lnTo>
                  <a:close/>
                </a:path>
              </a:pathLst>
            </a:custGeom>
            <a:ln w="6379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04712" y="1728755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255175" y="63793"/>
                  </a:moveTo>
                  <a:lnTo>
                    <a:pt x="0" y="63793"/>
                  </a:lnTo>
                  <a:lnTo>
                    <a:pt x="0" y="0"/>
                  </a:lnTo>
                  <a:lnTo>
                    <a:pt x="255175" y="0"/>
                  </a:lnTo>
                  <a:lnTo>
                    <a:pt x="255175" y="63793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04712" y="1728755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0" y="0"/>
                  </a:moveTo>
                  <a:lnTo>
                    <a:pt x="255175" y="0"/>
                  </a:lnTo>
                  <a:lnTo>
                    <a:pt x="255175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522" y="1725565"/>
              <a:ext cx="261555" cy="7017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04712" y="1792549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255175" y="63793"/>
                  </a:moveTo>
                  <a:lnTo>
                    <a:pt x="0" y="63793"/>
                  </a:lnTo>
                  <a:lnTo>
                    <a:pt x="0" y="0"/>
                  </a:lnTo>
                  <a:lnTo>
                    <a:pt x="255175" y="0"/>
                  </a:lnTo>
                  <a:lnTo>
                    <a:pt x="255175" y="63793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4712" y="1792549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0" y="0"/>
                  </a:moveTo>
                  <a:lnTo>
                    <a:pt x="255175" y="0"/>
                  </a:lnTo>
                  <a:lnTo>
                    <a:pt x="255175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522" y="1789359"/>
              <a:ext cx="261555" cy="7017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04712" y="1856343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255175" y="63793"/>
                  </a:moveTo>
                  <a:lnTo>
                    <a:pt x="0" y="63793"/>
                  </a:lnTo>
                  <a:lnTo>
                    <a:pt x="0" y="0"/>
                  </a:lnTo>
                  <a:lnTo>
                    <a:pt x="255175" y="0"/>
                  </a:lnTo>
                  <a:lnTo>
                    <a:pt x="255175" y="63793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04712" y="1856343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0" y="0"/>
                  </a:moveTo>
                  <a:lnTo>
                    <a:pt x="255175" y="0"/>
                  </a:lnTo>
                  <a:lnTo>
                    <a:pt x="255175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522" y="1853153"/>
              <a:ext cx="261555" cy="7017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04712" y="1920137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255175" y="63793"/>
                  </a:moveTo>
                  <a:lnTo>
                    <a:pt x="0" y="63793"/>
                  </a:lnTo>
                  <a:lnTo>
                    <a:pt x="0" y="0"/>
                  </a:lnTo>
                  <a:lnTo>
                    <a:pt x="255175" y="0"/>
                  </a:lnTo>
                  <a:lnTo>
                    <a:pt x="255175" y="63793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04712" y="1920137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0" y="0"/>
                  </a:moveTo>
                  <a:lnTo>
                    <a:pt x="255175" y="0"/>
                  </a:lnTo>
                  <a:lnTo>
                    <a:pt x="255175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522" y="1916947"/>
              <a:ext cx="261555" cy="7017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04712" y="1983931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255175" y="63793"/>
                  </a:moveTo>
                  <a:lnTo>
                    <a:pt x="0" y="63793"/>
                  </a:lnTo>
                  <a:lnTo>
                    <a:pt x="0" y="0"/>
                  </a:lnTo>
                  <a:lnTo>
                    <a:pt x="255175" y="0"/>
                  </a:lnTo>
                  <a:lnTo>
                    <a:pt x="255175" y="63793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04712" y="1983931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0" y="0"/>
                  </a:moveTo>
                  <a:lnTo>
                    <a:pt x="255175" y="0"/>
                  </a:lnTo>
                  <a:lnTo>
                    <a:pt x="255175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522" y="1980741"/>
              <a:ext cx="261555" cy="7017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04712" y="1728755"/>
              <a:ext cx="252729" cy="319405"/>
            </a:xfrm>
            <a:custGeom>
              <a:avLst/>
              <a:gdLst/>
              <a:ahLst/>
              <a:cxnLst/>
              <a:rect l="l" t="t" r="r" b="b"/>
              <a:pathLst>
                <a:path w="252730" h="319405">
                  <a:moveTo>
                    <a:pt x="252113" y="318969"/>
                  </a:moveTo>
                  <a:lnTo>
                    <a:pt x="0" y="318969"/>
                  </a:lnTo>
                  <a:lnTo>
                    <a:pt x="0" y="0"/>
                  </a:lnTo>
                  <a:lnTo>
                    <a:pt x="252113" y="0"/>
                  </a:lnTo>
                  <a:lnTo>
                    <a:pt x="252113" y="318969"/>
                  </a:lnTo>
                  <a:close/>
                </a:path>
              </a:pathLst>
            </a:custGeom>
            <a:solidFill>
              <a:srgbClr val="F5F5F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04712" y="1728755"/>
              <a:ext cx="252729" cy="319405"/>
            </a:xfrm>
            <a:custGeom>
              <a:avLst/>
              <a:gdLst/>
              <a:ahLst/>
              <a:cxnLst/>
              <a:rect l="l" t="t" r="r" b="b"/>
              <a:pathLst>
                <a:path w="252730" h="319405">
                  <a:moveTo>
                    <a:pt x="0" y="0"/>
                  </a:moveTo>
                  <a:lnTo>
                    <a:pt x="252113" y="0"/>
                  </a:lnTo>
                  <a:lnTo>
                    <a:pt x="252113" y="318969"/>
                  </a:lnTo>
                  <a:lnTo>
                    <a:pt x="0" y="318969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4712" y="1728755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255175" y="63793"/>
                  </a:moveTo>
                  <a:lnTo>
                    <a:pt x="0" y="63793"/>
                  </a:lnTo>
                  <a:lnTo>
                    <a:pt x="0" y="0"/>
                  </a:lnTo>
                  <a:lnTo>
                    <a:pt x="255175" y="0"/>
                  </a:lnTo>
                  <a:lnTo>
                    <a:pt x="255175" y="63793"/>
                  </a:lnTo>
                  <a:close/>
                </a:path>
              </a:pathLst>
            </a:custGeom>
            <a:solidFill>
              <a:srgbClr val="D9E7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4712" y="1728755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0" y="0"/>
                  </a:moveTo>
                  <a:lnTo>
                    <a:pt x="255175" y="0"/>
                  </a:lnTo>
                  <a:lnTo>
                    <a:pt x="255175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522" y="1725565"/>
              <a:ext cx="261555" cy="7017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04712" y="1792549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255175" y="63793"/>
                  </a:moveTo>
                  <a:lnTo>
                    <a:pt x="0" y="63793"/>
                  </a:lnTo>
                  <a:lnTo>
                    <a:pt x="0" y="0"/>
                  </a:lnTo>
                  <a:lnTo>
                    <a:pt x="255175" y="0"/>
                  </a:lnTo>
                  <a:lnTo>
                    <a:pt x="255175" y="63793"/>
                  </a:lnTo>
                  <a:close/>
                </a:path>
              </a:pathLst>
            </a:custGeom>
            <a:solidFill>
              <a:srgbClr val="D5E7D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04712" y="1792549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0" y="0"/>
                  </a:moveTo>
                  <a:lnTo>
                    <a:pt x="255175" y="0"/>
                  </a:lnTo>
                  <a:lnTo>
                    <a:pt x="255175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1522" y="1789359"/>
              <a:ext cx="261555" cy="7017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704712" y="1856343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255175" y="63793"/>
                  </a:moveTo>
                  <a:lnTo>
                    <a:pt x="0" y="63793"/>
                  </a:lnTo>
                  <a:lnTo>
                    <a:pt x="0" y="0"/>
                  </a:lnTo>
                  <a:lnTo>
                    <a:pt x="255175" y="0"/>
                  </a:lnTo>
                  <a:lnTo>
                    <a:pt x="255175" y="63793"/>
                  </a:lnTo>
                  <a:close/>
                </a:path>
              </a:pathLst>
            </a:custGeom>
            <a:solidFill>
              <a:srgbClr val="FFE6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04712" y="1856343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0" y="0"/>
                  </a:moveTo>
                  <a:lnTo>
                    <a:pt x="255175" y="0"/>
                  </a:lnTo>
                  <a:lnTo>
                    <a:pt x="255175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522" y="1853153"/>
              <a:ext cx="261555" cy="7017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04712" y="1920137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255175" y="63793"/>
                  </a:moveTo>
                  <a:lnTo>
                    <a:pt x="0" y="63793"/>
                  </a:lnTo>
                  <a:lnTo>
                    <a:pt x="0" y="0"/>
                  </a:lnTo>
                  <a:lnTo>
                    <a:pt x="255175" y="0"/>
                  </a:lnTo>
                  <a:lnTo>
                    <a:pt x="255175" y="63793"/>
                  </a:lnTo>
                  <a:close/>
                </a:path>
              </a:pathLst>
            </a:custGeom>
            <a:solidFill>
              <a:srgbClr val="E1D5E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04712" y="1920137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0" y="0"/>
                  </a:moveTo>
                  <a:lnTo>
                    <a:pt x="255175" y="0"/>
                  </a:lnTo>
                  <a:lnTo>
                    <a:pt x="255175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1522" y="1916947"/>
              <a:ext cx="261555" cy="7017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704712" y="1983931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255175" y="63793"/>
                  </a:moveTo>
                  <a:lnTo>
                    <a:pt x="0" y="63793"/>
                  </a:lnTo>
                  <a:lnTo>
                    <a:pt x="0" y="0"/>
                  </a:lnTo>
                  <a:lnTo>
                    <a:pt x="255175" y="0"/>
                  </a:lnTo>
                  <a:lnTo>
                    <a:pt x="255175" y="63793"/>
                  </a:lnTo>
                  <a:close/>
                </a:path>
              </a:pathLst>
            </a:custGeom>
            <a:solidFill>
              <a:srgbClr val="F7CD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04712" y="1983931"/>
              <a:ext cx="255270" cy="64135"/>
            </a:xfrm>
            <a:custGeom>
              <a:avLst/>
              <a:gdLst/>
              <a:ahLst/>
              <a:cxnLst/>
              <a:rect l="l" t="t" r="r" b="b"/>
              <a:pathLst>
                <a:path w="255269" h="64135">
                  <a:moveTo>
                    <a:pt x="0" y="0"/>
                  </a:moveTo>
                  <a:lnTo>
                    <a:pt x="255175" y="0"/>
                  </a:lnTo>
                  <a:lnTo>
                    <a:pt x="255175" y="63793"/>
                  </a:lnTo>
                  <a:lnTo>
                    <a:pt x="0" y="63793"/>
                  </a:lnTo>
                  <a:lnTo>
                    <a:pt x="0" y="0"/>
                  </a:lnTo>
                  <a:close/>
                </a:path>
              </a:pathLst>
            </a:custGeom>
            <a:ln w="6379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522" y="1980741"/>
              <a:ext cx="261555" cy="70173"/>
            </a:xfrm>
            <a:prstGeom prst="rect">
              <a:avLst/>
            </a:prstGeom>
          </p:spPr>
        </p:pic>
      </p:grpSp>
      <p:pic>
        <p:nvPicPr>
          <p:cNvPr id="98" name="object 9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41141" y="1117209"/>
            <a:ext cx="893994" cy="391712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56460" y="799973"/>
            <a:ext cx="1466849" cy="1428749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3391534" y="2031872"/>
            <a:ext cx="127000" cy="9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" spc="-20" dirty="0">
                <a:solidFill>
                  <a:srgbClr val="333333"/>
                </a:solidFill>
                <a:latin typeface="Times New Roman"/>
                <a:cs typeface="Times New Roman"/>
              </a:rPr>
              <a:t>time</a:t>
            </a:r>
            <a:endParaRPr sz="450">
              <a:latin typeface="Times New Roman"/>
              <a:cs typeface="Times New Roman"/>
            </a:endParaRPr>
          </a:p>
        </p:txBody>
      </p:sp>
      <p:pic>
        <p:nvPicPr>
          <p:cNvPr id="101" name="object 10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963166" y="1516602"/>
            <a:ext cx="851125" cy="552351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947785" y="809847"/>
            <a:ext cx="872428" cy="539616"/>
          </a:xfrm>
          <a:prstGeom prst="rect">
            <a:avLst/>
          </a:prstGeom>
        </p:spPr>
      </p:pic>
      <p:sp>
        <p:nvSpPr>
          <p:cNvPr id="103" name="object 103"/>
          <p:cNvSpPr txBox="1"/>
          <p:nvPr/>
        </p:nvSpPr>
        <p:spPr>
          <a:xfrm>
            <a:off x="949540" y="2769809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47294" y="2255729"/>
            <a:ext cx="4664075" cy="563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use 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terms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node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sensor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 indicate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 </a:t>
            </a:r>
            <a:r>
              <a:rPr sz="100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00" b="0" i="1" spc="5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entities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generating the time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</a:t>
            </a:r>
            <a:endParaRPr sz="10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165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3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refer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to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 node set together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 the relational information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sensor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network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725805">
              <a:lnSpc>
                <a:spcPct val="100000"/>
              </a:lnSpc>
              <a:spcBef>
                <a:spcPts val="300"/>
              </a:spcBef>
            </a:pP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331836" y="2769809"/>
            <a:ext cx="4337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4629" algn="l"/>
                <a:tab pos="381635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47294" y="2712877"/>
            <a:ext cx="5046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tuple </a:t>
            </a:r>
            <a:r>
              <a:rPr sz="1000" i="1" dirty="0">
                <a:solidFill>
                  <a:srgbClr val="22373A"/>
                </a:solidFill>
                <a:latin typeface="DejaVu Sans Mono"/>
                <a:cs typeface="DejaVu Sans Mono"/>
              </a:rPr>
              <a:t>G</a:t>
            </a:r>
            <a:r>
              <a:rPr sz="100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2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dirty="0">
                <a:solidFill>
                  <a:srgbClr val="22373A"/>
                </a:solidFill>
                <a:latin typeface="DejaVu Sans Mono"/>
                <a:cs typeface="DejaVu Sans Mono"/>
              </a:rPr>
              <a:t>⟨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5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1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spc="5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1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-85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r>
              <a:rPr sz="1000" i="1" spc="-20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1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100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000" b="1" i="1" spc="-5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-225" dirty="0">
                <a:solidFill>
                  <a:srgbClr val="22373A"/>
                </a:solidFill>
                <a:latin typeface="DejaVu Sans Mono"/>
                <a:cs typeface="DejaVu Sans Mono"/>
              </a:rPr>
              <a:t>⟩</a:t>
            </a:r>
            <a:r>
              <a:rPr sz="1000" i="1" spc="-37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contain all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 available information associated with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 step 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08" name="object 108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0" y="3214693"/>
              <a:ext cx="702945" cy="25400"/>
            </a:xfrm>
            <a:custGeom>
              <a:avLst/>
              <a:gdLst/>
              <a:ahLst/>
              <a:cxnLst/>
              <a:rect l="l" t="t" r="r" b="b"/>
              <a:pathLst>
                <a:path w="702945" h="25400">
                  <a:moveTo>
                    <a:pt x="0" y="25305"/>
                  </a:moveTo>
                  <a:lnTo>
                    <a:pt x="0" y="0"/>
                  </a:lnTo>
                  <a:lnTo>
                    <a:pt x="702430" y="0"/>
                  </a:lnTo>
                  <a:lnTo>
                    <a:pt x="702430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3055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time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series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0486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Example:</a:t>
            </a:r>
            <a:r>
              <a:rPr spc="260" dirty="0"/>
              <a:t> </a:t>
            </a:r>
            <a:r>
              <a:rPr dirty="0"/>
              <a:t>Traffic</a:t>
            </a:r>
            <a:r>
              <a:rPr spc="165" dirty="0"/>
              <a:t> </a:t>
            </a:r>
            <a:r>
              <a:rPr dirty="0"/>
              <a:t>monitoring</a:t>
            </a:r>
            <a:r>
              <a:rPr spc="165" dirty="0"/>
              <a:t> </a:t>
            </a:r>
            <a:r>
              <a:rPr spc="-10" dirty="0"/>
              <a:t>system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11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76419"/>
            <a:ext cx="3930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Consider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sensor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network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monitoring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speed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vehicles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crossroads.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5977" y="937736"/>
            <a:ext cx="4516120" cy="898525"/>
            <a:chOff x="615977" y="937736"/>
            <a:chExt cx="4516120" cy="8985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977" y="937736"/>
              <a:ext cx="4515659" cy="8984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573" y="974617"/>
              <a:ext cx="4371715" cy="8150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22707" y="1220059"/>
            <a:ext cx="18224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spc="-20" dirty="0">
                <a:solidFill>
                  <a:srgbClr val="333333"/>
                </a:solidFill>
                <a:latin typeface="Arial"/>
                <a:cs typeface="Arial"/>
              </a:rPr>
              <a:t>time</a:t>
            </a:r>
            <a:endParaRPr sz="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700" y="1859197"/>
            <a:ext cx="4770120" cy="1016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64465" indent="-100965">
              <a:lnSpc>
                <a:spcPct val="100000"/>
              </a:lnSpc>
              <a:spcBef>
                <a:spcPts val="505"/>
              </a:spcBef>
              <a:buFont typeface="Calibri"/>
              <a:buChar char="•"/>
              <a:tabLst>
                <a:tab pos="164465" algn="l"/>
              </a:tabLst>
            </a:pPr>
            <a:r>
              <a:rPr sz="1000" b="1" i="1" spc="14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50" b="0" i="1" spc="209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&lt;t</a:t>
            </a:r>
            <a:r>
              <a:rPr sz="1050" b="0" i="1" spc="142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collects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past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traffic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speed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measurements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164465" indent="-100965">
              <a:lnSpc>
                <a:spcPct val="100000"/>
              </a:lnSpc>
              <a:spcBef>
                <a:spcPts val="405"/>
              </a:spcBef>
              <a:buFont typeface="Calibri"/>
              <a:buChar char="•"/>
              <a:tabLst>
                <a:tab pos="164465" algn="l"/>
              </a:tabLst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50" b="0" i="1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157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stores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identifiers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time-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of-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the-day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day-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of-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the-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week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164465" indent="-100965">
              <a:lnSpc>
                <a:spcPct val="100000"/>
              </a:lnSpc>
              <a:spcBef>
                <a:spcPts val="405"/>
              </a:spcBef>
              <a:buFont typeface="Calibri"/>
              <a:buChar char="•"/>
              <a:tabLst>
                <a:tab pos="164465" algn="l"/>
              </a:tabLst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000" b="1" i="1" spc="16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collects static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sensor’s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features,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e.g.,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type</a:t>
            </a:r>
            <a:r>
              <a:rPr sz="1000" spc="-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or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number</a:t>
            </a:r>
            <a:r>
              <a:rPr sz="1000" spc="-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lanes</a:t>
            </a:r>
            <a:r>
              <a:rPr sz="1000" spc="-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monitored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road.</a:t>
            </a:r>
            <a:endParaRPr sz="1000">
              <a:latin typeface="Calibri"/>
              <a:cs typeface="Calibri"/>
            </a:endParaRPr>
          </a:p>
          <a:p>
            <a:pPr marL="164465" indent="-100965">
              <a:lnSpc>
                <a:spcPct val="100000"/>
              </a:lnSpc>
              <a:spcBef>
                <a:spcPts val="295"/>
              </a:spcBef>
              <a:buFont typeface="Calibri"/>
              <a:buChar char="•"/>
              <a:tabLst>
                <a:tab pos="164465" algn="l"/>
              </a:tabLst>
            </a:pPr>
            <a:r>
              <a:rPr sz="1000" i="1" spc="-85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r>
              <a:rPr sz="1000" i="1" spc="-25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obtained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considering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road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network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300355">
              <a:lnSpc>
                <a:spcPct val="100000"/>
              </a:lnSpc>
              <a:spcBef>
                <a:spcPts val="409"/>
              </a:spcBef>
            </a:pP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–</a:t>
            </a:r>
            <a:r>
              <a:rPr sz="1350" spc="600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Road</a:t>
            </a:r>
            <a:r>
              <a:rPr sz="1350" spc="30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closures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traffic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diversions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350" spc="30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accounted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350" spc="30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dynamic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topology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i="1" spc="-37" baseline="6172" dirty="0">
                <a:solidFill>
                  <a:srgbClr val="22373A"/>
                </a:solidFill>
                <a:latin typeface="Times New Roman"/>
                <a:cs typeface="Times New Roman"/>
              </a:rPr>
              <a:t>E</a:t>
            </a:r>
            <a:r>
              <a:rPr sz="6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350" spc="-37" baseline="6172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350" baseline="6172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2" name="object 12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14693"/>
              <a:ext cx="772795" cy="25400"/>
            </a:xfrm>
            <a:custGeom>
              <a:avLst/>
              <a:gdLst/>
              <a:ahLst/>
              <a:cxnLst/>
              <a:rect l="l" t="t" r="r" b="b"/>
              <a:pathLst>
                <a:path w="772795" h="25400">
                  <a:moveTo>
                    <a:pt x="0" y="25305"/>
                  </a:moveTo>
                  <a:lnTo>
                    <a:pt x="0" y="0"/>
                  </a:lnTo>
                  <a:lnTo>
                    <a:pt x="772656" y="0"/>
                  </a:lnTo>
                  <a:lnTo>
                    <a:pt x="772656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3055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time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series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9792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Time</a:t>
            </a:r>
            <a:r>
              <a:rPr spc="114" dirty="0"/>
              <a:t> </a:t>
            </a:r>
            <a:r>
              <a:rPr dirty="0"/>
              <a:t>series</a:t>
            </a:r>
            <a:r>
              <a:rPr spc="114" dirty="0"/>
              <a:t> </a:t>
            </a:r>
            <a:r>
              <a:rPr spc="-10" dirty="0"/>
              <a:t>forecasting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75587" y="715702"/>
            <a:ext cx="3089275" cy="1286510"/>
            <a:chOff x="375587" y="715702"/>
            <a:chExt cx="3089275" cy="1286510"/>
          </a:xfrm>
        </p:grpSpPr>
        <p:sp>
          <p:nvSpPr>
            <p:cNvPr id="6" name="object 6"/>
            <p:cNvSpPr/>
            <p:nvPr/>
          </p:nvSpPr>
          <p:spPr>
            <a:xfrm>
              <a:off x="375587" y="715702"/>
              <a:ext cx="3089275" cy="1286510"/>
            </a:xfrm>
            <a:custGeom>
              <a:avLst/>
              <a:gdLst/>
              <a:ahLst/>
              <a:cxnLst/>
              <a:rect l="l" t="t" r="r" b="b"/>
              <a:pathLst>
                <a:path w="3089275" h="1286510">
                  <a:moveTo>
                    <a:pt x="3015070" y="0"/>
                  </a:moveTo>
                  <a:lnTo>
                    <a:pt x="73800" y="0"/>
                  </a:lnTo>
                  <a:lnTo>
                    <a:pt x="45073" y="5799"/>
                  </a:lnTo>
                  <a:lnTo>
                    <a:pt x="21615" y="21615"/>
                  </a:lnTo>
                  <a:lnTo>
                    <a:pt x="5799" y="45073"/>
                  </a:lnTo>
                  <a:lnTo>
                    <a:pt x="0" y="73800"/>
                  </a:lnTo>
                  <a:lnTo>
                    <a:pt x="0" y="1212278"/>
                  </a:lnTo>
                  <a:lnTo>
                    <a:pt x="5799" y="1241004"/>
                  </a:lnTo>
                  <a:lnTo>
                    <a:pt x="21615" y="1264463"/>
                  </a:lnTo>
                  <a:lnTo>
                    <a:pt x="45073" y="1280279"/>
                  </a:lnTo>
                  <a:lnTo>
                    <a:pt x="73800" y="1286078"/>
                  </a:lnTo>
                  <a:lnTo>
                    <a:pt x="3015070" y="1286078"/>
                  </a:lnTo>
                  <a:lnTo>
                    <a:pt x="3043796" y="1280279"/>
                  </a:lnTo>
                  <a:lnTo>
                    <a:pt x="3067254" y="1264463"/>
                  </a:lnTo>
                  <a:lnTo>
                    <a:pt x="3083070" y="1241004"/>
                  </a:lnTo>
                  <a:lnTo>
                    <a:pt x="3088870" y="1212278"/>
                  </a:lnTo>
                  <a:lnTo>
                    <a:pt x="3088870" y="73800"/>
                  </a:lnTo>
                  <a:lnTo>
                    <a:pt x="3083070" y="45073"/>
                  </a:lnTo>
                  <a:lnTo>
                    <a:pt x="3067254" y="21615"/>
                  </a:lnTo>
                  <a:lnTo>
                    <a:pt x="3043796" y="5799"/>
                  </a:lnTo>
                  <a:lnTo>
                    <a:pt x="3015070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9187" y="719302"/>
              <a:ext cx="3082290" cy="1278890"/>
            </a:xfrm>
            <a:custGeom>
              <a:avLst/>
              <a:gdLst/>
              <a:ahLst/>
              <a:cxnLst/>
              <a:rect l="l" t="t" r="r" b="b"/>
              <a:pathLst>
                <a:path w="3082290" h="1278889">
                  <a:moveTo>
                    <a:pt x="3011469" y="0"/>
                  </a:moveTo>
                  <a:lnTo>
                    <a:pt x="70200" y="0"/>
                  </a:lnTo>
                  <a:lnTo>
                    <a:pt x="42874" y="5516"/>
                  </a:lnTo>
                  <a:lnTo>
                    <a:pt x="20561" y="20561"/>
                  </a:lnTo>
                  <a:lnTo>
                    <a:pt x="5516" y="42875"/>
                  </a:lnTo>
                  <a:lnTo>
                    <a:pt x="0" y="70200"/>
                  </a:lnTo>
                  <a:lnTo>
                    <a:pt x="0" y="1208678"/>
                  </a:lnTo>
                  <a:lnTo>
                    <a:pt x="5516" y="1236003"/>
                  </a:lnTo>
                  <a:lnTo>
                    <a:pt x="20561" y="1258317"/>
                  </a:lnTo>
                  <a:lnTo>
                    <a:pt x="42874" y="1273361"/>
                  </a:lnTo>
                  <a:lnTo>
                    <a:pt x="70200" y="1278878"/>
                  </a:lnTo>
                  <a:lnTo>
                    <a:pt x="3011469" y="1278878"/>
                  </a:lnTo>
                  <a:lnTo>
                    <a:pt x="3038795" y="1273361"/>
                  </a:lnTo>
                  <a:lnTo>
                    <a:pt x="3061109" y="1258317"/>
                  </a:lnTo>
                  <a:lnTo>
                    <a:pt x="3076153" y="1236003"/>
                  </a:lnTo>
                  <a:lnTo>
                    <a:pt x="3081670" y="1208678"/>
                  </a:lnTo>
                  <a:lnTo>
                    <a:pt x="3081670" y="70200"/>
                  </a:lnTo>
                  <a:lnTo>
                    <a:pt x="3076153" y="42875"/>
                  </a:lnTo>
                  <a:lnTo>
                    <a:pt x="3061109" y="20561"/>
                  </a:lnTo>
                  <a:lnTo>
                    <a:pt x="3038795" y="5516"/>
                  </a:lnTo>
                  <a:lnTo>
                    <a:pt x="3011469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2787" y="722902"/>
              <a:ext cx="3074670" cy="1271905"/>
            </a:xfrm>
            <a:custGeom>
              <a:avLst/>
              <a:gdLst/>
              <a:ahLst/>
              <a:cxnLst/>
              <a:rect l="l" t="t" r="r" b="b"/>
              <a:pathLst>
                <a:path w="3074670" h="1271905">
                  <a:moveTo>
                    <a:pt x="3007869" y="0"/>
                  </a:moveTo>
                  <a:lnTo>
                    <a:pt x="66600" y="0"/>
                  </a:lnTo>
                  <a:lnTo>
                    <a:pt x="40676" y="5233"/>
                  </a:lnTo>
                  <a:lnTo>
                    <a:pt x="19506" y="19506"/>
                  </a:lnTo>
                  <a:lnTo>
                    <a:pt x="5233" y="40676"/>
                  </a:lnTo>
                  <a:lnTo>
                    <a:pt x="0" y="66600"/>
                  </a:lnTo>
                  <a:lnTo>
                    <a:pt x="0" y="1205078"/>
                  </a:lnTo>
                  <a:lnTo>
                    <a:pt x="5233" y="1231001"/>
                  </a:lnTo>
                  <a:lnTo>
                    <a:pt x="19506" y="1252171"/>
                  </a:lnTo>
                  <a:lnTo>
                    <a:pt x="40676" y="1266444"/>
                  </a:lnTo>
                  <a:lnTo>
                    <a:pt x="66600" y="1271678"/>
                  </a:lnTo>
                  <a:lnTo>
                    <a:pt x="3007869" y="1271678"/>
                  </a:lnTo>
                  <a:lnTo>
                    <a:pt x="3033793" y="1266444"/>
                  </a:lnTo>
                  <a:lnTo>
                    <a:pt x="3054963" y="1252171"/>
                  </a:lnTo>
                  <a:lnTo>
                    <a:pt x="3069236" y="1231001"/>
                  </a:lnTo>
                  <a:lnTo>
                    <a:pt x="3074470" y="1205078"/>
                  </a:lnTo>
                  <a:lnTo>
                    <a:pt x="3074470" y="66600"/>
                  </a:lnTo>
                  <a:lnTo>
                    <a:pt x="3069236" y="40676"/>
                  </a:lnTo>
                  <a:lnTo>
                    <a:pt x="3054963" y="19506"/>
                  </a:lnTo>
                  <a:lnTo>
                    <a:pt x="3033793" y="5233"/>
                  </a:lnTo>
                  <a:lnTo>
                    <a:pt x="3007869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6387" y="726502"/>
              <a:ext cx="3067685" cy="1264920"/>
            </a:xfrm>
            <a:custGeom>
              <a:avLst/>
              <a:gdLst/>
              <a:ahLst/>
              <a:cxnLst/>
              <a:rect l="l" t="t" r="r" b="b"/>
              <a:pathLst>
                <a:path w="3067685" h="1264920">
                  <a:moveTo>
                    <a:pt x="3004269" y="0"/>
                  </a:moveTo>
                  <a:lnTo>
                    <a:pt x="63000" y="0"/>
                  </a:lnTo>
                  <a:lnTo>
                    <a:pt x="38477" y="4950"/>
                  </a:lnTo>
                  <a:lnTo>
                    <a:pt x="18452" y="18452"/>
                  </a:lnTo>
                  <a:lnTo>
                    <a:pt x="4950" y="38477"/>
                  </a:lnTo>
                  <a:lnTo>
                    <a:pt x="0" y="63000"/>
                  </a:lnTo>
                  <a:lnTo>
                    <a:pt x="0" y="1201477"/>
                  </a:lnTo>
                  <a:lnTo>
                    <a:pt x="4950" y="1226000"/>
                  </a:lnTo>
                  <a:lnTo>
                    <a:pt x="18452" y="1246025"/>
                  </a:lnTo>
                  <a:lnTo>
                    <a:pt x="38477" y="1259527"/>
                  </a:lnTo>
                  <a:lnTo>
                    <a:pt x="63000" y="1264477"/>
                  </a:lnTo>
                  <a:lnTo>
                    <a:pt x="3004269" y="1264477"/>
                  </a:lnTo>
                  <a:lnTo>
                    <a:pt x="3028792" y="1259527"/>
                  </a:lnTo>
                  <a:lnTo>
                    <a:pt x="3048817" y="1246025"/>
                  </a:lnTo>
                  <a:lnTo>
                    <a:pt x="3062319" y="1226000"/>
                  </a:lnTo>
                  <a:lnTo>
                    <a:pt x="3067269" y="1201477"/>
                  </a:lnTo>
                  <a:lnTo>
                    <a:pt x="3067269" y="63000"/>
                  </a:lnTo>
                  <a:lnTo>
                    <a:pt x="3062319" y="38477"/>
                  </a:lnTo>
                  <a:lnTo>
                    <a:pt x="3048817" y="18452"/>
                  </a:lnTo>
                  <a:lnTo>
                    <a:pt x="3028792" y="4950"/>
                  </a:lnTo>
                  <a:lnTo>
                    <a:pt x="3004269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978" y="730110"/>
              <a:ext cx="3060700" cy="1257300"/>
            </a:xfrm>
            <a:custGeom>
              <a:avLst/>
              <a:gdLst/>
              <a:ahLst/>
              <a:cxnLst/>
              <a:rect l="l" t="t" r="r" b="b"/>
              <a:pathLst>
                <a:path w="3060700" h="1257300">
                  <a:moveTo>
                    <a:pt x="3060077" y="59397"/>
                  </a:moveTo>
                  <a:lnTo>
                    <a:pt x="3055404" y="36271"/>
                  </a:lnTo>
                  <a:lnTo>
                    <a:pt x="3042678" y="17399"/>
                  </a:lnTo>
                  <a:lnTo>
                    <a:pt x="3023793" y="4660"/>
                  </a:lnTo>
                  <a:lnTo>
                    <a:pt x="3000667" y="0"/>
                  </a:lnTo>
                  <a:lnTo>
                    <a:pt x="59397" y="0"/>
                  </a:lnTo>
                  <a:lnTo>
                    <a:pt x="36283" y="4660"/>
                  </a:lnTo>
                  <a:lnTo>
                    <a:pt x="17399" y="17399"/>
                  </a:lnTo>
                  <a:lnTo>
                    <a:pt x="4673" y="36271"/>
                  </a:lnTo>
                  <a:lnTo>
                    <a:pt x="0" y="59397"/>
                  </a:lnTo>
                  <a:lnTo>
                    <a:pt x="0" y="1197876"/>
                  </a:lnTo>
                  <a:lnTo>
                    <a:pt x="4673" y="1221003"/>
                  </a:lnTo>
                  <a:lnTo>
                    <a:pt x="17399" y="1239875"/>
                  </a:lnTo>
                  <a:lnTo>
                    <a:pt x="36283" y="1252613"/>
                  </a:lnTo>
                  <a:lnTo>
                    <a:pt x="59397" y="1257274"/>
                  </a:lnTo>
                  <a:lnTo>
                    <a:pt x="3000667" y="1257274"/>
                  </a:lnTo>
                  <a:lnTo>
                    <a:pt x="3023793" y="1252613"/>
                  </a:lnTo>
                  <a:lnTo>
                    <a:pt x="3042678" y="1239875"/>
                  </a:lnTo>
                  <a:lnTo>
                    <a:pt x="3055404" y="1221003"/>
                  </a:lnTo>
                  <a:lnTo>
                    <a:pt x="3060077" y="1197876"/>
                  </a:lnTo>
                  <a:lnTo>
                    <a:pt x="3060077" y="59397"/>
                  </a:lnTo>
                  <a:close/>
                </a:path>
              </a:pathLst>
            </a:custGeom>
            <a:solidFill>
              <a:srgbClr val="BFBFBF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7187" y="737302"/>
              <a:ext cx="3046095" cy="1243330"/>
            </a:xfrm>
            <a:custGeom>
              <a:avLst/>
              <a:gdLst/>
              <a:ahLst/>
              <a:cxnLst/>
              <a:rect l="l" t="t" r="r" b="b"/>
              <a:pathLst>
                <a:path w="3046095" h="1243330">
                  <a:moveTo>
                    <a:pt x="2993469" y="0"/>
                  </a:moveTo>
                  <a:lnTo>
                    <a:pt x="52199" y="0"/>
                  </a:lnTo>
                  <a:lnTo>
                    <a:pt x="31881" y="4102"/>
                  </a:lnTo>
                  <a:lnTo>
                    <a:pt x="15288" y="15289"/>
                  </a:lnTo>
                  <a:lnTo>
                    <a:pt x="4102" y="31881"/>
                  </a:lnTo>
                  <a:lnTo>
                    <a:pt x="0" y="52200"/>
                  </a:lnTo>
                  <a:lnTo>
                    <a:pt x="0" y="1190677"/>
                  </a:lnTo>
                  <a:lnTo>
                    <a:pt x="4102" y="1210996"/>
                  </a:lnTo>
                  <a:lnTo>
                    <a:pt x="15288" y="1227588"/>
                  </a:lnTo>
                  <a:lnTo>
                    <a:pt x="31881" y="1238775"/>
                  </a:lnTo>
                  <a:lnTo>
                    <a:pt x="52199" y="1242877"/>
                  </a:lnTo>
                  <a:lnTo>
                    <a:pt x="2993469" y="1242877"/>
                  </a:lnTo>
                  <a:lnTo>
                    <a:pt x="3013788" y="1238775"/>
                  </a:lnTo>
                  <a:lnTo>
                    <a:pt x="3030380" y="1227588"/>
                  </a:lnTo>
                  <a:lnTo>
                    <a:pt x="3041567" y="1210996"/>
                  </a:lnTo>
                  <a:lnTo>
                    <a:pt x="3045669" y="1190677"/>
                  </a:lnTo>
                  <a:lnTo>
                    <a:pt x="3045669" y="52200"/>
                  </a:lnTo>
                  <a:lnTo>
                    <a:pt x="3041567" y="31881"/>
                  </a:lnTo>
                  <a:lnTo>
                    <a:pt x="3030380" y="15289"/>
                  </a:lnTo>
                  <a:lnTo>
                    <a:pt x="3013788" y="4102"/>
                  </a:lnTo>
                  <a:lnTo>
                    <a:pt x="2993469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0787" y="740902"/>
              <a:ext cx="3038475" cy="1235710"/>
            </a:xfrm>
            <a:custGeom>
              <a:avLst/>
              <a:gdLst/>
              <a:ahLst/>
              <a:cxnLst/>
              <a:rect l="l" t="t" r="r" b="b"/>
              <a:pathLst>
                <a:path w="3038475" h="1235710">
                  <a:moveTo>
                    <a:pt x="2989869" y="0"/>
                  </a:moveTo>
                  <a:lnTo>
                    <a:pt x="48599" y="0"/>
                  </a:lnTo>
                  <a:lnTo>
                    <a:pt x="29682" y="3819"/>
                  </a:lnTo>
                  <a:lnTo>
                    <a:pt x="14234" y="14234"/>
                  </a:lnTo>
                  <a:lnTo>
                    <a:pt x="3819" y="29682"/>
                  </a:lnTo>
                  <a:lnTo>
                    <a:pt x="0" y="48599"/>
                  </a:lnTo>
                  <a:lnTo>
                    <a:pt x="0" y="1187077"/>
                  </a:lnTo>
                  <a:lnTo>
                    <a:pt x="3819" y="1205994"/>
                  </a:lnTo>
                  <a:lnTo>
                    <a:pt x="14234" y="1221442"/>
                  </a:lnTo>
                  <a:lnTo>
                    <a:pt x="29682" y="1231858"/>
                  </a:lnTo>
                  <a:lnTo>
                    <a:pt x="48599" y="1235677"/>
                  </a:lnTo>
                  <a:lnTo>
                    <a:pt x="2989869" y="1235677"/>
                  </a:lnTo>
                  <a:lnTo>
                    <a:pt x="3008786" y="1231858"/>
                  </a:lnTo>
                  <a:lnTo>
                    <a:pt x="3024234" y="1221442"/>
                  </a:lnTo>
                  <a:lnTo>
                    <a:pt x="3034649" y="1205994"/>
                  </a:lnTo>
                  <a:lnTo>
                    <a:pt x="3038469" y="1187077"/>
                  </a:lnTo>
                  <a:lnTo>
                    <a:pt x="3038469" y="48599"/>
                  </a:lnTo>
                  <a:lnTo>
                    <a:pt x="3034649" y="29682"/>
                  </a:lnTo>
                  <a:lnTo>
                    <a:pt x="3024234" y="14234"/>
                  </a:lnTo>
                  <a:lnTo>
                    <a:pt x="3008786" y="3819"/>
                  </a:lnTo>
                  <a:lnTo>
                    <a:pt x="2989869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4387" y="744502"/>
              <a:ext cx="3031490" cy="1228725"/>
            </a:xfrm>
            <a:custGeom>
              <a:avLst/>
              <a:gdLst/>
              <a:ahLst/>
              <a:cxnLst/>
              <a:rect l="l" t="t" r="r" b="b"/>
              <a:pathLst>
                <a:path w="3031490" h="1228725">
                  <a:moveTo>
                    <a:pt x="2986269" y="0"/>
                  </a:moveTo>
                  <a:lnTo>
                    <a:pt x="44999" y="0"/>
                  </a:lnTo>
                  <a:lnTo>
                    <a:pt x="27483" y="3536"/>
                  </a:lnTo>
                  <a:lnTo>
                    <a:pt x="13179" y="13180"/>
                  </a:lnTo>
                  <a:lnTo>
                    <a:pt x="3536" y="27483"/>
                  </a:lnTo>
                  <a:lnTo>
                    <a:pt x="0" y="44999"/>
                  </a:lnTo>
                  <a:lnTo>
                    <a:pt x="0" y="1183477"/>
                  </a:lnTo>
                  <a:lnTo>
                    <a:pt x="3536" y="1200993"/>
                  </a:lnTo>
                  <a:lnTo>
                    <a:pt x="13179" y="1215297"/>
                  </a:lnTo>
                  <a:lnTo>
                    <a:pt x="27483" y="1224940"/>
                  </a:lnTo>
                  <a:lnTo>
                    <a:pt x="44999" y="1228477"/>
                  </a:lnTo>
                  <a:lnTo>
                    <a:pt x="2986269" y="1228477"/>
                  </a:lnTo>
                  <a:lnTo>
                    <a:pt x="3003785" y="1224940"/>
                  </a:lnTo>
                  <a:lnTo>
                    <a:pt x="3018088" y="1215297"/>
                  </a:lnTo>
                  <a:lnTo>
                    <a:pt x="3027732" y="1200993"/>
                  </a:lnTo>
                  <a:lnTo>
                    <a:pt x="3031269" y="1183477"/>
                  </a:lnTo>
                  <a:lnTo>
                    <a:pt x="3031269" y="44999"/>
                  </a:lnTo>
                  <a:lnTo>
                    <a:pt x="3027732" y="27483"/>
                  </a:lnTo>
                  <a:lnTo>
                    <a:pt x="3018088" y="13180"/>
                  </a:lnTo>
                  <a:lnTo>
                    <a:pt x="3003785" y="3536"/>
                  </a:lnTo>
                  <a:lnTo>
                    <a:pt x="2986269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987" y="748102"/>
              <a:ext cx="3024505" cy="1221740"/>
            </a:xfrm>
            <a:custGeom>
              <a:avLst/>
              <a:gdLst/>
              <a:ahLst/>
              <a:cxnLst/>
              <a:rect l="l" t="t" r="r" b="b"/>
              <a:pathLst>
                <a:path w="3024504" h="1221739">
                  <a:moveTo>
                    <a:pt x="2982669" y="0"/>
                  </a:moveTo>
                  <a:lnTo>
                    <a:pt x="41399" y="0"/>
                  </a:lnTo>
                  <a:lnTo>
                    <a:pt x="25284" y="3253"/>
                  </a:lnTo>
                  <a:lnTo>
                    <a:pt x="12125" y="12125"/>
                  </a:lnTo>
                  <a:lnTo>
                    <a:pt x="3253" y="25285"/>
                  </a:lnTo>
                  <a:lnTo>
                    <a:pt x="0" y="41399"/>
                  </a:lnTo>
                  <a:lnTo>
                    <a:pt x="0" y="1179877"/>
                  </a:lnTo>
                  <a:lnTo>
                    <a:pt x="3253" y="1195992"/>
                  </a:lnTo>
                  <a:lnTo>
                    <a:pt x="12125" y="1209151"/>
                  </a:lnTo>
                  <a:lnTo>
                    <a:pt x="25284" y="1218023"/>
                  </a:lnTo>
                  <a:lnTo>
                    <a:pt x="41399" y="1221276"/>
                  </a:lnTo>
                  <a:lnTo>
                    <a:pt x="2982669" y="1221276"/>
                  </a:lnTo>
                  <a:lnTo>
                    <a:pt x="2998784" y="1218023"/>
                  </a:lnTo>
                  <a:lnTo>
                    <a:pt x="3011943" y="1209151"/>
                  </a:lnTo>
                  <a:lnTo>
                    <a:pt x="3020815" y="1195992"/>
                  </a:lnTo>
                  <a:lnTo>
                    <a:pt x="3024069" y="1179877"/>
                  </a:lnTo>
                  <a:lnTo>
                    <a:pt x="3024069" y="41399"/>
                  </a:lnTo>
                  <a:lnTo>
                    <a:pt x="3020815" y="25285"/>
                  </a:lnTo>
                  <a:lnTo>
                    <a:pt x="3011943" y="12125"/>
                  </a:lnTo>
                  <a:lnTo>
                    <a:pt x="2998784" y="3253"/>
                  </a:lnTo>
                  <a:lnTo>
                    <a:pt x="2982669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7987" y="730102"/>
              <a:ext cx="3024505" cy="1221740"/>
            </a:xfrm>
            <a:custGeom>
              <a:avLst/>
              <a:gdLst/>
              <a:ahLst/>
              <a:cxnLst/>
              <a:rect l="l" t="t" r="r" b="b"/>
              <a:pathLst>
                <a:path w="3024504" h="1221739">
                  <a:moveTo>
                    <a:pt x="2982669" y="0"/>
                  </a:moveTo>
                  <a:lnTo>
                    <a:pt x="41399" y="0"/>
                  </a:lnTo>
                  <a:lnTo>
                    <a:pt x="25285" y="3253"/>
                  </a:lnTo>
                  <a:lnTo>
                    <a:pt x="12125" y="12125"/>
                  </a:lnTo>
                  <a:lnTo>
                    <a:pt x="3253" y="25285"/>
                  </a:lnTo>
                  <a:lnTo>
                    <a:pt x="0" y="41400"/>
                  </a:lnTo>
                  <a:lnTo>
                    <a:pt x="0" y="1179878"/>
                  </a:lnTo>
                  <a:lnTo>
                    <a:pt x="3253" y="1195992"/>
                  </a:lnTo>
                  <a:lnTo>
                    <a:pt x="12125" y="1209152"/>
                  </a:lnTo>
                  <a:lnTo>
                    <a:pt x="25285" y="1218024"/>
                  </a:lnTo>
                  <a:lnTo>
                    <a:pt x="41399" y="1221277"/>
                  </a:lnTo>
                  <a:lnTo>
                    <a:pt x="2982669" y="1221277"/>
                  </a:lnTo>
                  <a:lnTo>
                    <a:pt x="2998784" y="1218024"/>
                  </a:lnTo>
                  <a:lnTo>
                    <a:pt x="3011944" y="1209152"/>
                  </a:lnTo>
                  <a:lnTo>
                    <a:pt x="3020816" y="1195992"/>
                  </a:lnTo>
                  <a:lnTo>
                    <a:pt x="3024069" y="1179878"/>
                  </a:lnTo>
                  <a:lnTo>
                    <a:pt x="3024069" y="41400"/>
                  </a:lnTo>
                  <a:lnTo>
                    <a:pt x="3020816" y="25285"/>
                  </a:lnTo>
                  <a:lnTo>
                    <a:pt x="3011944" y="12125"/>
                  </a:lnTo>
                  <a:lnTo>
                    <a:pt x="2998784" y="3253"/>
                  </a:lnTo>
                  <a:lnTo>
                    <a:pt x="2982669" y="0"/>
                  </a:lnTo>
                  <a:close/>
                </a:path>
              </a:pathLst>
            </a:custGeom>
            <a:solidFill>
              <a:srgbClr val="007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2387" y="950723"/>
              <a:ext cx="2995295" cy="986790"/>
            </a:xfrm>
            <a:custGeom>
              <a:avLst/>
              <a:gdLst/>
              <a:ahLst/>
              <a:cxnLst/>
              <a:rect l="l" t="t" r="r" b="b"/>
              <a:pathLst>
                <a:path w="2995295" h="986789">
                  <a:moveTo>
                    <a:pt x="2995269" y="0"/>
                  </a:moveTo>
                  <a:lnTo>
                    <a:pt x="0" y="0"/>
                  </a:lnTo>
                  <a:lnTo>
                    <a:pt x="0" y="959256"/>
                  </a:lnTo>
                  <a:lnTo>
                    <a:pt x="2121" y="969766"/>
                  </a:lnTo>
                  <a:lnTo>
                    <a:pt x="7908" y="978348"/>
                  </a:lnTo>
                  <a:lnTo>
                    <a:pt x="16490" y="984134"/>
                  </a:lnTo>
                  <a:lnTo>
                    <a:pt x="27000" y="986256"/>
                  </a:lnTo>
                  <a:lnTo>
                    <a:pt x="2968269" y="986256"/>
                  </a:lnTo>
                  <a:lnTo>
                    <a:pt x="2978779" y="984134"/>
                  </a:lnTo>
                  <a:lnTo>
                    <a:pt x="2987361" y="978348"/>
                  </a:lnTo>
                  <a:lnTo>
                    <a:pt x="2993148" y="969766"/>
                  </a:lnTo>
                  <a:lnTo>
                    <a:pt x="2995269" y="959256"/>
                  </a:lnTo>
                  <a:lnTo>
                    <a:pt x="2995269" y="0"/>
                  </a:lnTo>
                  <a:close/>
                </a:path>
              </a:pathLst>
            </a:custGeom>
            <a:solidFill>
              <a:srgbClr val="F2F8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79590" y="671519"/>
            <a:ext cx="2423160" cy="94424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590"/>
              </a:spcBef>
            </a:pP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Multi-</a:t>
            </a:r>
            <a:r>
              <a:rPr sz="1000" b="1" spc="-45" dirty="0">
                <a:solidFill>
                  <a:srgbClr val="FFFFFF"/>
                </a:solidFill>
                <a:latin typeface="Trebuchet MS"/>
                <a:cs typeface="Trebuchet MS"/>
              </a:rPr>
              <a:t>step</a:t>
            </a:r>
            <a:r>
              <a:rPr sz="10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FFFFFF"/>
                </a:solidFill>
                <a:latin typeface="Trebuchet MS"/>
                <a:cs typeface="Trebuchet MS"/>
              </a:rPr>
              <a:t>time-series</a:t>
            </a:r>
            <a:r>
              <a:rPr sz="100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forecasting</a:t>
            </a:r>
            <a:endParaRPr sz="100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  <a:spcBef>
                <a:spcPts val="495"/>
              </a:spcBef>
            </a:pPr>
            <a:r>
              <a:rPr sz="1000" dirty="0">
                <a:latin typeface="Calibri"/>
                <a:cs typeface="Calibri"/>
              </a:rPr>
              <a:t>Given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window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b="0" i="1" dirty="0">
                <a:latin typeface="Bookman Old Style"/>
                <a:cs typeface="Bookman Old Style"/>
              </a:rPr>
              <a:t>W</a:t>
            </a:r>
            <a:r>
              <a:rPr sz="1000" b="0" i="1" spc="150" dirty="0">
                <a:latin typeface="Bookman Old Style"/>
                <a:cs typeface="Bookman Old Style"/>
              </a:rPr>
              <a:t> </a:t>
            </a:r>
            <a:r>
              <a:rPr sz="1000" i="1" spc="170" dirty="0">
                <a:latin typeface="DejaVu Sans Mono"/>
                <a:cs typeface="DejaVu Sans Mono"/>
              </a:rPr>
              <a:t>≥</a:t>
            </a:r>
            <a:r>
              <a:rPr sz="1000" i="1" spc="-305" dirty="0">
                <a:latin typeface="DejaVu Sans Mono"/>
                <a:cs typeface="DejaVu Sans Mono"/>
              </a:rPr>
              <a:t> </a:t>
            </a:r>
            <a:r>
              <a:rPr sz="1000" spc="-10" dirty="0">
                <a:latin typeface="LM Roman 10"/>
                <a:cs typeface="LM Roman 10"/>
              </a:rPr>
              <a:t>1</a:t>
            </a:r>
            <a:r>
              <a:rPr sz="1000" spc="-120" dirty="0"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past</a:t>
            </a:r>
            <a:r>
              <a:rPr sz="1000" spc="-1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observations</a:t>
            </a:r>
            <a:endParaRPr sz="1000">
              <a:latin typeface="Calibri"/>
              <a:cs typeface="Calibri"/>
            </a:endParaRPr>
          </a:p>
          <a:p>
            <a:pPr marL="629920">
              <a:lnSpc>
                <a:spcPct val="100000"/>
              </a:lnSpc>
              <a:spcBef>
                <a:spcPts val="605"/>
              </a:spcBef>
            </a:pPr>
            <a:r>
              <a:rPr sz="1000" b="1" i="1" spc="125" dirty="0">
                <a:solidFill>
                  <a:srgbClr val="678F51"/>
                </a:solidFill>
                <a:latin typeface="Verdana"/>
                <a:cs typeface="Verdana"/>
              </a:rPr>
              <a:t>X</a:t>
            </a:r>
            <a:r>
              <a:rPr sz="1050" b="0" i="1" spc="187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r>
              <a:rPr sz="1050" i="1" spc="187" baseline="-11904" dirty="0">
                <a:solidFill>
                  <a:srgbClr val="678F51"/>
                </a:solidFill>
                <a:latin typeface="DejaVu Sans Mono"/>
                <a:cs typeface="DejaVu Sans Mono"/>
              </a:rPr>
              <a:t>−</a:t>
            </a:r>
            <a:r>
              <a:rPr sz="1050" b="0" i="1" spc="187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W</a:t>
            </a:r>
            <a:r>
              <a:rPr sz="1050" b="0" i="1" spc="-150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1050" baseline="-11904" dirty="0">
                <a:solidFill>
                  <a:srgbClr val="678F51"/>
                </a:solidFill>
                <a:latin typeface="Georgia"/>
                <a:cs typeface="Georgia"/>
              </a:rPr>
              <a:t>:</a:t>
            </a:r>
            <a:r>
              <a:rPr sz="1050" b="0" i="1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r>
              <a:rPr sz="1050" b="0" i="1" spc="195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678F51"/>
                </a:solidFill>
                <a:latin typeface="LM Roman 10"/>
                <a:cs typeface="LM Roman 10"/>
              </a:rPr>
              <a:t>=</a:t>
            </a:r>
            <a:r>
              <a:rPr sz="1000" spc="-45" dirty="0">
                <a:solidFill>
                  <a:srgbClr val="678F51"/>
                </a:solidFill>
                <a:latin typeface="LM Roman 10"/>
                <a:cs typeface="LM Roman 10"/>
              </a:rPr>
              <a:t> </a:t>
            </a:r>
            <a:r>
              <a:rPr sz="1000" spc="100" dirty="0">
                <a:solidFill>
                  <a:srgbClr val="678F51"/>
                </a:solidFill>
                <a:latin typeface="LM Roman 10"/>
                <a:cs typeface="LM Roman 10"/>
              </a:rPr>
              <a:t>[</a:t>
            </a:r>
            <a:r>
              <a:rPr sz="1000" b="1" i="1" spc="100" dirty="0">
                <a:solidFill>
                  <a:srgbClr val="678F51"/>
                </a:solidFill>
                <a:latin typeface="Verdana"/>
                <a:cs typeface="Verdana"/>
              </a:rPr>
              <a:t>X</a:t>
            </a:r>
            <a:r>
              <a:rPr sz="1050" b="0" i="1" spc="150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r>
              <a:rPr sz="1050" i="1" spc="150" baseline="-11904" dirty="0">
                <a:solidFill>
                  <a:srgbClr val="678F51"/>
                </a:solidFill>
                <a:latin typeface="DejaVu Sans Mono"/>
                <a:cs typeface="DejaVu Sans Mono"/>
              </a:rPr>
              <a:t>−</a:t>
            </a:r>
            <a:r>
              <a:rPr sz="1050" b="0" i="1" spc="150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W</a:t>
            </a:r>
            <a:r>
              <a:rPr sz="1050" b="0" i="1" spc="-67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678F51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25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678F51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25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678F51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25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678F51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25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678F51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1000" b="1" i="1" spc="80" dirty="0">
                <a:solidFill>
                  <a:srgbClr val="678F51"/>
                </a:solidFill>
                <a:latin typeface="Verdana"/>
                <a:cs typeface="Verdana"/>
              </a:rPr>
              <a:t>X</a:t>
            </a:r>
            <a:r>
              <a:rPr sz="1050" b="0" i="1" spc="120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r>
              <a:rPr sz="1050" i="1" spc="120" baseline="-11904" dirty="0">
                <a:solidFill>
                  <a:srgbClr val="678F51"/>
                </a:solidFill>
                <a:latin typeface="DejaVu Sans Mono"/>
                <a:cs typeface="DejaVu Sans Mono"/>
              </a:rPr>
              <a:t>−</a:t>
            </a:r>
            <a:r>
              <a:rPr sz="1050" spc="120" baseline="-11904" dirty="0">
                <a:solidFill>
                  <a:srgbClr val="678F51"/>
                </a:solidFill>
                <a:latin typeface="Georgia"/>
                <a:cs typeface="Georgia"/>
              </a:rPr>
              <a:t>1</a:t>
            </a:r>
            <a:r>
              <a:rPr sz="1000" spc="80" dirty="0">
                <a:solidFill>
                  <a:srgbClr val="678F51"/>
                </a:solidFill>
                <a:latin typeface="LM Roman 10"/>
                <a:cs typeface="LM Roman 10"/>
              </a:rPr>
              <a:t>]</a:t>
            </a:r>
            <a:r>
              <a:rPr sz="1000" b="0" i="1" spc="80" dirty="0">
                <a:solidFill>
                  <a:srgbClr val="678F51"/>
                </a:solidFill>
                <a:latin typeface="Bookman Old Style"/>
                <a:cs typeface="Bookman Old Style"/>
              </a:rPr>
              <a:t>,</a:t>
            </a:r>
            <a:endParaRPr sz="1000">
              <a:latin typeface="Bookman Old Style"/>
              <a:cs typeface="Bookman Old Style"/>
            </a:endParaRPr>
          </a:p>
          <a:p>
            <a:pPr marL="50165">
              <a:lnSpc>
                <a:spcPct val="100000"/>
              </a:lnSpc>
              <a:spcBef>
                <a:spcPts val="844"/>
              </a:spcBef>
            </a:pPr>
            <a:r>
              <a:rPr sz="1000" dirty="0">
                <a:latin typeface="Calibri"/>
                <a:cs typeface="Calibri"/>
              </a:rPr>
              <a:t>predict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b="0" i="1" dirty="0">
                <a:latin typeface="Bookman Old Style"/>
                <a:cs typeface="Bookman Old Style"/>
              </a:rPr>
              <a:t>H</a:t>
            </a:r>
            <a:r>
              <a:rPr sz="1000" b="0" i="1" spc="80" dirty="0">
                <a:latin typeface="Bookman Old Style"/>
                <a:cs typeface="Bookman Old Style"/>
              </a:rPr>
              <a:t> </a:t>
            </a:r>
            <a:r>
              <a:rPr sz="1000" i="1" spc="170" dirty="0">
                <a:latin typeface="DejaVu Sans Mono"/>
                <a:cs typeface="DejaVu Sans Mono"/>
              </a:rPr>
              <a:t>≥</a:t>
            </a:r>
            <a:r>
              <a:rPr sz="1000" i="1" spc="-300" dirty="0">
                <a:latin typeface="DejaVu Sans Mono"/>
                <a:cs typeface="DejaVu Sans Mono"/>
              </a:rPr>
              <a:t> </a:t>
            </a:r>
            <a:r>
              <a:rPr sz="1000" spc="-10" dirty="0">
                <a:latin typeface="LM Roman 10"/>
                <a:cs typeface="LM Roman 10"/>
              </a:rPr>
              <a:t>1</a:t>
            </a:r>
            <a:r>
              <a:rPr sz="1000" spc="-120" dirty="0"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future</a:t>
            </a:r>
            <a:r>
              <a:rPr sz="1000" spc="-1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observations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1127" y="1579389"/>
            <a:ext cx="1955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37" baseline="-22222" dirty="0">
                <a:solidFill>
                  <a:srgbClr val="B85350"/>
                </a:solidFill>
                <a:latin typeface="Verdana"/>
                <a:cs typeface="Verdana"/>
              </a:rPr>
              <a:t>x</a:t>
            </a:r>
            <a:r>
              <a:rPr sz="700" b="0" i="1" spc="-25" dirty="0">
                <a:solidFill>
                  <a:srgbClr val="B85350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9916" y="1700862"/>
            <a:ext cx="2006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55" dirty="0">
                <a:solidFill>
                  <a:srgbClr val="B85350"/>
                </a:solidFill>
                <a:latin typeface="Georgia"/>
                <a:cs typeface="Georgia"/>
              </a:rPr>
              <a:t>+</a:t>
            </a: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91373" y="1631624"/>
            <a:ext cx="1628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1945" algn="l"/>
              </a:tabLst>
            </a:pPr>
            <a:r>
              <a:rPr sz="1000" b="0" i="1" spc="-50" dirty="0">
                <a:latin typeface="Bookman Old Style"/>
                <a:cs typeface="Bookman Old Style"/>
              </a:rPr>
              <a:t>,</a:t>
            </a:r>
            <a:r>
              <a:rPr sz="1000" b="0" i="1" dirty="0">
                <a:latin typeface="Bookman Old Style"/>
                <a:cs typeface="Bookman Old Style"/>
              </a:rPr>
              <a:t>	</a:t>
            </a:r>
            <a:r>
              <a:rPr sz="1000" b="0" i="1" spc="65" dirty="0">
                <a:latin typeface="Bookman Old Style"/>
                <a:cs typeface="Bookman Old Style"/>
              </a:rPr>
              <a:t>i</a:t>
            </a:r>
            <a:r>
              <a:rPr sz="1000" b="0" i="1" spc="-20" dirty="0">
                <a:latin typeface="Bookman Old Style"/>
                <a:cs typeface="Bookman Old Style"/>
              </a:rPr>
              <a:t> </a:t>
            </a:r>
            <a:r>
              <a:rPr sz="1000" dirty="0">
                <a:latin typeface="LM Roman 10"/>
                <a:cs typeface="LM Roman 10"/>
              </a:rPr>
              <a:t>=</a:t>
            </a:r>
            <a:r>
              <a:rPr sz="1000" spc="-50" dirty="0">
                <a:latin typeface="LM Roman 10"/>
                <a:cs typeface="LM Roman 10"/>
              </a:rPr>
              <a:t> </a:t>
            </a:r>
            <a:r>
              <a:rPr sz="1000" spc="-10" dirty="0">
                <a:latin typeface="LM Roman 10"/>
                <a:cs typeface="LM Roman 10"/>
              </a:rPr>
              <a:t>1</a:t>
            </a:r>
            <a:r>
              <a:rPr sz="1000" spc="-165" dirty="0">
                <a:latin typeface="LM Roman 10"/>
                <a:cs typeface="LM Roman 10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425" dirty="0">
                <a:latin typeface="DejaVu Sans Mono"/>
                <a:cs typeface="DejaVu Sans Mono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434" dirty="0">
                <a:latin typeface="DejaVu Sans Mono"/>
                <a:cs typeface="DejaVu Sans Mono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430" dirty="0">
                <a:latin typeface="DejaVu Sans Mono"/>
                <a:cs typeface="DejaVu Sans Mono"/>
              </a:rPr>
              <a:t> </a:t>
            </a:r>
            <a:r>
              <a:rPr sz="1000" b="0" i="1" dirty="0">
                <a:latin typeface="Bookman Old Style"/>
                <a:cs typeface="Bookman Old Style"/>
              </a:rPr>
              <a:t>N,</a:t>
            </a:r>
            <a:r>
              <a:rPr sz="1000" b="0" i="1" spc="75" dirty="0">
                <a:latin typeface="Bookman Old Style"/>
                <a:cs typeface="Bookman Old Style"/>
              </a:rPr>
              <a:t> </a:t>
            </a:r>
            <a:r>
              <a:rPr sz="1000" b="0" i="1" spc="-60" dirty="0">
                <a:latin typeface="Bookman Old Style"/>
                <a:cs typeface="Bookman Old Style"/>
              </a:rPr>
              <a:t>h</a:t>
            </a:r>
            <a:r>
              <a:rPr sz="1000" b="0" i="1" spc="-15" dirty="0">
                <a:latin typeface="Bookman Old Style"/>
                <a:cs typeface="Bookman Old Style"/>
              </a:rPr>
              <a:t> </a:t>
            </a:r>
            <a:r>
              <a:rPr sz="1000" dirty="0">
                <a:latin typeface="LM Roman 10"/>
                <a:cs typeface="LM Roman 10"/>
              </a:rPr>
              <a:t>=</a:t>
            </a:r>
            <a:r>
              <a:rPr sz="1000" spc="-50" dirty="0">
                <a:latin typeface="LM Roman 10"/>
                <a:cs typeface="LM Roman 10"/>
              </a:rPr>
              <a:t> </a:t>
            </a:r>
            <a:r>
              <a:rPr sz="1000" spc="-10" dirty="0">
                <a:latin typeface="LM Roman 10"/>
                <a:cs typeface="LM Roman 10"/>
              </a:rPr>
              <a:t>1</a:t>
            </a:r>
            <a:r>
              <a:rPr sz="1000" spc="-165" dirty="0">
                <a:latin typeface="LM Roman 10"/>
                <a:cs typeface="LM Roman 10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430" dirty="0">
                <a:latin typeface="DejaVu Sans Mono"/>
                <a:cs typeface="DejaVu Sans Mono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434" dirty="0">
                <a:latin typeface="DejaVu Sans Mono"/>
                <a:cs typeface="DejaVu Sans Mono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·</a:t>
            </a:r>
            <a:r>
              <a:rPr sz="1000" i="1" spc="-430" dirty="0">
                <a:latin typeface="DejaVu Sans Mono"/>
                <a:cs typeface="DejaVu Sans Mono"/>
              </a:rPr>
              <a:t> </a:t>
            </a:r>
            <a:r>
              <a:rPr sz="1000" b="0" i="1" spc="-25" dirty="0">
                <a:latin typeface="Bookman Old Style"/>
                <a:cs typeface="Bookman Old Style"/>
              </a:rPr>
              <a:t>H.</a:t>
            </a:r>
            <a:endParaRPr sz="1000">
              <a:latin typeface="Bookman Old Style"/>
              <a:cs typeface="Bookman Old Styl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3545" y="859911"/>
            <a:ext cx="1332190" cy="94080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107230" y="1569225"/>
            <a:ext cx="142240" cy="10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00" spc="-20" dirty="0">
                <a:solidFill>
                  <a:srgbClr val="333333"/>
                </a:solidFill>
                <a:latin typeface="Times New Roman"/>
                <a:cs typeface="Times New Roman"/>
              </a:rPr>
              <a:t>time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894" y="2016753"/>
            <a:ext cx="4999355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particular,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interested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parametric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model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b="0" i="1" spc="-65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50" b="1" i="1" spc="-97" baseline="-11904" dirty="0">
                <a:solidFill>
                  <a:srgbClr val="22373A"/>
                </a:solidFill>
                <a:latin typeface="Verdana"/>
                <a:cs typeface="Verdana"/>
              </a:rPr>
              <a:t>θ</a:t>
            </a:r>
            <a:r>
              <a:rPr sz="1050" b="1" i="1" spc="142" baseline="-1190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approximating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unknown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distribution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73263" y="2441691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B85350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54721" y="2424333"/>
            <a:ext cx="679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81988" y="2455969"/>
            <a:ext cx="660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0345" algn="l"/>
                <a:tab pos="527050" algn="l"/>
              </a:tabLst>
            </a:pP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b="1" i="1" spc="-50" dirty="0">
                <a:solidFill>
                  <a:srgbClr val="B85350"/>
                </a:solidFill>
                <a:latin typeface="Verdana"/>
                <a:cs typeface="Verdana"/>
              </a:rPr>
              <a:t>x</a:t>
            </a:r>
            <a:r>
              <a:rPr sz="1000" b="1" i="1" dirty="0">
                <a:solidFill>
                  <a:srgbClr val="B85350"/>
                </a:solidFill>
                <a:latin typeface="Verdana"/>
                <a:cs typeface="Verdana"/>
              </a:rPr>
              <a:t>	</a:t>
            </a:r>
            <a:r>
              <a:rPr sz="1000" b="1" i="1" spc="125" dirty="0">
                <a:solidFill>
                  <a:srgbClr val="678F51"/>
                </a:solidFill>
                <a:latin typeface="Verdana"/>
                <a:cs typeface="Verdana"/>
              </a:rPr>
              <a:t>X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07554" y="2525207"/>
            <a:ext cx="15468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78130" algn="l"/>
                <a:tab pos="621665" algn="l"/>
                <a:tab pos="1078230" algn="l"/>
              </a:tabLst>
            </a:pPr>
            <a:r>
              <a:rPr sz="1050" b="1" i="1" spc="-75" baseline="7936" dirty="0">
                <a:solidFill>
                  <a:srgbClr val="22373A"/>
                </a:solidFill>
                <a:latin typeface="Verdana"/>
                <a:cs typeface="Verdana"/>
              </a:rPr>
              <a:t>θ</a:t>
            </a:r>
            <a:r>
              <a:rPr sz="1050" b="1" i="1" baseline="7936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55" dirty="0">
                <a:solidFill>
                  <a:srgbClr val="B85350"/>
                </a:solidFill>
                <a:latin typeface="Georgia"/>
                <a:cs typeface="Georgia"/>
              </a:rPr>
              <a:t>+</a:t>
            </a: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r>
              <a:rPr sz="700" b="0" i="1" dirty="0">
                <a:solidFill>
                  <a:srgbClr val="B85350"/>
                </a:solidFill>
                <a:latin typeface="Bookman Old Style"/>
                <a:cs typeface="Bookman Old Style"/>
              </a:rPr>
              <a:t>	</a:t>
            </a:r>
            <a:r>
              <a:rPr sz="1050" b="0" i="1" spc="157" baseline="7936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r>
              <a:rPr sz="1050" i="1" spc="157" baseline="7936" dirty="0">
                <a:solidFill>
                  <a:srgbClr val="678F51"/>
                </a:solidFill>
                <a:latin typeface="DejaVu Sans Mono"/>
                <a:cs typeface="DejaVu Sans Mono"/>
              </a:rPr>
              <a:t>−</a:t>
            </a:r>
            <a:r>
              <a:rPr sz="1050" b="0" i="1" spc="157" baseline="7936" dirty="0">
                <a:solidFill>
                  <a:srgbClr val="678F51"/>
                </a:solidFill>
                <a:latin typeface="Bookman Old Style"/>
                <a:cs typeface="Bookman Old Style"/>
              </a:rPr>
              <a:t>W</a:t>
            </a:r>
            <a:r>
              <a:rPr sz="1050" b="0" i="1" spc="-150" baseline="7936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1050" spc="-37" baseline="7936" dirty="0">
                <a:solidFill>
                  <a:srgbClr val="678F51"/>
                </a:solidFill>
                <a:latin typeface="Georgia"/>
                <a:cs typeface="Georgia"/>
              </a:rPr>
              <a:t>:</a:t>
            </a:r>
            <a:r>
              <a:rPr sz="1050" b="0" i="1" spc="-37" baseline="7936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r>
              <a:rPr sz="1050" b="0" i="1" baseline="7936" dirty="0">
                <a:solidFill>
                  <a:srgbClr val="678F51"/>
                </a:solidFill>
                <a:latin typeface="Bookman Old Style"/>
                <a:cs typeface="Bookman Old Style"/>
              </a:rPr>
              <a:t>	</a:t>
            </a:r>
            <a:r>
              <a:rPr sz="1050" b="0" i="1" spc="157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i="1" spc="157" baseline="7936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50" b="0" i="1" spc="157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1050" b="0" i="1" spc="-150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spc="60" baseline="7936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1050" b="0" i="1" spc="60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spc="60" baseline="7936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1050" b="0" i="1" spc="60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1050" baseline="7936">
              <a:latin typeface="Bookman Old Style"/>
              <a:cs typeface="Bookman Old Sty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31887" y="2353480"/>
            <a:ext cx="1989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4640" algn="l"/>
                <a:tab pos="1917700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74352" y="2441691"/>
            <a:ext cx="2660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7170" algn="l"/>
              </a:tabLst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20" dirty="0">
                <a:solidFill>
                  <a:srgbClr val="B85350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78936" y="2525207"/>
            <a:ext cx="2006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55" dirty="0">
                <a:solidFill>
                  <a:srgbClr val="B85350"/>
                </a:solidFill>
                <a:latin typeface="Georgia"/>
                <a:cs typeface="Georgia"/>
              </a:rPr>
              <a:t>+</a:t>
            </a: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90610" y="2455969"/>
            <a:ext cx="25260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31190" algn="l"/>
                <a:tab pos="1482090" algn="l"/>
              </a:tabLst>
            </a:pP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000" b="1" i="1" spc="90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≈</a:t>
            </a:r>
            <a:r>
              <a:rPr sz="1000" i="1" spc="-32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00" b="0" i="1" spc="140" dirty="0">
                <a:solidFill>
                  <a:srgbClr val="22373A"/>
                </a:solidFill>
                <a:latin typeface="Bookman Old Style"/>
                <a:cs typeface="Bookman Old Style"/>
              </a:rPr>
              <a:t>  </a:t>
            </a:r>
            <a:r>
              <a:rPr sz="1000" b="1" i="1" spc="-50" dirty="0">
                <a:solidFill>
                  <a:srgbClr val="B85350"/>
                </a:solidFill>
                <a:latin typeface="Verdana"/>
                <a:cs typeface="Verdana"/>
              </a:rPr>
              <a:t>x</a:t>
            </a:r>
            <a:r>
              <a:rPr sz="1000" b="1" i="1" dirty="0">
                <a:solidFill>
                  <a:srgbClr val="B85350"/>
                </a:solidFill>
                <a:latin typeface="Verdana"/>
                <a:cs typeface="Verdana"/>
              </a:rPr>
              <a:t>	</a:t>
            </a:r>
            <a:r>
              <a:rPr sz="1500" baseline="1388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1" i="1" spc="110" dirty="0">
                <a:solidFill>
                  <a:srgbClr val="678F51"/>
                </a:solidFill>
                <a:latin typeface="Verdana"/>
                <a:cs typeface="Verdana"/>
              </a:rPr>
              <a:t>X</a:t>
            </a:r>
            <a:r>
              <a:rPr sz="1050" b="0" i="1" spc="165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&lt;t</a:t>
            </a:r>
            <a:r>
              <a:rPr sz="1000" b="0" i="1" spc="11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1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70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50" i="1" spc="104" baseline="-11904" dirty="0">
                <a:solidFill>
                  <a:srgbClr val="22373A"/>
                </a:solidFill>
                <a:latin typeface="DejaVu Sans Mono"/>
                <a:cs typeface="DejaVu Sans Mono"/>
              </a:rPr>
              <a:t>≤</a:t>
            </a:r>
            <a:r>
              <a:rPr sz="1050" b="0" i="1" spc="104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spc="104" baseline="-11904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1050" b="0" i="1" spc="104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r>
              <a:rPr sz="100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1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100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baseline="44444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500" spc="-247" baseline="4444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8500" y="2709994"/>
            <a:ext cx="18338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664" indent="-100965">
              <a:lnSpc>
                <a:spcPct val="100000"/>
              </a:lnSpc>
              <a:spcBef>
                <a:spcPts val="95"/>
              </a:spcBef>
              <a:buFont typeface="Calibri"/>
              <a:buChar char="•"/>
              <a:tabLst>
                <a:tab pos="113664" algn="l"/>
              </a:tabLst>
            </a:pPr>
            <a:r>
              <a:rPr sz="1000" b="1" i="1" spc="-155" dirty="0">
                <a:solidFill>
                  <a:srgbClr val="22373A"/>
                </a:solidFill>
                <a:latin typeface="Verdana"/>
                <a:cs typeface="Verdana"/>
              </a:rPr>
              <a:t>θ</a:t>
            </a:r>
            <a:r>
              <a:rPr sz="1000" b="1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 model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parameter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vector.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34" name="object 34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3214693"/>
              <a:ext cx="843280" cy="25400"/>
            </a:xfrm>
            <a:custGeom>
              <a:avLst/>
              <a:gdLst/>
              <a:ahLst/>
              <a:cxnLst/>
              <a:rect l="l" t="t" r="r" b="b"/>
              <a:pathLst>
                <a:path w="843280" h="25400">
                  <a:moveTo>
                    <a:pt x="0" y="25305"/>
                  </a:moveTo>
                  <a:lnTo>
                    <a:pt x="0" y="0"/>
                  </a:lnTo>
                  <a:lnTo>
                    <a:pt x="842969" y="0"/>
                  </a:lnTo>
                  <a:lnTo>
                    <a:pt x="842969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67032" y="2984299"/>
            <a:ext cx="113664" cy="149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2373A"/>
                </a:solidFill>
                <a:latin typeface="Calibri"/>
                <a:cs typeface="Calibri"/>
              </a:rPr>
              <a:t>12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3055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time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series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43662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Time</a:t>
            </a:r>
            <a:r>
              <a:rPr spc="110" dirty="0"/>
              <a:t> </a:t>
            </a:r>
            <a:r>
              <a:rPr dirty="0"/>
              <a:t>series</a:t>
            </a:r>
            <a:r>
              <a:rPr spc="110" dirty="0"/>
              <a:t> </a:t>
            </a:r>
            <a:r>
              <a:rPr dirty="0"/>
              <a:t>forecasting</a:t>
            </a:r>
            <a:r>
              <a:rPr spc="110" dirty="0"/>
              <a:t> </a:t>
            </a:r>
            <a:r>
              <a:rPr dirty="0">
                <a:solidFill>
                  <a:srgbClr val="007AA5"/>
                </a:solidFill>
              </a:rPr>
              <a:t>+</a:t>
            </a:r>
            <a:r>
              <a:rPr spc="110" dirty="0">
                <a:solidFill>
                  <a:srgbClr val="007AA5"/>
                </a:solidFill>
              </a:rPr>
              <a:t> </a:t>
            </a:r>
            <a:r>
              <a:rPr dirty="0">
                <a:solidFill>
                  <a:srgbClr val="007AA5"/>
                </a:solidFill>
              </a:rPr>
              <a:t>relational</a:t>
            </a:r>
            <a:r>
              <a:rPr spc="114" dirty="0">
                <a:solidFill>
                  <a:srgbClr val="007AA5"/>
                </a:solidFill>
              </a:rPr>
              <a:t> </a:t>
            </a:r>
            <a:r>
              <a:rPr dirty="0">
                <a:solidFill>
                  <a:srgbClr val="007AA5"/>
                </a:solidFill>
              </a:rPr>
              <a:t>inductive</a:t>
            </a:r>
            <a:r>
              <a:rPr spc="110" dirty="0">
                <a:solidFill>
                  <a:srgbClr val="007AA5"/>
                </a:solidFill>
              </a:rPr>
              <a:t> </a:t>
            </a:r>
            <a:r>
              <a:rPr spc="-10" dirty="0">
                <a:solidFill>
                  <a:srgbClr val="007AA5"/>
                </a:solidFill>
              </a:rPr>
              <a:t>biases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13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894" y="676419"/>
            <a:ext cx="30975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Condition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relational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information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spc="60" dirty="0">
                <a:solidFill>
                  <a:srgbClr val="678F51"/>
                </a:solidFill>
                <a:latin typeface="DejaVu Sans Mono"/>
                <a:cs typeface="DejaVu Sans Mono"/>
              </a:rPr>
              <a:t>E</a:t>
            </a:r>
            <a:r>
              <a:rPr sz="1050" b="0" i="1" spc="89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r>
              <a:rPr sz="1050" i="1" spc="89" baseline="-11904" dirty="0">
                <a:solidFill>
                  <a:srgbClr val="678F51"/>
                </a:solidFill>
                <a:latin typeface="DejaVu Sans Mono"/>
                <a:cs typeface="DejaVu Sans Mono"/>
              </a:rPr>
              <a:t>−</a:t>
            </a:r>
            <a:r>
              <a:rPr sz="1050" b="0" i="1" spc="89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W</a:t>
            </a:r>
            <a:r>
              <a:rPr sz="1050" b="0" i="1" spc="-104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1050" spc="-37" baseline="-11904" dirty="0">
                <a:solidFill>
                  <a:srgbClr val="678F51"/>
                </a:solidFill>
                <a:latin typeface="Georgia"/>
                <a:cs typeface="Georgia"/>
              </a:rPr>
              <a:t>:</a:t>
            </a:r>
            <a:r>
              <a:rPr sz="1050" b="0" i="1" spc="-37" baseline="-11904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endParaRPr sz="1050" baseline="-11904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3249" y="1000698"/>
            <a:ext cx="812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i="1" spc="-50" dirty="0">
                <a:solidFill>
                  <a:srgbClr val="22373A"/>
                </a:solidFill>
                <a:latin typeface="Verdana"/>
                <a:cs typeface="Verdana"/>
              </a:rPr>
              <a:t>θ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9482" y="841278"/>
            <a:ext cx="83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09584" y="943767"/>
            <a:ext cx="3168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0345" algn="l"/>
              </a:tabLst>
            </a:pP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b="1" i="1" spc="-50" dirty="0">
                <a:solidFill>
                  <a:srgbClr val="B85350"/>
                </a:solidFill>
                <a:latin typeface="Verdana"/>
                <a:cs typeface="Verdana"/>
              </a:rPr>
              <a:t>x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00858" y="929477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B85350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00858" y="1013005"/>
            <a:ext cx="2006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55" dirty="0">
                <a:solidFill>
                  <a:srgbClr val="B85350"/>
                </a:solidFill>
                <a:latin typeface="Georgia"/>
                <a:cs typeface="Georgia"/>
              </a:rPr>
              <a:t>+</a:t>
            </a: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6916" y="962741"/>
            <a:ext cx="13188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spc="15" baseline="222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i="1" spc="112" baseline="8333" dirty="0">
                <a:solidFill>
                  <a:srgbClr val="678F51"/>
                </a:solidFill>
                <a:latin typeface="DejaVu Sans Mono"/>
                <a:cs typeface="DejaVu Sans Mono"/>
              </a:rPr>
              <a:t>G</a:t>
            </a:r>
            <a:r>
              <a:rPr sz="700" b="0" i="1" spc="75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r>
              <a:rPr sz="700" i="1" spc="75" dirty="0">
                <a:solidFill>
                  <a:srgbClr val="678F51"/>
                </a:solidFill>
                <a:latin typeface="DejaVu Sans Mono"/>
                <a:cs typeface="DejaVu Sans Mono"/>
              </a:rPr>
              <a:t>−</a:t>
            </a:r>
            <a:r>
              <a:rPr sz="700" b="0" i="1" spc="75" dirty="0">
                <a:solidFill>
                  <a:srgbClr val="678F51"/>
                </a:solidFill>
                <a:latin typeface="Bookman Old Style"/>
                <a:cs typeface="Bookman Old Style"/>
              </a:rPr>
              <a:t>W</a:t>
            </a:r>
            <a:r>
              <a:rPr sz="700" b="0" i="1" spc="-90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700" dirty="0">
                <a:solidFill>
                  <a:srgbClr val="678F51"/>
                </a:solidFill>
                <a:latin typeface="Georgia"/>
                <a:cs typeface="Georgia"/>
              </a:rPr>
              <a:t>:</a:t>
            </a:r>
            <a:r>
              <a:rPr sz="700" b="0" i="1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r>
              <a:rPr sz="1500" b="0" i="1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500" b="0" i="1" spc="-172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b="1" i="1" spc="112" baseline="8333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7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r>
              <a:rPr sz="1500" b="0" i="1" spc="75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500" b="0" i="1" spc="-172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b="1" i="1" spc="-150" baseline="8333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500" b="1" i="1" spc="-89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spc="-75" baseline="52777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500" baseline="52777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8950" y="1426013"/>
            <a:ext cx="1189355" cy="938530"/>
            <a:chOff x="838950" y="1426013"/>
            <a:chExt cx="1189355" cy="938530"/>
          </a:xfrm>
        </p:grpSpPr>
        <p:sp>
          <p:nvSpPr>
            <p:cNvPr id="13" name="object 13"/>
            <p:cNvSpPr/>
            <p:nvPr/>
          </p:nvSpPr>
          <p:spPr>
            <a:xfrm>
              <a:off x="890620" y="2349450"/>
              <a:ext cx="1053465" cy="0"/>
            </a:xfrm>
            <a:custGeom>
              <a:avLst/>
              <a:gdLst/>
              <a:ahLst/>
              <a:cxnLst/>
              <a:rect l="l" t="t" r="r" b="b"/>
              <a:pathLst>
                <a:path w="1053464">
                  <a:moveTo>
                    <a:pt x="0" y="0"/>
                  </a:moveTo>
                  <a:lnTo>
                    <a:pt x="1053203" y="0"/>
                  </a:lnTo>
                </a:path>
              </a:pathLst>
            </a:custGeom>
            <a:ln w="417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43824" y="2344080"/>
              <a:ext cx="16510" cy="10795"/>
            </a:xfrm>
            <a:custGeom>
              <a:avLst/>
              <a:gdLst/>
              <a:ahLst/>
              <a:cxnLst/>
              <a:rect l="l" t="t" r="r" b="b"/>
              <a:pathLst>
                <a:path w="16510" h="10794">
                  <a:moveTo>
                    <a:pt x="0" y="10739"/>
                  </a:moveTo>
                  <a:lnTo>
                    <a:pt x="0" y="0"/>
                  </a:lnTo>
                  <a:lnTo>
                    <a:pt x="16109" y="5369"/>
                  </a:lnTo>
                  <a:lnTo>
                    <a:pt x="0" y="1073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3824" y="2344080"/>
              <a:ext cx="16510" cy="10795"/>
            </a:xfrm>
            <a:custGeom>
              <a:avLst/>
              <a:gdLst/>
              <a:ahLst/>
              <a:cxnLst/>
              <a:rect l="l" t="t" r="r" b="b"/>
              <a:pathLst>
                <a:path w="16510" h="10794">
                  <a:moveTo>
                    <a:pt x="16109" y="5369"/>
                  </a:moveTo>
                  <a:lnTo>
                    <a:pt x="0" y="10739"/>
                  </a:lnTo>
                  <a:lnTo>
                    <a:pt x="0" y="0"/>
                  </a:lnTo>
                  <a:lnTo>
                    <a:pt x="16109" y="5369"/>
                  </a:lnTo>
                  <a:close/>
                </a:path>
              </a:pathLst>
            </a:custGeom>
            <a:ln w="417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4426" y="2334533"/>
              <a:ext cx="918844" cy="29845"/>
            </a:xfrm>
            <a:custGeom>
              <a:avLst/>
              <a:gdLst/>
              <a:ahLst/>
              <a:cxnLst/>
              <a:rect l="l" t="t" r="r" b="b"/>
              <a:pathLst>
                <a:path w="918844" h="29844">
                  <a:moveTo>
                    <a:pt x="501184" y="29832"/>
                  </a:moveTo>
                  <a:lnTo>
                    <a:pt x="501184" y="0"/>
                  </a:lnTo>
                </a:path>
                <a:path w="918844" h="29844">
                  <a:moveTo>
                    <a:pt x="584715" y="29832"/>
                  </a:moveTo>
                  <a:lnTo>
                    <a:pt x="584715" y="0"/>
                  </a:lnTo>
                </a:path>
                <a:path w="918844" h="29844">
                  <a:moveTo>
                    <a:pt x="751777" y="29832"/>
                  </a:moveTo>
                  <a:lnTo>
                    <a:pt x="751777" y="0"/>
                  </a:lnTo>
                </a:path>
                <a:path w="918844" h="29844">
                  <a:moveTo>
                    <a:pt x="668246" y="29832"/>
                  </a:moveTo>
                  <a:lnTo>
                    <a:pt x="668246" y="0"/>
                  </a:lnTo>
                </a:path>
                <a:path w="918844" h="29844">
                  <a:moveTo>
                    <a:pt x="835307" y="29832"/>
                  </a:moveTo>
                  <a:lnTo>
                    <a:pt x="835307" y="0"/>
                  </a:lnTo>
                </a:path>
                <a:path w="918844" h="29844">
                  <a:moveTo>
                    <a:pt x="417653" y="29832"/>
                  </a:moveTo>
                  <a:lnTo>
                    <a:pt x="417653" y="0"/>
                  </a:lnTo>
                </a:path>
                <a:path w="918844" h="29844">
                  <a:moveTo>
                    <a:pt x="0" y="29832"/>
                  </a:moveTo>
                  <a:lnTo>
                    <a:pt x="0" y="0"/>
                  </a:lnTo>
                </a:path>
                <a:path w="918844" h="29844">
                  <a:moveTo>
                    <a:pt x="83530" y="29832"/>
                  </a:moveTo>
                  <a:lnTo>
                    <a:pt x="83530" y="0"/>
                  </a:lnTo>
                </a:path>
                <a:path w="918844" h="29844">
                  <a:moveTo>
                    <a:pt x="250592" y="29832"/>
                  </a:moveTo>
                  <a:lnTo>
                    <a:pt x="250592" y="0"/>
                  </a:lnTo>
                </a:path>
                <a:path w="918844" h="29844">
                  <a:moveTo>
                    <a:pt x="167061" y="29832"/>
                  </a:moveTo>
                  <a:lnTo>
                    <a:pt x="167061" y="0"/>
                  </a:lnTo>
                </a:path>
                <a:path w="918844" h="29844">
                  <a:moveTo>
                    <a:pt x="334123" y="29832"/>
                  </a:moveTo>
                  <a:lnTo>
                    <a:pt x="334123" y="0"/>
                  </a:lnTo>
                </a:path>
                <a:path w="918844" h="29844">
                  <a:moveTo>
                    <a:pt x="918838" y="29832"/>
                  </a:moveTo>
                  <a:lnTo>
                    <a:pt x="918838" y="0"/>
                  </a:lnTo>
                </a:path>
              </a:pathLst>
            </a:custGeom>
            <a:ln w="59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950" y="1426013"/>
              <a:ext cx="1188822" cy="89122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909227" y="2353575"/>
            <a:ext cx="121285" cy="9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" spc="-20" dirty="0">
                <a:solidFill>
                  <a:srgbClr val="333333"/>
                </a:solidFill>
                <a:latin typeface="Times New Roman"/>
                <a:cs typeface="Times New Roman"/>
              </a:rPr>
              <a:t>time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09954" y="1198503"/>
            <a:ext cx="444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i="1" spc="112" baseline="8333" dirty="0">
                <a:solidFill>
                  <a:srgbClr val="22373A"/>
                </a:solidFill>
                <a:latin typeface="DejaVu Sans Mono"/>
                <a:cs typeface="DejaVu Sans Mono"/>
              </a:rPr>
              <a:t>G</a:t>
            </a: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7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9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42302" y="1669890"/>
            <a:ext cx="1022350" cy="516255"/>
            <a:chOff x="2442302" y="1669890"/>
            <a:chExt cx="1022350" cy="516255"/>
          </a:xfrm>
        </p:grpSpPr>
        <p:sp>
          <p:nvSpPr>
            <p:cNvPr id="21" name="object 21"/>
            <p:cNvSpPr/>
            <p:nvPr/>
          </p:nvSpPr>
          <p:spPr>
            <a:xfrm>
              <a:off x="2447064" y="1674653"/>
              <a:ext cx="1012825" cy="506730"/>
            </a:xfrm>
            <a:custGeom>
              <a:avLst/>
              <a:gdLst/>
              <a:ahLst/>
              <a:cxnLst/>
              <a:rect l="l" t="t" r="r" b="b"/>
              <a:pathLst>
                <a:path w="1012825" h="506730">
                  <a:moveTo>
                    <a:pt x="96160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455497"/>
                  </a:lnTo>
                  <a:lnTo>
                    <a:pt x="3977" y="475197"/>
                  </a:lnTo>
                  <a:lnTo>
                    <a:pt x="14823" y="491285"/>
                  </a:lnTo>
                  <a:lnTo>
                    <a:pt x="30910" y="502131"/>
                  </a:lnTo>
                  <a:lnTo>
                    <a:pt x="50610" y="506108"/>
                  </a:lnTo>
                  <a:lnTo>
                    <a:pt x="961606" y="506108"/>
                  </a:lnTo>
                  <a:lnTo>
                    <a:pt x="981306" y="502131"/>
                  </a:lnTo>
                  <a:lnTo>
                    <a:pt x="997393" y="491285"/>
                  </a:lnTo>
                  <a:lnTo>
                    <a:pt x="1008240" y="475197"/>
                  </a:lnTo>
                  <a:lnTo>
                    <a:pt x="1012217" y="455497"/>
                  </a:lnTo>
                  <a:lnTo>
                    <a:pt x="1012217" y="50610"/>
                  </a:lnTo>
                  <a:lnTo>
                    <a:pt x="1008240" y="30910"/>
                  </a:lnTo>
                  <a:lnTo>
                    <a:pt x="997393" y="14823"/>
                  </a:lnTo>
                  <a:lnTo>
                    <a:pt x="981306" y="3977"/>
                  </a:lnTo>
                  <a:lnTo>
                    <a:pt x="961606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47064" y="1674653"/>
              <a:ext cx="1012825" cy="506730"/>
            </a:xfrm>
            <a:custGeom>
              <a:avLst/>
              <a:gdLst/>
              <a:ahLst/>
              <a:cxnLst/>
              <a:rect l="l" t="t" r="r" b="b"/>
              <a:pathLst>
                <a:path w="1012825" h="506730">
                  <a:moveTo>
                    <a:pt x="96160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455497"/>
                  </a:lnTo>
                  <a:lnTo>
                    <a:pt x="3977" y="475197"/>
                  </a:lnTo>
                  <a:lnTo>
                    <a:pt x="14823" y="491285"/>
                  </a:lnTo>
                  <a:lnTo>
                    <a:pt x="30910" y="502131"/>
                  </a:lnTo>
                  <a:lnTo>
                    <a:pt x="50610" y="506108"/>
                  </a:lnTo>
                  <a:lnTo>
                    <a:pt x="961606" y="506108"/>
                  </a:lnTo>
                  <a:lnTo>
                    <a:pt x="981306" y="502131"/>
                  </a:lnTo>
                  <a:lnTo>
                    <a:pt x="997393" y="491285"/>
                  </a:lnTo>
                  <a:lnTo>
                    <a:pt x="1008240" y="475197"/>
                  </a:lnTo>
                  <a:lnTo>
                    <a:pt x="1012217" y="455497"/>
                  </a:lnTo>
                  <a:lnTo>
                    <a:pt x="1012217" y="50610"/>
                  </a:lnTo>
                  <a:lnTo>
                    <a:pt x="1008240" y="30910"/>
                  </a:lnTo>
                  <a:lnTo>
                    <a:pt x="997393" y="14823"/>
                  </a:lnTo>
                  <a:lnTo>
                    <a:pt x="981306" y="3977"/>
                  </a:lnTo>
                  <a:lnTo>
                    <a:pt x="961606" y="0"/>
                  </a:lnTo>
                  <a:close/>
                </a:path>
              </a:pathLst>
            </a:custGeom>
            <a:ln w="94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73476" y="1828398"/>
            <a:ext cx="559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Forecasts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7403" y="1593998"/>
            <a:ext cx="626295" cy="40513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7727" y="2073412"/>
            <a:ext cx="900320" cy="42045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640461" y="2287646"/>
            <a:ext cx="14033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0" dirty="0">
                <a:latin typeface="Times New Roman"/>
                <a:cs typeface="Times New Roman"/>
              </a:rPr>
              <a:t>time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60443" y="1363756"/>
            <a:ext cx="4616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120" baseline="8333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700" b="0" i="1" spc="8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8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8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8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8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82315" y="1893292"/>
            <a:ext cx="1741805" cy="69215"/>
            <a:chOff x="2082315" y="1893292"/>
            <a:chExt cx="1741805" cy="69215"/>
          </a:xfrm>
        </p:grpSpPr>
        <p:sp>
          <p:nvSpPr>
            <p:cNvPr id="29" name="object 29"/>
            <p:cNvSpPr/>
            <p:nvPr/>
          </p:nvSpPr>
          <p:spPr>
            <a:xfrm>
              <a:off x="2082315" y="1927707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439" y="0"/>
                  </a:lnTo>
                </a:path>
              </a:pathLst>
            </a:custGeom>
            <a:ln w="1265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09739" y="1898353"/>
              <a:ext cx="27940" cy="59055"/>
            </a:xfrm>
            <a:custGeom>
              <a:avLst/>
              <a:gdLst/>
              <a:ahLst/>
              <a:cxnLst/>
              <a:rect l="l" t="t" r="r" b="b"/>
              <a:pathLst>
                <a:path w="27939" h="59055">
                  <a:moveTo>
                    <a:pt x="0" y="0"/>
                  </a:moveTo>
                  <a:lnTo>
                    <a:pt x="4299" y="8972"/>
                  </a:lnTo>
                  <a:lnTo>
                    <a:pt x="12383" y="18117"/>
                  </a:lnTo>
                  <a:lnTo>
                    <a:pt x="21155" y="25541"/>
                  </a:lnTo>
                  <a:lnTo>
                    <a:pt x="27519" y="29354"/>
                  </a:lnTo>
                  <a:lnTo>
                    <a:pt x="21155" y="33166"/>
                  </a:lnTo>
                  <a:lnTo>
                    <a:pt x="12383" y="40591"/>
                  </a:lnTo>
                  <a:lnTo>
                    <a:pt x="4299" y="49735"/>
                  </a:lnTo>
                  <a:lnTo>
                    <a:pt x="0" y="58708"/>
                  </a:lnTo>
                </a:path>
              </a:pathLst>
            </a:custGeom>
            <a:ln w="1012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64026" y="1927707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439" y="0"/>
                  </a:lnTo>
                </a:path>
              </a:pathLst>
            </a:custGeom>
            <a:ln w="1265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91450" y="1898353"/>
              <a:ext cx="27940" cy="59055"/>
            </a:xfrm>
            <a:custGeom>
              <a:avLst/>
              <a:gdLst/>
              <a:ahLst/>
              <a:cxnLst/>
              <a:rect l="l" t="t" r="r" b="b"/>
              <a:pathLst>
                <a:path w="27939" h="59055">
                  <a:moveTo>
                    <a:pt x="0" y="0"/>
                  </a:moveTo>
                  <a:lnTo>
                    <a:pt x="4299" y="8972"/>
                  </a:lnTo>
                  <a:lnTo>
                    <a:pt x="12383" y="18117"/>
                  </a:lnTo>
                  <a:lnTo>
                    <a:pt x="21155" y="25541"/>
                  </a:lnTo>
                  <a:lnTo>
                    <a:pt x="27519" y="29354"/>
                  </a:lnTo>
                  <a:lnTo>
                    <a:pt x="21155" y="33166"/>
                  </a:lnTo>
                  <a:lnTo>
                    <a:pt x="12383" y="40591"/>
                  </a:lnTo>
                  <a:lnTo>
                    <a:pt x="4299" y="49735"/>
                  </a:lnTo>
                  <a:lnTo>
                    <a:pt x="0" y="58708"/>
                  </a:lnTo>
                </a:path>
              </a:pathLst>
            </a:custGeom>
            <a:ln w="1012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 rot="600000">
            <a:off x="335166" y="2577686"/>
            <a:ext cx="149764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1000" spc="-275" dirty="0">
                <a:solidFill>
                  <a:srgbClr val="F8CE06"/>
                </a:solidFill>
                <a:latin typeface="Lucida Sans"/>
                <a:cs typeface="Lucida Sans"/>
              </a:rPr>
              <a:t>W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7294" y="2518645"/>
            <a:ext cx="4842510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256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conditioning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sequence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attributed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acts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regularization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localize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predictions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w.r.t.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neighborhood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of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each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node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36" name="object 36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3214693"/>
              <a:ext cx="913765" cy="25400"/>
            </a:xfrm>
            <a:custGeom>
              <a:avLst/>
              <a:gdLst/>
              <a:ahLst/>
              <a:cxnLst/>
              <a:rect l="l" t="t" r="r" b="b"/>
              <a:pathLst>
                <a:path w="913765" h="25400">
                  <a:moveTo>
                    <a:pt x="0" y="25305"/>
                  </a:moveTo>
                  <a:lnTo>
                    <a:pt x="0" y="0"/>
                  </a:lnTo>
                  <a:lnTo>
                    <a:pt x="913195" y="0"/>
                  </a:lnTo>
                  <a:lnTo>
                    <a:pt x="913195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3055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time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series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2719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Point</a:t>
            </a:r>
            <a:r>
              <a:rPr spc="90" dirty="0"/>
              <a:t> </a:t>
            </a:r>
            <a:r>
              <a:rPr spc="-10" dirty="0"/>
              <a:t>forecasts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14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53637"/>
            <a:ext cx="445135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simplicity,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focus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here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point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forecasts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rather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modeling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full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data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distributions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-60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00" spc="-6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consider</a:t>
            </a:r>
            <a:r>
              <a:rPr sz="10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predictive</a:t>
            </a:r>
            <a:r>
              <a:rPr sz="10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endParaRPr sz="1000">
              <a:latin typeface="Calibri"/>
              <a:cs typeface="Calibri"/>
            </a:endParaRPr>
          </a:p>
          <a:p>
            <a:pPr marR="742950" algn="ctr">
              <a:lnSpc>
                <a:spcPct val="100000"/>
              </a:lnSpc>
              <a:spcBef>
                <a:spcPts val="905"/>
              </a:spcBef>
            </a:pPr>
            <a:r>
              <a:rPr sz="700" b="0" i="1" spc="30" dirty="0">
                <a:solidFill>
                  <a:srgbClr val="B85350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6556" y="1201879"/>
            <a:ext cx="2006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55" dirty="0">
                <a:solidFill>
                  <a:srgbClr val="B85350"/>
                </a:solidFill>
                <a:latin typeface="Georgia"/>
                <a:cs typeface="Georgia"/>
              </a:rPr>
              <a:t>+</a:t>
            </a: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3180" y="1132641"/>
            <a:ext cx="7080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2420" algn="l"/>
              </a:tabLst>
            </a:pPr>
            <a:r>
              <a:rPr sz="1000" b="1" i="1" spc="-840" dirty="0">
                <a:solidFill>
                  <a:srgbClr val="B85350"/>
                </a:solidFill>
                <a:latin typeface="Verdana"/>
                <a:cs typeface="Verdana"/>
              </a:rPr>
              <a:t>x</a:t>
            </a:r>
            <a:r>
              <a:rPr sz="1000" spc="-245" dirty="0">
                <a:solidFill>
                  <a:srgbClr val="B85350"/>
                </a:solidFill>
                <a:latin typeface="Verdana"/>
                <a:cs typeface="Verdana"/>
              </a:rPr>
              <a:t>�</a:t>
            </a:r>
            <a:r>
              <a:rPr sz="1000" dirty="0">
                <a:solidFill>
                  <a:srgbClr val="B85350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6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110" dirty="0">
                <a:solidFill>
                  <a:srgbClr val="22373A"/>
                </a:solidFill>
                <a:latin typeface="DejaVu Sans Mono"/>
                <a:cs typeface="DejaVu Sans Mono"/>
              </a:rPr>
              <a:t>F</a:t>
            </a:r>
            <a:r>
              <a:rPr sz="1000" i="1" spc="-34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i="1" spc="-25" dirty="0">
                <a:solidFill>
                  <a:srgbClr val="678F51"/>
                </a:solidFill>
                <a:latin typeface="DejaVu Sans Mono"/>
                <a:cs typeface="DejaVu Sans Mono"/>
              </a:rPr>
              <a:t>G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5780" y="1189573"/>
            <a:ext cx="7245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700" b="0" i="1" spc="105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678F51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678F51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678F51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678F51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678F51"/>
                </a:solidFill>
                <a:latin typeface="Bookman Old Style"/>
                <a:cs typeface="Bookman Old Style"/>
              </a:rPr>
              <a:t>	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5043" y="1132641"/>
            <a:ext cx="6121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7830" algn="l"/>
              </a:tabLst>
            </a:pP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;</a:t>
            </a:r>
            <a:r>
              <a:rPr sz="1000" spc="-1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1" i="1" spc="-25" dirty="0">
                <a:solidFill>
                  <a:srgbClr val="22373A"/>
                </a:solidFill>
                <a:latin typeface="Verdana"/>
                <a:cs typeface="Verdana"/>
              </a:rPr>
              <a:t>θ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945" y="1406298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B85350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3831" y="1471183"/>
            <a:ext cx="781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1414251"/>
            <a:ext cx="19977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5955" algn="l"/>
                <a:tab pos="1901189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where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-840" dirty="0">
                <a:solidFill>
                  <a:srgbClr val="B85350"/>
                </a:solidFill>
                <a:latin typeface="Verdana"/>
                <a:cs typeface="Verdana"/>
              </a:rPr>
              <a:t>x</a:t>
            </a:r>
            <a:r>
              <a:rPr sz="1000" spc="-245" dirty="0">
                <a:solidFill>
                  <a:srgbClr val="B85350"/>
                </a:solidFill>
                <a:latin typeface="Verdana"/>
                <a:cs typeface="Verdana"/>
              </a:rPr>
              <a:t>�</a:t>
            </a:r>
            <a:r>
              <a:rPr sz="1000" dirty="0">
                <a:solidFill>
                  <a:srgbClr val="B85350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approximates,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e.g.,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1000" b="1" i="1" spc="-50" dirty="0">
                <a:solidFill>
                  <a:srgbClr val="B85350"/>
                </a:solidFill>
                <a:latin typeface="Verdana"/>
                <a:cs typeface="Verdana"/>
              </a:rPr>
              <a:t>x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9502" y="1406298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B85350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3945" y="1488036"/>
            <a:ext cx="173608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48130" algn="l"/>
              </a:tabLst>
            </a:pP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55" dirty="0">
                <a:solidFill>
                  <a:srgbClr val="B85350"/>
                </a:solidFill>
                <a:latin typeface="Georgia"/>
                <a:cs typeface="Georgia"/>
              </a:rPr>
              <a:t>+</a:t>
            </a: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r>
              <a:rPr sz="700" b="0" i="1" dirty="0">
                <a:solidFill>
                  <a:srgbClr val="B85350"/>
                </a:solidFill>
                <a:latin typeface="Bookman Old Style"/>
                <a:cs typeface="Bookman Old Style"/>
              </a:rPr>
              <a:t>	</a:t>
            </a: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55" dirty="0">
                <a:solidFill>
                  <a:srgbClr val="B85350"/>
                </a:solidFill>
                <a:latin typeface="Georgia"/>
                <a:cs typeface="Georgia"/>
              </a:rPr>
              <a:t>+</a:t>
            </a:r>
            <a:r>
              <a:rPr sz="700" b="0" i="1" spc="55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7996" y="1311762"/>
            <a:ext cx="490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55600" algn="l"/>
              </a:tabLst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[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25" dirty="0">
                <a:solidFill>
                  <a:srgbClr val="22373A"/>
                </a:solidFill>
                <a:latin typeface="Verdana"/>
                <a:cs typeface="Verdana"/>
              </a:rPr>
              <a:t>]</a:t>
            </a:r>
            <a:r>
              <a:rPr sz="1500" spc="-37" baseline="-44444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500" baseline="-44444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1652122"/>
            <a:ext cx="49771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Parameters </a:t>
            </a:r>
            <a:r>
              <a:rPr sz="1000" b="1" i="1" spc="-155" dirty="0">
                <a:solidFill>
                  <a:srgbClr val="22373A"/>
                </a:solidFill>
                <a:latin typeface="Verdana"/>
                <a:cs typeface="Verdana"/>
              </a:rPr>
              <a:t>θ</a:t>
            </a:r>
            <a:r>
              <a:rPr sz="1000" b="1" i="1" spc="-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 be learned by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minimizing a cost function 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ℓ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spc="-10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·</a:t>
            </a:r>
            <a:r>
              <a:rPr sz="1000" i="1" spc="-37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·</a:t>
            </a:r>
            <a:r>
              <a:rPr sz="1000" i="1" spc="-37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12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(e.g., MSE) on a training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set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21205" y="2001347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30" dirty="0">
                <a:solidFill>
                  <a:srgbClr val="22373A"/>
                </a:solidFill>
                <a:latin typeface="Verdana"/>
                <a:cs typeface="Verdana"/>
              </a:rPr>
              <a:t>�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6676" y="2034735"/>
            <a:ext cx="6794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-155" dirty="0">
                <a:solidFill>
                  <a:srgbClr val="22373A"/>
                </a:solidFill>
                <a:latin typeface="Verdana"/>
                <a:cs typeface="Verdana"/>
              </a:rPr>
              <a:t>θ</a:t>
            </a:r>
            <a:r>
              <a:rPr sz="1000" b="1" i="1" spc="-3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arg</a:t>
            </a:r>
            <a:r>
              <a:rPr sz="1000" spc="-15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min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5979" y="2179894"/>
            <a:ext cx="812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i="1" spc="-50" dirty="0">
                <a:solidFill>
                  <a:srgbClr val="22373A"/>
                </a:solidFill>
                <a:latin typeface="Verdana"/>
                <a:cs typeface="Verdana"/>
              </a:rPr>
              <a:t>θ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6566" y="1928603"/>
            <a:ext cx="232410" cy="37020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000" u="sng" spc="3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Roman 10"/>
                <a:cs typeface="LM Roman 10"/>
              </a:rPr>
              <a:t> </a:t>
            </a:r>
            <a:r>
              <a:rPr sz="1000" u="sng" spc="-5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Roman 10"/>
                <a:cs typeface="LM Roman 10"/>
              </a:rPr>
              <a:t>1</a:t>
            </a:r>
            <a:r>
              <a:rPr sz="1000" u="sng" spc="50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Roman 10"/>
                <a:cs typeface="LM Roman 10"/>
              </a:rPr>
              <a:t> </a:t>
            </a:r>
            <a:endParaRPr sz="1000">
              <a:latin typeface="LM Roman 10"/>
              <a:cs typeface="LM Roman 10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0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NT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94495" y="1914540"/>
            <a:ext cx="850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39809" y="1914542"/>
            <a:ext cx="1955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0" dirty="0">
                <a:solidFill>
                  <a:srgbClr val="22373A"/>
                </a:solidFill>
                <a:latin typeface="Verdana"/>
                <a:cs typeface="Verdana"/>
              </a:rPr>
              <a:t>I: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48013" y="2220457"/>
            <a:ext cx="1924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8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80" dirty="0">
                <a:solidFill>
                  <a:srgbClr val="22373A"/>
                </a:solidFill>
                <a:latin typeface="Georgia"/>
                <a:cs typeface="Georgia"/>
              </a:rPr>
              <a:t>=1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43644" y="2034735"/>
            <a:ext cx="78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ℓ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67621" y="2053722"/>
            <a:ext cx="916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877" baseline="8333" dirty="0">
                <a:solidFill>
                  <a:srgbClr val="B85350"/>
                </a:solidFill>
                <a:latin typeface="Verdana"/>
                <a:cs typeface="Verdana"/>
              </a:rPr>
              <a:t>X</a:t>
            </a:r>
            <a:r>
              <a:rPr sz="1500" spc="-877" baseline="22222" dirty="0">
                <a:solidFill>
                  <a:srgbClr val="B85350"/>
                </a:solidFill>
                <a:latin typeface="Verdana"/>
                <a:cs typeface="Verdana"/>
              </a:rPr>
              <a:t>-</a:t>
            </a:r>
            <a:r>
              <a:rPr sz="1500" spc="-555" baseline="22222" dirty="0">
                <a:solidFill>
                  <a:srgbClr val="B85350"/>
                </a:solidFill>
                <a:latin typeface="Verdana"/>
                <a:cs typeface="Verdana"/>
              </a:rPr>
              <a:t>---</a:t>
            </a:r>
            <a:r>
              <a:rPr sz="700" b="0" i="1" spc="7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70" dirty="0">
                <a:solidFill>
                  <a:srgbClr val="B85350"/>
                </a:solidFill>
                <a:latin typeface="Georgia"/>
                <a:cs typeface="Georgia"/>
              </a:rPr>
              <a:t>:</a:t>
            </a:r>
            <a:r>
              <a:rPr sz="700" b="0" i="1" spc="7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70" dirty="0">
                <a:solidFill>
                  <a:srgbClr val="B85350"/>
                </a:solidFill>
                <a:latin typeface="Georgia"/>
                <a:cs typeface="Georgia"/>
              </a:rPr>
              <a:t>+</a:t>
            </a:r>
            <a:r>
              <a:rPr sz="700" b="0" i="1" spc="70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r>
              <a:rPr sz="700" b="0" i="1" spc="-100" dirty="0">
                <a:solidFill>
                  <a:srgbClr val="B85350"/>
                </a:solidFill>
                <a:latin typeface="Bookman Old Style"/>
                <a:cs typeface="Bookman Old Style"/>
              </a:rPr>
              <a:t> </a:t>
            </a:r>
            <a:r>
              <a:rPr sz="1500" b="0" i="1" spc="-52" baseline="8333" dirty="0">
                <a:solidFill>
                  <a:srgbClr val="B85350"/>
                </a:solidFill>
                <a:latin typeface="Bookman Old Style"/>
                <a:cs typeface="Bookman Old Style"/>
              </a:rPr>
              <a:t>,</a:t>
            </a:r>
            <a:r>
              <a:rPr sz="1500" b="0" i="1" spc="-172" baseline="8333" dirty="0">
                <a:solidFill>
                  <a:srgbClr val="B85350"/>
                </a:solidFill>
                <a:latin typeface="Bookman Old Style"/>
                <a:cs typeface="Bookman Old Style"/>
              </a:rPr>
              <a:t> </a:t>
            </a:r>
            <a:r>
              <a:rPr sz="1500" b="1" i="1" spc="120" baseline="8333" dirty="0">
                <a:solidFill>
                  <a:srgbClr val="B85350"/>
                </a:solidFill>
                <a:latin typeface="Verdana"/>
                <a:cs typeface="Verdana"/>
              </a:rPr>
              <a:t>X</a:t>
            </a:r>
            <a:r>
              <a:rPr sz="700" b="0" i="1" spc="8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80" dirty="0">
                <a:solidFill>
                  <a:srgbClr val="B85350"/>
                </a:solidFill>
                <a:latin typeface="Georgia"/>
                <a:cs typeface="Georgia"/>
              </a:rPr>
              <a:t>:</a:t>
            </a:r>
            <a:r>
              <a:rPr sz="700" b="0" i="1" spc="8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80" dirty="0">
                <a:solidFill>
                  <a:srgbClr val="B85350"/>
                </a:solidFill>
                <a:latin typeface="Georgia"/>
                <a:cs typeface="Georgia"/>
              </a:rPr>
              <a:t>+</a:t>
            </a:r>
            <a:r>
              <a:rPr sz="700" b="0" i="1" spc="80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17456" y="1894298"/>
            <a:ext cx="10299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41069" algn="l"/>
              </a:tabLst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8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25979" y="2622247"/>
            <a:ext cx="812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i="1" spc="-50" dirty="0">
                <a:solidFill>
                  <a:srgbClr val="22373A"/>
                </a:solidFill>
                <a:latin typeface="Verdana"/>
                <a:cs typeface="Verdana"/>
              </a:rPr>
              <a:t>θ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96566" y="2391491"/>
            <a:ext cx="2324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u="sng" spc="3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Roman 10"/>
                <a:cs typeface="LM Roman 10"/>
              </a:rPr>
              <a:t> </a:t>
            </a:r>
            <a:r>
              <a:rPr sz="1000" u="sng" spc="-5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Roman 10"/>
                <a:cs typeface="LM Roman 10"/>
              </a:rPr>
              <a:t>1</a:t>
            </a:r>
            <a:r>
              <a:rPr sz="1000" u="sng" spc="50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Roman 10"/>
                <a:cs typeface="LM Roman 10"/>
              </a:rPr>
              <a:t> 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94495" y="2356893"/>
            <a:ext cx="850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39809" y="2356883"/>
            <a:ext cx="1955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0" dirty="0">
                <a:solidFill>
                  <a:srgbClr val="22373A"/>
                </a:solidFill>
                <a:latin typeface="Verdana"/>
                <a:cs typeface="Verdana"/>
              </a:rPr>
              <a:t>I: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48013" y="2662798"/>
            <a:ext cx="1924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8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80" dirty="0">
                <a:solidFill>
                  <a:srgbClr val="22373A"/>
                </a:solidFill>
                <a:latin typeface="Georgia"/>
                <a:cs typeface="Georgia"/>
              </a:rPr>
              <a:t>=1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3644" y="2407505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91538" y="2477089"/>
            <a:ext cx="1293495" cy="264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940"/>
              </a:lnSpc>
              <a:spcBef>
                <a:spcPts val="95"/>
              </a:spcBef>
              <a:tabLst>
                <a:tab pos="1134745" algn="l"/>
              </a:tabLst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arg</a:t>
            </a:r>
            <a:r>
              <a:rPr sz="1000" spc="-15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min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	</a:t>
            </a:r>
            <a:r>
              <a:rPr sz="1000" b="1" i="1" spc="125" dirty="0">
                <a:solidFill>
                  <a:srgbClr val="B85350"/>
                </a:solidFill>
                <a:latin typeface="Verdana"/>
                <a:cs typeface="Verdana"/>
              </a:rPr>
              <a:t>X</a:t>
            </a:r>
            <a:endParaRPr sz="1000">
              <a:latin typeface="Verdana"/>
              <a:cs typeface="Verdana"/>
            </a:endParaRPr>
          </a:p>
          <a:p>
            <a:pPr marL="617220">
              <a:lnSpc>
                <a:spcPts val="940"/>
              </a:lnSpc>
              <a:tabLst>
                <a:tab pos="1064260" algn="l"/>
              </a:tabLst>
            </a:pPr>
            <a:r>
              <a:rPr sz="10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NT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500" spc="-75" baseline="36111" dirty="0">
                <a:solidFill>
                  <a:srgbClr val="22373A"/>
                </a:solidFill>
                <a:latin typeface="Verdana"/>
                <a:cs typeface="Verdana"/>
              </a:rPr>
              <a:t>1</a:t>
            </a:r>
            <a:endParaRPr sz="1500" baseline="36111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80866" y="2444755"/>
            <a:ext cx="1397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70" dirty="0">
                <a:solidFill>
                  <a:srgbClr val="B85350"/>
                </a:solidFill>
                <a:latin typeface="Verdana"/>
                <a:cs typeface="Verdana"/>
              </a:rPr>
              <a:t>---</a:t>
            </a:r>
            <a:r>
              <a:rPr sz="1000" spc="-420" dirty="0">
                <a:solidFill>
                  <a:srgbClr val="B85350"/>
                </a:solidFill>
                <a:latin typeface="Verdana"/>
                <a:cs typeface="Verdana"/>
              </a:rPr>
              <a:t>-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40633" y="2477089"/>
            <a:ext cx="25907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170" dirty="0">
                <a:solidFill>
                  <a:srgbClr val="B85350"/>
                </a:solidFill>
                <a:latin typeface="DejaVu Sans Mono"/>
                <a:cs typeface="DejaVu Sans Mono"/>
              </a:rPr>
              <a:t>−</a:t>
            </a:r>
            <a:r>
              <a:rPr sz="1000" i="1" spc="-380" dirty="0">
                <a:solidFill>
                  <a:srgbClr val="B85350"/>
                </a:solidFill>
                <a:latin typeface="DejaVu Sans Mono"/>
                <a:cs typeface="DejaVu Sans Mono"/>
              </a:rPr>
              <a:t> </a:t>
            </a:r>
            <a:r>
              <a:rPr sz="1000" b="1" i="1" spc="-715" dirty="0">
                <a:solidFill>
                  <a:srgbClr val="B85350"/>
                </a:solidFill>
                <a:latin typeface="Verdana"/>
                <a:cs typeface="Verdana"/>
              </a:rPr>
              <a:t>X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33788" y="2534020"/>
            <a:ext cx="8445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5785" algn="l"/>
              </a:tabLst>
            </a:pPr>
            <a:r>
              <a:rPr sz="700" b="0" i="1" spc="6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B85350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B85350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r>
              <a:rPr sz="700" b="0" i="1" dirty="0">
                <a:solidFill>
                  <a:srgbClr val="B85350"/>
                </a:solidFill>
                <a:latin typeface="Bookman Old Style"/>
                <a:cs typeface="Bookman Old Style"/>
              </a:rPr>
              <a:t>	</a:t>
            </a:r>
            <a:r>
              <a:rPr sz="700" b="0" i="1" spc="5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B85350"/>
                </a:solidFill>
                <a:latin typeface="Georgia"/>
                <a:cs typeface="Georgia"/>
              </a:rPr>
              <a:t>:</a:t>
            </a:r>
            <a:r>
              <a:rPr sz="700" b="0" i="1" spc="5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B85350"/>
                </a:solidFill>
                <a:latin typeface="Georgia"/>
                <a:cs typeface="Georgia"/>
              </a:rPr>
              <a:t>+</a:t>
            </a:r>
            <a:r>
              <a:rPr sz="700" b="0" i="1" spc="50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65727" y="2407505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36022" y="2400823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0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36022" y="2603616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0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65727" y="2477089"/>
            <a:ext cx="187960" cy="184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625"/>
              </a:lnSpc>
              <a:spcBef>
                <a:spcPts val="95"/>
              </a:spcBef>
            </a:pP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000">
              <a:latin typeface="Bookman Old Style"/>
              <a:cs typeface="Bookman Old Style"/>
            </a:endParaRPr>
          </a:p>
          <a:p>
            <a:pPr marL="12700">
              <a:lnSpc>
                <a:spcPts val="625"/>
              </a:lnSpc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42" name="object 42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3214693"/>
              <a:ext cx="983615" cy="25400"/>
            </a:xfrm>
            <a:custGeom>
              <a:avLst/>
              <a:gdLst/>
              <a:ahLst/>
              <a:cxnLst/>
              <a:rect l="l" t="t" r="r" b="b"/>
              <a:pathLst>
                <a:path w="983615" h="25400">
                  <a:moveTo>
                    <a:pt x="0" y="25305"/>
                  </a:moveTo>
                  <a:lnTo>
                    <a:pt x="0" y="0"/>
                  </a:lnTo>
                  <a:lnTo>
                    <a:pt x="983420" y="0"/>
                  </a:lnTo>
                  <a:lnTo>
                    <a:pt x="983420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524" y="1150153"/>
            <a:ext cx="2008505" cy="54927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400" b="1" spc="-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Spatiotemporal</a:t>
            </a:r>
            <a:endParaRPr sz="140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Graph</a:t>
            </a:r>
            <a:r>
              <a:rPr sz="1400" b="1" spc="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Neural</a:t>
            </a:r>
            <a:r>
              <a:rPr sz="1400" b="1" spc="2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spc="-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Networks</a:t>
            </a:r>
            <a:endParaRPr sz="14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8224" y="1802732"/>
            <a:ext cx="2783840" cy="15240"/>
            <a:chOff x="1488224" y="1802732"/>
            <a:chExt cx="2783840" cy="15240"/>
          </a:xfrm>
        </p:grpSpPr>
        <p:sp>
          <p:nvSpPr>
            <p:cNvPr id="4" name="object 4"/>
            <p:cNvSpPr/>
            <p:nvPr/>
          </p:nvSpPr>
          <p:spPr>
            <a:xfrm>
              <a:off x="1488224" y="1802732"/>
              <a:ext cx="2783840" cy="15240"/>
            </a:xfrm>
            <a:custGeom>
              <a:avLst/>
              <a:gdLst/>
              <a:ahLst/>
              <a:cxnLst/>
              <a:rect l="l" t="t" r="r" b="b"/>
              <a:pathLst>
                <a:path w="2783840" h="15239">
                  <a:moveTo>
                    <a:pt x="0" y="15183"/>
                  </a:moveTo>
                  <a:lnTo>
                    <a:pt x="0" y="0"/>
                  </a:lnTo>
                  <a:lnTo>
                    <a:pt x="2783597" y="0"/>
                  </a:lnTo>
                  <a:lnTo>
                    <a:pt x="278359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224" y="1802732"/>
              <a:ext cx="475615" cy="15240"/>
            </a:xfrm>
            <a:custGeom>
              <a:avLst/>
              <a:gdLst/>
              <a:ahLst/>
              <a:cxnLst/>
              <a:rect l="l" t="t" r="r" b="b"/>
              <a:pathLst>
                <a:path w="475614" h="15239">
                  <a:moveTo>
                    <a:pt x="0" y="15183"/>
                  </a:moveTo>
                  <a:lnTo>
                    <a:pt x="0" y="0"/>
                  </a:lnTo>
                  <a:lnTo>
                    <a:pt x="475245" y="0"/>
                  </a:lnTo>
                  <a:lnTo>
                    <a:pt x="475245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494201"/>
            <a:ext cx="4509770" cy="47752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pc="10" dirty="0"/>
              <a:t>Graph</a:t>
            </a:r>
            <a:r>
              <a:rPr spc="45" dirty="0"/>
              <a:t> </a:t>
            </a:r>
            <a:r>
              <a:rPr spc="10" dirty="0"/>
              <a:t>Deep</a:t>
            </a:r>
            <a:r>
              <a:rPr spc="55" dirty="0"/>
              <a:t> </a:t>
            </a:r>
            <a:r>
              <a:rPr spc="10" dirty="0"/>
              <a:t>Learning</a:t>
            </a:r>
            <a:r>
              <a:rPr spc="50" dirty="0"/>
              <a:t> </a:t>
            </a:r>
            <a:r>
              <a:rPr spc="10" dirty="0"/>
              <a:t>for</a:t>
            </a:r>
            <a:r>
              <a:rPr spc="15" dirty="0"/>
              <a:t> </a:t>
            </a:r>
            <a:r>
              <a:rPr spc="10" dirty="0"/>
              <a:t>Spatiotemporal</a:t>
            </a:r>
            <a:r>
              <a:rPr spc="50" dirty="0"/>
              <a:t> </a:t>
            </a:r>
            <a:r>
              <a:rPr spc="10" dirty="0"/>
              <a:t>Time</a:t>
            </a:r>
            <a:r>
              <a:rPr spc="55" dirty="0"/>
              <a:t> </a:t>
            </a:r>
            <a:r>
              <a:rPr spc="-10" dirty="0"/>
              <a:t>Series</a:t>
            </a: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200" b="0" dirty="0">
                <a:latin typeface="Calibri"/>
                <a:cs typeface="Calibri"/>
              </a:rPr>
              <a:t>Forecasting,</a:t>
            </a:r>
            <a:r>
              <a:rPr sz="1200" b="0" spc="80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Reconstruction</a:t>
            </a:r>
            <a:r>
              <a:rPr sz="1200" b="0" spc="85" dirty="0">
                <a:latin typeface="Calibri"/>
                <a:cs typeface="Calibri"/>
              </a:rPr>
              <a:t> </a:t>
            </a:r>
            <a:r>
              <a:rPr sz="1200" b="0" dirty="0">
                <a:latin typeface="Calibri"/>
                <a:cs typeface="Calibri"/>
              </a:rPr>
              <a:t>and</a:t>
            </a:r>
            <a:r>
              <a:rPr sz="1200" b="0" spc="85" dirty="0">
                <a:latin typeface="Calibri"/>
                <a:cs typeface="Calibri"/>
              </a:rPr>
              <a:t> </a:t>
            </a:r>
            <a:r>
              <a:rPr sz="1200" b="0" spc="-10" dirty="0">
                <a:latin typeface="Calibri"/>
                <a:cs typeface="Calibri"/>
              </a:rPr>
              <a:t>Analysis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994" y="1127946"/>
            <a:ext cx="5040630" cy="12700"/>
          </a:xfrm>
          <a:custGeom>
            <a:avLst/>
            <a:gdLst/>
            <a:ahLst/>
            <a:cxnLst/>
            <a:rect l="l" t="t" r="r" b="b"/>
            <a:pathLst>
              <a:path w="5040630" h="12700">
                <a:moveTo>
                  <a:pt x="0" y="12652"/>
                </a:moveTo>
                <a:lnTo>
                  <a:pt x="0" y="0"/>
                </a:lnTo>
                <a:lnTo>
                  <a:pt x="5040064" y="0"/>
                </a:lnTo>
                <a:lnTo>
                  <a:pt x="5040064" y="12652"/>
                </a:lnTo>
                <a:lnTo>
                  <a:pt x="0" y="12652"/>
                </a:lnTo>
                <a:close/>
              </a:path>
            </a:pathLst>
          </a:custGeom>
          <a:solidFill>
            <a:srgbClr val="007A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1335807"/>
            <a:ext cx="4027804" cy="105791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200" spc="-25" dirty="0">
                <a:solidFill>
                  <a:srgbClr val="22373A"/>
                </a:solidFill>
                <a:latin typeface="Century"/>
                <a:cs typeface="Century"/>
              </a:rPr>
              <a:t>Cesare</a:t>
            </a:r>
            <a:r>
              <a:rPr sz="1200" spc="-20" dirty="0">
                <a:solidFill>
                  <a:srgbClr val="22373A"/>
                </a:solidFill>
                <a:latin typeface="Century"/>
                <a:cs typeface="Century"/>
              </a:rPr>
              <a:t> </a:t>
            </a:r>
            <a:r>
              <a:rPr sz="1200" b="1" spc="-55" dirty="0">
                <a:solidFill>
                  <a:srgbClr val="22373A"/>
                </a:solidFill>
                <a:latin typeface="Book Antiqua"/>
                <a:cs typeface="Book Antiqua"/>
              </a:rPr>
              <a:t>Alippi</a:t>
            </a:r>
            <a:r>
              <a:rPr sz="1200" spc="-55" dirty="0">
                <a:solidFill>
                  <a:srgbClr val="22373A"/>
                </a:solidFill>
                <a:latin typeface="Century"/>
                <a:cs typeface="Century"/>
              </a:rPr>
              <a:t>,</a:t>
            </a:r>
            <a:r>
              <a:rPr sz="1200" spc="-20" dirty="0">
                <a:solidFill>
                  <a:srgbClr val="22373A"/>
                </a:solidFill>
                <a:latin typeface="Century"/>
                <a:cs typeface="Century"/>
              </a:rPr>
              <a:t> </a:t>
            </a:r>
            <a:r>
              <a:rPr sz="1200" spc="-40" dirty="0">
                <a:solidFill>
                  <a:srgbClr val="22373A"/>
                </a:solidFill>
                <a:latin typeface="Century"/>
                <a:cs typeface="Century"/>
              </a:rPr>
              <a:t>Daniele</a:t>
            </a:r>
            <a:r>
              <a:rPr sz="1200" spc="-20" dirty="0">
                <a:solidFill>
                  <a:srgbClr val="22373A"/>
                </a:solidFill>
                <a:latin typeface="Century"/>
                <a:cs typeface="Century"/>
              </a:rPr>
              <a:t> </a:t>
            </a:r>
            <a:r>
              <a:rPr sz="1200" b="1" spc="-20" dirty="0">
                <a:solidFill>
                  <a:srgbClr val="22373A"/>
                </a:solidFill>
                <a:latin typeface="Book Antiqua"/>
                <a:cs typeface="Book Antiqua"/>
              </a:rPr>
              <a:t>Zambon</a:t>
            </a:r>
            <a:r>
              <a:rPr sz="1200" spc="-20" dirty="0">
                <a:solidFill>
                  <a:srgbClr val="22373A"/>
                </a:solidFill>
                <a:latin typeface="Century"/>
                <a:cs typeface="Century"/>
              </a:rPr>
              <a:t>, </a:t>
            </a:r>
            <a:r>
              <a:rPr sz="1200" spc="-40" dirty="0">
                <a:solidFill>
                  <a:srgbClr val="22373A"/>
                </a:solidFill>
                <a:latin typeface="Century"/>
                <a:cs typeface="Century"/>
              </a:rPr>
              <a:t>Andrea</a:t>
            </a:r>
            <a:r>
              <a:rPr sz="1200" spc="-35" dirty="0">
                <a:solidFill>
                  <a:srgbClr val="22373A"/>
                </a:solidFill>
                <a:latin typeface="Century"/>
                <a:cs typeface="Century"/>
              </a:rPr>
              <a:t> </a:t>
            </a:r>
            <a:r>
              <a:rPr sz="1200" b="1" spc="-20" dirty="0">
                <a:solidFill>
                  <a:srgbClr val="22373A"/>
                </a:solidFill>
                <a:latin typeface="Book Antiqua"/>
                <a:cs typeface="Book Antiqua"/>
              </a:rPr>
              <a:t>Cini</a:t>
            </a:r>
            <a:r>
              <a:rPr sz="1200" spc="-20" dirty="0">
                <a:solidFill>
                  <a:srgbClr val="22373A"/>
                </a:solidFill>
                <a:latin typeface="Century"/>
                <a:cs typeface="Century"/>
              </a:rPr>
              <a:t>, </a:t>
            </a:r>
            <a:r>
              <a:rPr sz="1200" spc="-80" dirty="0">
                <a:solidFill>
                  <a:srgbClr val="22373A"/>
                </a:solidFill>
                <a:latin typeface="Century"/>
                <a:cs typeface="Century"/>
              </a:rPr>
              <a:t>Ivan</a:t>
            </a:r>
            <a:r>
              <a:rPr sz="1200" spc="-20" dirty="0">
                <a:solidFill>
                  <a:srgbClr val="22373A"/>
                </a:solidFill>
                <a:latin typeface="Century"/>
                <a:cs typeface="Century"/>
              </a:rPr>
              <a:t> </a:t>
            </a:r>
            <a:r>
              <a:rPr sz="1200" b="1" spc="-10" dirty="0">
                <a:solidFill>
                  <a:srgbClr val="22373A"/>
                </a:solidFill>
                <a:latin typeface="Book Antiqua"/>
                <a:cs typeface="Book Antiqua"/>
              </a:rPr>
              <a:t>Marisca</a:t>
            </a:r>
            <a:endParaRPr sz="120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ECML/PKDD,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Turin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2373A"/>
                </a:solidFill>
                <a:latin typeface="Times New Roman"/>
                <a:cs typeface="Times New Roman"/>
              </a:rPr>
              <a:t>·</a:t>
            </a:r>
            <a:r>
              <a:rPr sz="900" i="1" spc="-15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September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22,</a:t>
            </a:r>
            <a:r>
              <a:rPr sz="9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22373A"/>
                </a:solidFill>
                <a:latin typeface="Calibri"/>
                <a:cs typeface="Calibri"/>
              </a:rPr>
              <a:t>2023</a:t>
            </a:r>
            <a:endParaRPr sz="900">
              <a:latin typeface="Calibri"/>
              <a:cs typeface="Calibri"/>
            </a:endParaRPr>
          </a:p>
          <a:p>
            <a:pPr marL="12700" marR="2065020">
              <a:lnSpc>
                <a:spcPct val="116700"/>
              </a:lnSpc>
              <a:spcBef>
                <a:spcPts val="850"/>
              </a:spcBef>
            </a:pP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Machine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Group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(</a:t>
            </a:r>
            <a:r>
              <a:rPr sz="900" spc="-10" dirty="0">
                <a:solidFill>
                  <a:srgbClr val="007AA5"/>
                </a:solidFill>
                <a:latin typeface="Calibri"/>
                <a:cs typeface="Calibri"/>
                <a:hlinkClick r:id="rId2"/>
              </a:rPr>
              <a:t>gmlg.ch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)</a:t>
            </a:r>
            <a:r>
              <a:rPr sz="90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9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Swiss</a:t>
            </a:r>
            <a:r>
              <a:rPr sz="9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AI</a:t>
            </a:r>
            <a:r>
              <a:rPr sz="9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Lab</a:t>
            </a:r>
            <a:r>
              <a:rPr sz="9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IDSIA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Università</a:t>
            </a:r>
            <a:r>
              <a:rPr sz="9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della</a:t>
            </a:r>
            <a:r>
              <a:rPr sz="9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Svizzera</a:t>
            </a:r>
            <a:r>
              <a:rPr sz="9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italiana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44848" y="2372366"/>
            <a:ext cx="438784" cy="450215"/>
            <a:chOff x="3844848" y="2372366"/>
            <a:chExt cx="438784" cy="450215"/>
          </a:xfrm>
        </p:grpSpPr>
        <p:pic>
          <p:nvPicPr>
            <p:cNvPr id="6" name="object 6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7902" y="2622564"/>
              <a:ext cx="260505" cy="199679"/>
            </a:xfrm>
            <a:prstGeom prst="rect">
              <a:avLst/>
            </a:prstGeom>
          </p:spPr>
        </p:pic>
        <p:pic>
          <p:nvPicPr>
            <p:cNvPr id="7" name="object 7">
              <a:hlinkClick r:id="rId2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7265" y="2440880"/>
              <a:ext cx="203824" cy="175949"/>
            </a:xfrm>
            <a:prstGeom prst="rect">
              <a:avLst/>
            </a:prstGeom>
          </p:spPr>
        </p:pic>
        <p:pic>
          <p:nvPicPr>
            <p:cNvPr id="8" name="object 8">
              <a:hlinkClick r:id="rId2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4848" y="2476737"/>
              <a:ext cx="208306" cy="268987"/>
            </a:xfrm>
            <a:prstGeom prst="rect">
              <a:avLst/>
            </a:prstGeom>
          </p:spPr>
        </p:pic>
        <p:pic>
          <p:nvPicPr>
            <p:cNvPr id="9" name="object 9">
              <a:hlinkClick r:id="rId2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1065" y="2372366"/>
              <a:ext cx="164101" cy="164102"/>
            </a:xfrm>
            <a:prstGeom prst="rect">
              <a:avLst/>
            </a:prstGeom>
          </p:spPr>
        </p:pic>
        <p:pic>
          <p:nvPicPr>
            <p:cNvPr id="10" name="object 10">
              <a:hlinkClick r:id="rId2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4848" y="2645993"/>
              <a:ext cx="137794" cy="138762"/>
            </a:xfrm>
            <a:prstGeom prst="rect">
              <a:avLst/>
            </a:prstGeom>
          </p:spPr>
        </p:pic>
        <p:pic>
          <p:nvPicPr>
            <p:cNvPr id="11" name="object 11">
              <a:hlinkClick r:id="rId2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295" y="2645857"/>
              <a:ext cx="138772" cy="138780"/>
            </a:xfrm>
            <a:prstGeom prst="rect">
              <a:avLst/>
            </a:prstGeom>
          </p:spPr>
        </p:pic>
        <p:pic>
          <p:nvPicPr>
            <p:cNvPr id="12" name="object 12">
              <a:hlinkClick r:id="rId2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8867" y="2377552"/>
              <a:ext cx="429221" cy="43890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410557" y="2372295"/>
            <a:ext cx="413384" cy="450850"/>
            <a:chOff x="4410557" y="2372295"/>
            <a:chExt cx="413384" cy="450850"/>
          </a:xfrm>
        </p:grpSpPr>
        <p:sp>
          <p:nvSpPr>
            <p:cNvPr id="14" name="object 14">
              <a:hlinkClick r:id="rId10"/>
            </p:cNvPr>
            <p:cNvSpPr/>
            <p:nvPr/>
          </p:nvSpPr>
          <p:spPr>
            <a:xfrm>
              <a:off x="4410557" y="2372296"/>
              <a:ext cx="413384" cy="440690"/>
            </a:xfrm>
            <a:custGeom>
              <a:avLst/>
              <a:gdLst/>
              <a:ahLst/>
              <a:cxnLst/>
              <a:rect l="l" t="t" r="r" b="b"/>
              <a:pathLst>
                <a:path w="413385" h="440689">
                  <a:moveTo>
                    <a:pt x="412902" y="431800"/>
                  </a:moveTo>
                  <a:lnTo>
                    <a:pt x="0" y="431800"/>
                  </a:lnTo>
                  <a:lnTo>
                    <a:pt x="0" y="435610"/>
                  </a:lnTo>
                  <a:lnTo>
                    <a:pt x="228752" y="435610"/>
                  </a:lnTo>
                  <a:lnTo>
                    <a:pt x="228752" y="440690"/>
                  </a:lnTo>
                  <a:lnTo>
                    <a:pt x="412902" y="440690"/>
                  </a:lnTo>
                  <a:lnTo>
                    <a:pt x="412902" y="435610"/>
                  </a:lnTo>
                  <a:lnTo>
                    <a:pt x="412902" y="431800"/>
                  </a:lnTo>
                  <a:close/>
                </a:path>
                <a:path w="413385" h="440689">
                  <a:moveTo>
                    <a:pt x="412902" y="408940"/>
                  </a:moveTo>
                  <a:lnTo>
                    <a:pt x="0" y="408940"/>
                  </a:lnTo>
                  <a:lnTo>
                    <a:pt x="0" y="411480"/>
                  </a:lnTo>
                  <a:lnTo>
                    <a:pt x="228752" y="411480"/>
                  </a:lnTo>
                  <a:lnTo>
                    <a:pt x="228752" y="416560"/>
                  </a:lnTo>
                  <a:lnTo>
                    <a:pt x="412902" y="416560"/>
                  </a:lnTo>
                  <a:lnTo>
                    <a:pt x="412902" y="411480"/>
                  </a:lnTo>
                  <a:lnTo>
                    <a:pt x="412902" y="408940"/>
                  </a:lnTo>
                  <a:close/>
                </a:path>
                <a:path w="413385" h="440689">
                  <a:moveTo>
                    <a:pt x="412902" y="384810"/>
                  </a:moveTo>
                  <a:lnTo>
                    <a:pt x="0" y="384810"/>
                  </a:lnTo>
                  <a:lnTo>
                    <a:pt x="0" y="387350"/>
                  </a:lnTo>
                  <a:lnTo>
                    <a:pt x="229349" y="387350"/>
                  </a:lnTo>
                  <a:lnTo>
                    <a:pt x="229349" y="393700"/>
                  </a:lnTo>
                  <a:lnTo>
                    <a:pt x="412902" y="393700"/>
                  </a:lnTo>
                  <a:lnTo>
                    <a:pt x="412902" y="387350"/>
                  </a:lnTo>
                  <a:lnTo>
                    <a:pt x="412902" y="384810"/>
                  </a:lnTo>
                  <a:close/>
                </a:path>
                <a:path w="413385" h="440689">
                  <a:moveTo>
                    <a:pt x="412902" y="360680"/>
                  </a:moveTo>
                  <a:lnTo>
                    <a:pt x="0" y="360680"/>
                  </a:lnTo>
                  <a:lnTo>
                    <a:pt x="0" y="363220"/>
                  </a:lnTo>
                  <a:lnTo>
                    <a:pt x="216598" y="363220"/>
                  </a:lnTo>
                  <a:lnTo>
                    <a:pt x="216598" y="368300"/>
                  </a:lnTo>
                  <a:lnTo>
                    <a:pt x="412902" y="368300"/>
                  </a:lnTo>
                  <a:lnTo>
                    <a:pt x="412902" y="363220"/>
                  </a:lnTo>
                  <a:lnTo>
                    <a:pt x="412902" y="360680"/>
                  </a:lnTo>
                  <a:close/>
                </a:path>
                <a:path w="413385" h="440689">
                  <a:moveTo>
                    <a:pt x="412902" y="336550"/>
                  </a:moveTo>
                  <a:lnTo>
                    <a:pt x="0" y="336550"/>
                  </a:lnTo>
                  <a:lnTo>
                    <a:pt x="0" y="339090"/>
                  </a:lnTo>
                  <a:lnTo>
                    <a:pt x="150418" y="339090"/>
                  </a:lnTo>
                  <a:lnTo>
                    <a:pt x="150418" y="344170"/>
                  </a:lnTo>
                  <a:lnTo>
                    <a:pt x="412902" y="344170"/>
                  </a:lnTo>
                  <a:lnTo>
                    <a:pt x="412902" y="339090"/>
                  </a:lnTo>
                  <a:lnTo>
                    <a:pt x="412902" y="336550"/>
                  </a:lnTo>
                  <a:close/>
                </a:path>
                <a:path w="413385" h="440689">
                  <a:moveTo>
                    <a:pt x="412902" y="312420"/>
                  </a:moveTo>
                  <a:lnTo>
                    <a:pt x="0" y="312420"/>
                  </a:lnTo>
                  <a:lnTo>
                    <a:pt x="0" y="314960"/>
                  </a:lnTo>
                  <a:lnTo>
                    <a:pt x="140093" y="314960"/>
                  </a:lnTo>
                  <a:lnTo>
                    <a:pt x="140093" y="320040"/>
                  </a:lnTo>
                  <a:lnTo>
                    <a:pt x="412902" y="320040"/>
                  </a:lnTo>
                  <a:lnTo>
                    <a:pt x="412902" y="314960"/>
                  </a:lnTo>
                  <a:lnTo>
                    <a:pt x="412902" y="312420"/>
                  </a:lnTo>
                  <a:close/>
                </a:path>
                <a:path w="413385" h="440689">
                  <a:moveTo>
                    <a:pt x="412902" y="288290"/>
                  </a:moveTo>
                  <a:lnTo>
                    <a:pt x="0" y="288290"/>
                  </a:lnTo>
                  <a:lnTo>
                    <a:pt x="0" y="290830"/>
                  </a:lnTo>
                  <a:lnTo>
                    <a:pt x="145554" y="290830"/>
                  </a:lnTo>
                  <a:lnTo>
                    <a:pt x="145554" y="295910"/>
                  </a:lnTo>
                  <a:lnTo>
                    <a:pt x="412902" y="295910"/>
                  </a:lnTo>
                  <a:lnTo>
                    <a:pt x="412902" y="290830"/>
                  </a:lnTo>
                  <a:lnTo>
                    <a:pt x="412902" y="288290"/>
                  </a:lnTo>
                  <a:close/>
                </a:path>
                <a:path w="413385" h="440689">
                  <a:moveTo>
                    <a:pt x="412902" y="264160"/>
                  </a:moveTo>
                  <a:lnTo>
                    <a:pt x="0" y="264160"/>
                  </a:lnTo>
                  <a:lnTo>
                    <a:pt x="0" y="266700"/>
                  </a:lnTo>
                  <a:lnTo>
                    <a:pt x="132194" y="266700"/>
                  </a:lnTo>
                  <a:lnTo>
                    <a:pt x="132194" y="271780"/>
                  </a:lnTo>
                  <a:lnTo>
                    <a:pt x="412902" y="271780"/>
                  </a:lnTo>
                  <a:lnTo>
                    <a:pt x="412902" y="266700"/>
                  </a:lnTo>
                  <a:lnTo>
                    <a:pt x="412902" y="264160"/>
                  </a:lnTo>
                  <a:close/>
                </a:path>
                <a:path w="413385" h="440689">
                  <a:moveTo>
                    <a:pt x="412902" y="240030"/>
                  </a:moveTo>
                  <a:lnTo>
                    <a:pt x="0" y="240030"/>
                  </a:lnTo>
                  <a:lnTo>
                    <a:pt x="0" y="242570"/>
                  </a:lnTo>
                  <a:lnTo>
                    <a:pt x="132194" y="242570"/>
                  </a:lnTo>
                  <a:lnTo>
                    <a:pt x="132194" y="248920"/>
                  </a:lnTo>
                  <a:lnTo>
                    <a:pt x="412902" y="248920"/>
                  </a:lnTo>
                  <a:lnTo>
                    <a:pt x="412902" y="242570"/>
                  </a:lnTo>
                  <a:lnTo>
                    <a:pt x="412902" y="240030"/>
                  </a:lnTo>
                  <a:close/>
                </a:path>
                <a:path w="413385" h="440689">
                  <a:moveTo>
                    <a:pt x="412902" y="215900"/>
                  </a:moveTo>
                  <a:lnTo>
                    <a:pt x="0" y="215900"/>
                  </a:lnTo>
                  <a:lnTo>
                    <a:pt x="0" y="218440"/>
                  </a:lnTo>
                  <a:lnTo>
                    <a:pt x="138874" y="218440"/>
                  </a:lnTo>
                  <a:lnTo>
                    <a:pt x="138874" y="223520"/>
                  </a:lnTo>
                  <a:lnTo>
                    <a:pt x="412902" y="223520"/>
                  </a:lnTo>
                  <a:lnTo>
                    <a:pt x="412902" y="218440"/>
                  </a:lnTo>
                  <a:lnTo>
                    <a:pt x="412902" y="215900"/>
                  </a:lnTo>
                  <a:close/>
                </a:path>
                <a:path w="413385" h="440689">
                  <a:moveTo>
                    <a:pt x="412902" y="191770"/>
                  </a:moveTo>
                  <a:lnTo>
                    <a:pt x="0" y="191770"/>
                  </a:lnTo>
                  <a:lnTo>
                    <a:pt x="0" y="194310"/>
                  </a:lnTo>
                  <a:lnTo>
                    <a:pt x="107302" y="194310"/>
                  </a:lnTo>
                  <a:lnTo>
                    <a:pt x="107302" y="200660"/>
                  </a:lnTo>
                  <a:lnTo>
                    <a:pt x="412902" y="200660"/>
                  </a:lnTo>
                  <a:lnTo>
                    <a:pt x="412902" y="194310"/>
                  </a:lnTo>
                  <a:lnTo>
                    <a:pt x="412902" y="191770"/>
                  </a:lnTo>
                  <a:close/>
                </a:path>
                <a:path w="413385" h="440689">
                  <a:moveTo>
                    <a:pt x="412902" y="167640"/>
                  </a:moveTo>
                  <a:lnTo>
                    <a:pt x="0" y="167640"/>
                  </a:lnTo>
                  <a:lnTo>
                    <a:pt x="0" y="170180"/>
                  </a:lnTo>
                  <a:lnTo>
                    <a:pt x="120053" y="170180"/>
                  </a:lnTo>
                  <a:lnTo>
                    <a:pt x="120053" y="176530"/>
                  </a:lnTo>
                  <a:lnTo>
                    <a:pt x="412902" y="176530"/>
                  </a:lnTo>
                  <a:lnTo>
                    <a:pt x="412902" y="170180"/>
                  </a:lnTo>
                  <a:lnTo>
                    <a:pt x="412902" y="167640"/>
                  </a:lnTo>
                  <a:close/>
                </a:path>
                <a:path w="413385" h="440689">
                  <a:moveTo>
                    <a:pt x="412902" y="143510"/>
                  </a:moveTo>
                  <a:lnTo>
                    <a:pt x="0" y="143510"/>
                  </a:lnTo>
                  <a:lnTo>
                    <a:pt x="0" y="146050"/>
                  </a:lnTo>
                  <a:lnTo>
                    <a:pt x="132803" y="146050"/>
                  </a:lnTo>
                  <a:lnTo>
                    <a:pt x="132803" y="152400"/>
                  </a:lnTo>
                  <a:lnTo>
                    <a:pt x="412902" y="152400"/>
                  </a:lnTo>
                  <a:lnTo>
                    <a:pt x="412902" y="146050"/>
                  </a:lnTo>
                  <a:lnTo>
                    <a:pt x="412902" y="143510"/>
                  </a:lnTo>
                  <a:close/>
                </a:path>
                <a:path w="413385" h="440689">
                  <a:moveTo>
                    <a:pt x="412902" y="119380"/>
                  </a:moveTo>
                  <a:lnTo>
                    <a:pt x="0" y="119380"/>
                  </a:lnTo>
                  <a:lnTo>
                    <a:pt x="0" y="121920"/>
                  </a:lnTo>
                  <a:lnTo>
                    <a:pt x="157099" y="121920"/>
                  </a:lnTo>
                  <a:lnTo>
                    <a:pt x="157099" y="127000"/>
                  </a:lnTo>
                  <a:lnTo>
                    <a:pt x="412902" y="127000"/>
                  </a:lnTo>
                  <a:lnTo>
                    <a:pt x="412902" y="121920"/>
                  </a:lnTo>
                  <a:lnTo>
                    <a:pt x="412902" y="119380"/>
                  </a:lnTo>
                  <a:close/>
                </a:path>
                <a:path w="413385" h="440689">
                  <a:moveTo>
                    <a:pt x="412902" y="95250"/>
                  </a:moveTo>
                  <a:lnTo>
                    <a:pt x="0" y="95250"/>
                  </a:lnTo>
                  <a:lnTo>
                    <a:pt x="0" y="99060"/>
                  </a:lnTo>
                  <a:lnTo>
                    <a:pt x="145554" y="99060"/>
                  </a:lnTo>
                  <a:lnTo>
                    <a:pt x="145554" y="104140"/>
                  </a:lnTo>
                  <a:lnTo>
                    <a:pt x="412902" y="104140"/>
                  </a:lnTo>
                  <a:lnTo>
                    <a:pt x="412902" y="99060"/>
                  </a:lnTo>
                  <a:lnTo>
                    <a:pt x="412902" y="95250"/>
                  </a:lnTo>
                  <a:close/>
                </a:path>
                <a:path w="413385" h="440689">
                  <a:moveTo>
                    <a:pt x="412902" y="71120"/>
                  </a:moveTo>
                  <a:lnTo>
                    <a:pt x="0" y="71120"/>
                  </a:lnTo>
                  <a:lnTo>
                    <a:pt x="0" y="74930"/>
                  </a:lnTo>
                  <a:lnTo>
                    <a:pt x="138874" y="74930"/>
                  </a:lnTo>
                  <a:lnTo>
                    <a:pt x="138874" y="80010"/>
                  </a:lnTo>
                  <a:lnTo>
                    <a:pt x="412902" y="80010"/>
                  </a:lnTo>
                  <a:lnTo>
                    <a:pt x="412902" y="74930"/>
                  </a:lnTo>
                  <a:lnTo>
                    <a:pt x="412902" y="71120"/>
                  </a:lnTo>
                  <a:close/>
                </a:path>
                <a:path w="413385" h="440689">
                  <a:moveTo>
                    <a:pt x="412902" y="46990"/>
                  </a:moveTo>
                  <a:lnTo>
                    <a:pt x="0" y="46990"/>
                  </a:lnTo>
                  <a:lnTo>
                    <a:pt x="0" y="49530"/>
                  </a:lnTo>
                  <a:lnTo>
                    <a:pt x="151028" y="49530"/>
                  </a:lnTo>
                  <a:lnTo>
                    <a:pt x="151028" y="54610"/>
                  </a:lnTo>
                  <a:lnTo>
                    <a:pt x="412902" y="54610"/>
                  </a:lnTo>
                  <a:lnTo>
                    <a:pt x="412902" y="49530"/>
                  </a:lnTo>
                  <a:lnTo>
                    <a:pt x="412902" y="46990"/>
                  </a:lnTo>
                  <a:close/>
                </a:path>
                <a:path w="413385" h="440689">
                  <a:moveTo>
                    <a:pt x="412902" y="22860"/>
                  </a:moveTo>
                  <a:lnTo>
                    <a:pt x="0" y="22860"/>
                  </a:lnTo>
                  <a:lnTo>
                    <a:pt x="0" y="25400"/>
                  </a:lnTo>
                  <a:lnTo>
                    <a:pt x="157099" y="25400"/>
                  </a:lnTo>
                  <a:lnTo>
                    <a:pt x="157099" y="30480"/>
                  </a:lnTo>
                  <a:lnTo>
                    <a:pt x="412902" y="30480"/>
                  </a:lnTo>
                  <a:lnTo>
                    <a:pt x="412902" y="25400"/>
                  </a:lnTo>
                  <a:lnTo>
                    <a:pt x="412902" y="22860"/>
                  </a:lnTo>
                  <a:close/>
                </a:path>
                <a:path w="413385" h="440689">
                  <a:moveTo>
                    <a:pt x="412902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164376" y="2540"/>
                  </a:lnTo>
                  <a:lnTo>
                    <a:pt x="164376" y="7620"/>
                  </a:lnTo>
                  <a:lnTo>
                    <a:pt x="412902" y="7620"/>
                  </a:lnTo>
                  <a:lnTo>
                    <a:pt x="412902" y="2540"/>
                  </a:lnTo>
                  <a:lnTo>
                    <a:pt x="412902" y="0"/>
                  </a:lnTo>
                  <a:close/>
                </a:path>
              </a:pathLst>
            </a:custGeom>
            <a:solidFill>
              <a:srgbClr val="333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hlinkClick r:id="rId10"/>
            </p:cNvPr>
            <p:cNvSpPr/>
            <p:nvPr/>
          </p:nvSpPr>
          <p:spPr>
            <a:xfrm>
              <a:off x="4410557" y="2526563"/>
              <a:ext cx="279400" cy="296545"/>
            </a:xfrm>
            <a:custGeom>
              <a:avLst/>
              <a:gdLst/>
              <a:ahLst/>
              <a:cxnLst/>
              <a:rect l="l" t="t" r="r" b="b"/>
              <a:pathLst>
                <a:path w="279400" h="296544">
                  <a:moveTo>
                    <a:pt x="279374" y="289648"/>
                  </a:moveTo>
                  <a:lnTo>
                    <a:pt x="0" y="289648"/>
                  </a:lnTo>
                  <a:lnTo>
                    <a:pt x="0" y="296291"/>
                  </a:lnTo>
                  <a:lnTo>
                    <a:pt x="279374" y="296291"/>
                  </a:lnTo>
                  <a:lnTo>
                    <a:pt x="279374" y="289648"/>
                  </a:lnTo>
                  <a:close/>
                </a:path>
                <a:path w="279400" h="296544">
                  <a:moveTo>
                    <a:pt x="279374" y="265353"/>
                  </a:moveTo>
                  <a:lnTo>
                    <a:pt x="0" y="265353"/>
                  </a:lnTo>
                  <a:lnTo>
                    <a:pt x="0" y="272008"/>
                  </a:lnTo>
                  <a:lnTo>
                    <a:pt x="279374" y="272008"/>
                  </a:lnTo>
                  <a:lnTo>
                    <a:pt x="279374" y="265353"/>
                  </a:lnTo>
                  <a:close/>
                </a:path>
                <a:path w="279400" h="296544">
                  <a:moveTo>
                    <a:pt x="279374" y="241681"/>
                  </a:moveTo>
                  <a:lnTo>
                    <a:pt x="0" y="241681"/>
                  </a:lnTo>
                  <a:lnTo>
                    <a:pt x="0" y="248323"/>
                  </a:lnTo>
                  <a:lnTo>
                    <a:pt x="279374" y="248323"/>
                  </a:lnTo>
                  <a:lnTo>
                    <a:pt x="279374" y="241681"/>
                  </a:lnTo>
                  <a:close/>
                </a:path>
                <a:path w="279400" h="296544">
                  <a:moveTo>
                    <a:pt x="279374" y="217385"/>
                  </a:moveTo>
                  <a:lnTo>
                    <a:pt x="0" y="217385"/>
                  </a:lnTo>
                  <a:lnTo>
                    <a:pt x="0" y="224040"/>
                  </a:lnTo>
                  <a:lnTo>
                    <a:pt x="279374" y="224040"/>
                  </a:lnTo>
                  <a:lnTo>
                    <a:pt x="279374" y="217385"/>
                  </a:lnTo>
                  <a:close/>
                </a:path>
                <a:path w="279400" h="296544">
                  <a:moveTo>
                    <a:pt x="279374" y="193103"/>
                  </a:moveTo>
                  <a:lnTo>
                    <a:pt x="0" y="193103"/>
                  </a:lnTo>
                  <a:lnTo>
                    <a:pt x="0" y="199745"/>
                  </a:lnTo>
                  <a:lnTo>
                    <a:pt x="279374" y="199745"/>
                  </a:lnTo>
                  <a:lnTo>
                    <a:pt x="279374" y="193103"/>
                  </a:lnTo>
                  <a:close/>
                </a:path>
                <a:path w="279400" h="296544">
                  <a:moveTo>
                    <a:pt x="279374" y="168808"/>
                  </a:moveTo>
                  <a:lnTo>
                    <a:pt x="0" y="168808"/>
                  </a:lnTo>
                  <a:lnTo>
                    <a:pt x="0" y="175463"/>
                  </a:lnTo>
                  <a:lnTo>
                    <a:pt x="279374" y="175463"/>
                  </a:lnTo>
                  <a:lnTo>
                    <a:pt x="279374" y="168808"/>
                  </a:lnTo>
                  <a:close/>
                </a:path>
                <a:path w="279400" h="296544">
                  <a:moveTo>
                    <a:pt x="279374" y="144526"/>
                  </a:moveTo>
                  <a:lnTo>
                    <a:pt x="0" y="144526"/>
                  </a:lnTo>
                  <a:lnTo>
                    <a:pt x="0" y="151168"/>
                  </a:lnTo>
                  <a:lnTo>
                    <a:pt x="279374" y="151168"/>
                  </a:lnTo>
                  <a:lnTo>
                    <a:pt x="279374" y="144526"/>
                  </a:lnTo>
                  <a:close/>
                </a:path>
                <a:path w="279400" h="296544">
                  <a:moveTo>
                    <a:pt x="279374" y="120230"/>
                  </a:moveTo>
                  <a:lnTo>
                    <a:pt x="0" y="120230"/>
                  </a:lnTo>
                  <a:lnTo>
                    <a:pt x="0" y="126885"/>
                  </a:lnTo>
                  <a:lnTo>
                    <a:pt x="279374" y="126885"/>
                  </a:lnTo>
                  <a:lnTo>
                    <a:pt x="279374" y="120230"/>
                  </a:lnTo>
                  <a:close/>
                </a:path>
                <a:path w="279400" h="296544">
                  <a:moveTo>
                    <a:pt x="279374" y="95948"/>
                  </a:moveTo>
                  <a:lnTo>
                    <a:pt x="0" y="95948"/>
                  </a:lnTo>
                  <a:lnTo>
                    <a:pt x="0" y="102590"/>
                  </a:lnTo>
                  <a:lnTo>
                    <a:pt x="279374" y="102590"/>
                  </a:lnTo>
                  <a:lnTo>
                    <a:pt x="279374" y="95948"/>
                  </a:lnTo>
                  <a:close/>
                </a:path>
                <a:path w="279400" h="296544">
                  <a:moveTo>
                    <a:pt x="279374" y="72263"/>
                  </a:moveTo>
                  <a:lnTo>
                    <a:pt x="0" y="72263"/>
                  </a:lnTo>
                  <a:lnTo>
                    <a:pt x="0" y="78905"/>
                  </a:lnTo>
                  <a:lnTo>
                    <a:pt x="279374" y="78905"/>
                  </a:lnTo>
                  <a:lnTo>
                    <a:pt x="279374" y="72263"/>
                  </a:lnTo>
                  <a:close/>
                </a:path>
                <a:path w="279400" h="296544">
                  <a:moveTo>
                    <a:pt x="279374" y="47967"/>
                  </a:moveTo>
                  <a:lnTo>
                    <a:pt x="0" y="47967"/>
                  </a:lnTo>
                  <a:lnTo>
                    <a:pt x="0" y="54622"/>
                  </a:lnTo>
                  <a:lnTo>
                    <a:pt x="279374" y="54622"/>
                  </a:lnTo>
                  <a:lnTo>
                    <a:pt x="279374" y="47967"/>
                  </a:lnTo>
                  <a:close/>
                </a:path>
                <a:path w="279400" h="296544">
                  <a:moveTo>
                    <a:pt x="279374" y="23685"/>
                  </a:moveTo>
                  <a:lnTo>
                    <a:pt x="0" y="23685"/>
                  </a:lnTo>
                  <a:lnTo>
                    <a:pt x="0" y="30327"/>
                  </a:lnTo>
                  <a:lnTo>
                    <a:pt x="279374" y="30327"/>
                  </a:lnTo>
                  <a:lnTo>
                    <a:pt x="279374" y="23685"/>
                  </a:lnTo>
                  <a:close/>
                </a:path>
                <a:path w="279400" h="296544">
                  <a:moveTo>
                    <a:pt x="279374" y="0"/>
                  </a:moveTo>
                  <a:lnTo>
                    <a:pt x="0" y="0"/>
                  </a:lnTo>
                  <a:lnTo>
                    <a:pt x="0" y="6654"/>
                  </a:lnTo>
                  <a:lnTo>
                    <a:pt x="279374" y="6654"/>
                  </a:lnTo>
                  <a:lnTo>
                    <a:pt x="279374" y="0"/>
                  </a:lnTo>
                  <a:close/>
                </a:path>
              </a:pathLst>
            </a:custGeom>
            <a:solidFill>
              <a:srgbClr val="1AA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>
            <a:hlinkClick r:id="rId11"/>
          </p:cNvPr>
          <p:cNvSpPr/>
          <p:nvPr/>
        </p:nvSpPr>
        <p:spPr>
          <a:xfrm>
            <a:off x="4952252" y="2374495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69">
                <a:moveTo>
                  <a:pt x="63221" y="377999"/>
                </a:moveTo>
                <a:lnTo>
                  <a:pt x="36825" y="345358"/>
                </a:lnTo>
                <a:lnTo>
                  <a:pt x="16928" y="308079"/>
                </a:lnTo>
                <a:lnTo>
                  <a:pt x="4436" y="267211"/>
                </a:lnTo>
                <a:lnTo>
                  <a:pt x="4372" y="267003"/>
                </a:lnTo>
                <a:lnTo>
                  <a:pt x="0" y="222971"/>
                </a:lnTo>
                <a:lnTo>
                  <a:pt x="4364" y="178928"/>
                </a:lnTo>
                <a:lnTo>
                  <a:pt x="4449" y="178065"/>
                </a:lnTo>
                <a:lnTo>
                  <a:pt x="16919" y="137693"/>
                </a:lnTo>
                <a:lnTo>
                  <a:pt x="37857" y="98397"/>
                </a:lnTo>
                <a:lnTo>
                  <a:pt x="65024" y="65418"/>
                </a:lnTo>
                <a:lnTo>
                  <a:pt x="97970" y="38197"/>
                </a:lnTo>
                <a:lnTo>
                  <a:pt x="135800" y="17626"/>
                </a:lnTo>
                <a:lnTo>
                  <a:pt x="177618" y="4596"/>
                </a:lnTo>
                <a:lnTo>
                  <a:pt x="222527" y="0"/>
                </a:lnTo>
                <a:lnTo>
                  <a:pt x="267371" y="4596"/>
                </a:lnTo>
                <a:lnTo>
                  <a:pt x="268030" y="4596"/>
                </a:lnTo>
                <a:lnTo>
                  <a:pt x="310978" y="18168"/>
                </a:lnTo>
                <a:lnTo>
                  <a:pt x="349433" y="39486"/>
                </a:lnTo>
                <a:lnTo>
                  <a:pt x="382721" y="67721"/>
                </a:lnTo>
                <a:lnTo>
                  <a:pt x="287777" y="67721"/>
                </a:lnTo>
                <a:lnTo>
                  <a:pt x="287777" y="91568"/>
                </a:lnTo>
                <a:lnTo>
                  <a:pt x="402749" y="91568"/>
                </a:lnTo>
                <a:lnTo>
                  <a:pt x="407350" y="98999"/>
                </a:lnTo>
                <a:lnTo>
                  <a:pt x="378221" y="98999"/>
                </a:lnTo>
                <a:lnTo>
                  <a:pt x="372624" y="100346"/>
                </a:lnTo>
                <a:lnTo>
                  <a:pt x="310277" y="100346"/>
                </a:lnTo>
                <a:lnTo>
                  <a:pt x="300979" y="108339"/>
                </a:lnTo>
                <a:lnTo>
                  <a:pt x="292588" y="119222"/>
                </a:lnTo>
                <a:lnTo>
                  <a:pt x="286517" y="133604"/>
                </a:lnTo>
                <a:lnTo>
                  <a:pt x="284180" y="152096"/>
                </a:lnTo>
                <a:lnTo>
                  <a:pt x="286987" y="172762"/>
                </a:lnTo>
                <a:lnTo>
                  <a:pt x="295002" y="188827"/>
                </a:lnTo>
                <a:lnTo>
                  <a:pt x="307617" y="199239"/>
                </a:lnTo>
                <a:lnTo>
                  <a:pt x="324221" y="202943"/>
                </a:lnTo>
                <a:lnTo>
                  <a:pt x="387131" y="202943"/>
                </a:lnTo>
                <a:lnTo>
                  <a:pt x="392180" y="210152"/>
                </a:lnTo>
                <a:lnTo>
                  <a:pt x="444690" y="210152"/>
                </a:lnTo>
                <a:lnTo>
                  <a:pt x="445721" y="222305"/>
                </a:lnTo>
                <a:lnTo>
                  <a:pt x="445677" y="222749"/>
                </a:lnTo>
                <a:lnTo>
                  <a:pt x="53999" y="222749"/>
                </a:lnTo>
                <a:lnTo>
                  <a:pt x="54068" y="334568"/>
                </a:lnTo>
                <a:lnTo>
                  <a:pt x="54163" y="342568"/>
                </a:lnTo>
                <a:lnTo>
                  <a:pt x="54256" y="345358"/>
                </a:lnTo>
                <a:lnTo>
                  <a:pt x="54378" y="349002"/>
                </a:lnTo>
                <a:lnTo>
                  <a:pt x="54475" y="351900"/>
                </a:lnTo>
                <a:lnTo>
                  <a:pt x="55167" y="358532"/>
                </a:lnTo>
                <a:lnTo>
                  <a:pt x="56334" y="363672"/>
                </a:lnTo>
                <a:lnTo>
                  <a:pt x="56367" y="363818"/>
                </a:lnTo>
                <a:lnTo>
                  <a:pt x="56471" y="364277"/>
                </a:lnTo>
                <a:lnTo>
                  <a:pt x="57818" y="368777"/>
                </a:lnTo>
                <a:lnTo>
                  <a:pt x="60068" y="373499"/>
                </a:lnTo>
                <a:lnTo>
                  <a:pt x="63221" y="377999"/>
                </a:lnTo>
                <a:close/>
              </a:path>
              <a:path w="445770" h="445769">
                <a:moveTo>
                  <a:pt x="444690" y="210152"/>
                </a:moveTo>
                <a:lnTo>
                  <a:pt x="392180" y="210152"/>
                </a:lnTo>
                <a:lnTo>
                  <a:pt x="402307" y="202064"/>
                </a:lnTo>
                <a:lnTo>
                  <a:pt x="409415" y="193049"/>
                </a:lnTo>
                <a:lnTo>
                  <a:pt x="414034" y="184205"/>
                </a:lnTo>
                <a:lnTo>
                  <a:pt x="416693" y="176624"/>
                </a:lnTo>
                <a:lnTo>
                  <a:pt x="418943" y="168749"/>
                </a:lnTo>
                <a:lnTo>
                  <a:pt x="419624" y="160874"/>
                </a:lnTo>
                <a:lnTo>
                  <a:pt x="419596" y="153443"/>
                </a:lnTo>
                <a:lnTo>
                  <a:pt x="417282" y="133604"/>
                </a:lnTo>
                <a:lnTo>
                  <a:pt x="409974" y="116126"/>
                </a:lnTo>
                <a:lnTo>
                  <a:pt x="397123" y="103713"/>
                </a:lnTo>
                <a:lnTo>
                  <a:pt x="378221" y="98999"/>
                </a:lnTo>
                <a:lnTo>
                  <a:pt x="407350" y="98999"/>
                </a:lnTo>
                <a:lnTo>
                  <a:pt x="420729" y="120603"/>
                </a:lnTo>
                <a:lnTo>
                  <a:pt x="434073" y="152096"/>
                </a:lnTo>
                <a:lnTo>
                  <a:pt x="434193" y="152379"/>
                </a:lnTo>
                <a:lnTo>
                  <a:pt x="442606" y="186145"/>
                </a:lnTo>
                <a:lnTo>
                  <a:pt x="442678" y="186434"/>
                </a:lnTo>
                <a:lnTo>
                  <a:pt x="444690" y="210152"/>
                </a:lnTo>
                <a:close/>
              </a:path>
              <a:path w="445770" h="445769">
                <a:moveTo>
                  <a:pt x="321749" y="177749"/>
                </a:moveTo>
                <a:lnTo>
                  <a:pt x="314822" y="175702"/>
                </a:lnTo>
                <a:lnTo>
                  <a:pt x="315031" y="175702"/>
                </a:lnTo>
                <a:lnTo>
                  <a:pt x="310160" y="170492"/>
                </a:lnTo>
                <a:lnTo>
                  <a:pt x="307067" y="162749"/>
                </a:lnTo>
                <a:lnTo>
                  <a:pt x="306077" y="154124"/>
                </a:lnTo>
                <a:lnTo>
                  <a:pt x="305999" y="153443"/>
                </a:lnTo>
                <a:lnTo>
                  <a:pt x="325124" y="120152"/>
                </a:lnTo>
                <a:lnTo>
                  <a:pt x="310277" y="100346"/>
                </a:lnTo>
                <a:lnTo>
                  <a:pt x="372624" y="100346"/>
                </a:lnTo>
                <a:lnTo>
                  <a:pt x="361172" y="103102"/>
                </a:lnTo>
                <a:lnTo>
                  <a:pt x="350153" y="113428"/>
                </a:lnTo>
                <a:lnTo>
                  <a:pt x="337204" y="153443"/>
                </a:lnTo>
                <a:lnTo>
                  <a:pt x="335265" y="162749"/>
                </a:lnTo>
                <a:lnTo>
                  <a:pt x="332694" y="170322"/>
                </a:lnTo>
                <a:lnTo>
                  <a:pt x="328476" y="175702"/>
                </a:lnTo>
                <a:lnTo>
                  <a:pt x="321749" y="177749"/>
                </a:lnTo>
                <a:close/>
              </a:path>
              <a:path w="445770" h="445769">
                <a:moveTo>
                  <a:pt x="387131" y="202943"/>
                </a:moveTo>
                <a:lnTo>
                  <a:pt x="324221" y="202943"/>
                </a:lnTo>
                <a:lnTo>
                  <a:pt x="337813" y="200391"/>
                </a:lnTo>
                <a:lnTo>
                  <a:pt x="347059" y="194337"/>
                </a:lnTo>
                <a:lnTo>
                  <a:pt x="352762" y="187187"/>
                </a:lnTo>
                <a:lnTo>
                  <a:pt x="355721" y="181346"/>
                </a:lnTo>
                <a:lnTo>
                  <a:pt x="357305" y="177305"/>
                </a:lnTo>
                <a:lnTo>
                  <a:pt x="358193" y="173249"/>
                </a:lnTo>
                <a:lnTo>
                  <a:pt x="360221" y="165152"/>
                </a:lnTo>
                <a:lnTo>
                  <a:pt x="363499" y="150068"/>
                </a:lnTo>
                <a:lnTo>
                  <a:pt x="366305" y="138152"/>
                </a:lnTo>
                <a:lnTo>
                  <a:pt x="366527" y="137693"/>
                </a:lnTo>
                <a:lnTo>
                  <a:pt x="367652" y="134777"/>
                </a:lnTo>
                <a:lnTo>
                  <a:pt x="369443" y="130721"/>
                </a:lnTo>
                <a:lnTo>
                  <a:pt x="372374" y="125096"/>
                </a:lnTo>
                <a:lnTo>
                  <a:pt x="384971" y="125096"/>
                </a:lnTo>
                <a:lnTo>
                  <a:pt x="391499" y="126902"/>
                </a:lnTo>
                <a:lnTo>
                  <a:pt x="395318" y="136124"/>
                </a:lnTo>
                <a:lnTo>
                  <a:pt x="397124" y="140846"/>
                </a:lnTo>
                <a:lnTo>
                  <a:pt x="397568" y="145568"/>
                </a:lnTo>
                <a:lnTo>
                  <a:pt x="397568" y="150068"/>
                </a:lnTo>
                <a:lnTo>
                  <a:pt x="395174" y="167239"/>
                </a:lnTo>
                <a:lnTo>
                  <a:pt x="389554" y="178928"/>
                </a:lnTo>
                <a:lnTo>
                  <a:pt x="383048" y="186145"/>
                </a:lnTo>
                <a:lnTo>
                  <a:pt x="377999" y="189902"/>
                </a:lnTo>
                <a:lnTo>
                  <a:pt x="387131" y="202943"/>
                </a:lnTo>
                <a:close/>
              </a:path>
              <a:path w="445770" h="445769">
                <a:moveTo>
                  <a:pt x="125555" y="372596"/>
                </a:moveTo>
                <a:lnTo>
                  <a:pt x="89555" y="353471"/>
                </a:lnTo>
                <a:lnTo>
                  <a:pt x="87127" y="346879"/>
                </a:lnTo>
                <a:lnTo>
                  <a:pt x="87205" y="342568"/>
                </a:lnTo>
                <a:lnTo>
                  <a:pt x="87305" y="222749"/>
                </a:lnTo>
                <a:lnTo>
                  <a:pt x="163805" y="222749"/>
                </a:lnTo>
                <a:lnTo>
                  <a:pt x="163738" y="334568"/>
                </a:lnTo>
                <a:lnTo>
                  <a:pt x="163650" y="340379"/>
                </a:lnTo>
                <a:lnTo>
                  <a:pt x="162595" y="349002"/>
                </a:lnTo>
                <a:lnTo>
                  <a:pt x="162567" y="349230"/>
                </a:lnTo>
                <a:lnTo>
                  <a:pt x="130802" y="372427"/>
                </a:lnTo>
                <a:lnTo>
                  <a:pt x="125555" y="372596"/>
                </a:lnTo>
                <a:close/>
              </a:path>
              <a:path w="445770" h="445769">
                <a:moveTo>
                  <a:pt x="350537" y="404777"/>
                </a:moveTo>
                <a:lnTo>
                  <a:pt x="124652" y="404777"/>
                </a:lnTo>
                <a:lnTo>
                  <a:pt x="135614" y="404283"/>
                </a:lnTo>
                <a:lnTo>
                  <a:pt x="149230" y="402016"/>
                </a:lnTo>
                <a:lnTo>
                  <a:pt x="189125" y="375166"/>
                </a:lnTo>
                <a:lnTo>
                  <a:pt x="197318" y="334568"/>
                </a:lnTo>
                <a:lnTo>
                  <a:pt x="197318" y="222749"/>
                </a:lnTo>
                <a:lnTo>
                  <a:pt x="445677" y="222749"/>
                </a:lnTo>
                <a:lnTo>
                  <a:pt x="441292" y="267003"/>
                </a:lnTo>
                <a:lnTo>
                  <a:pt x="428353" y="309033"/>
                </a:lnTo>
                <a:lnTo>
                  <a:pt x="407948" y="346721"/>
                </a:lnTo>
                <a:lnTo>
                  <a:pt x="380696" y="379858"/>
                </a:lnTo>
                <a:lnTo>
                  <a:pt x="350537" y="404777"/>
                </a:lnTo>
                <a:close/>
              </a:path>
              <a:path w="445770" h="445769">
                <a:moveTo>
                  <a:pt x="223193" y="445277"/>
                </a:moveTo>
                <a:lnTo>
                  <a:pt x="183939" y="441831"/>
                </a:lnTo>
                <a:lnTo>
                  <a:pt x="146897" y="431888"/>
                </a:lnTo>
                <a:lnTo>
                  <a:pt x="112680" y="416038"/>
                </a:lnTo>
                <a:lnTo>
                  <a:pt x="81902" y="394874"/>
                </a:lnTo>
                <a:lnTo>
                  <a:pt x="85101" y="396796"/>
                </a:lnTo>
                <a:lnTo>
                  <a:pt x="89096" y="398693"/>
                </a:lnTo>
                <a:lnTo>
                  <a:pt x="124652" y="404777"/>
                </a:lnTo>
                <a:lnTo>
                  <a:pt x="350537" y="404777"/>
                </a:lnTo>
                <a:lnTo>
                  <a:pt x="347750" y="407079"/>
                </a:lnTo>
                <a:lnTo>
                  <a:pt x="309920" y="427650"/>
                </a:lnTo>
                <a:lnTo>
                  <a:pt x="268102" y="440680"/>
                </a:lnTo>
                <a:lnTo>
                  <a:pt x="223193" y="445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89420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35152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Spatiotemporal</a:t>
            </a:r>
            <a:r>
              <a:rPr spc="55" dirty="0"/>
              <a:t> </a:t>
            </a:r>
            <a:r>
              <a:rPr spc="10" dirty="0"/>
              <a:t>Graph</a:t>
            </a:r>
            <a:r>
              <a:rPr spc="55" dirty="0"/>
              <a:t> </a:t>
            </a:r>
            <a:r>
              <a:rPr dirty="0"/>
              <a:t>Neural</a:t>
            </a:r>
            <a:r>
              <a:rPr spc="5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10847" y="1238604"/>
            <a:ext cx="1555115" cy="1227455"/>
            <a:chOff x="710847" y="1238604"/>
            <a:chExt cx="1555115" cy="1227455"/>
          </a:xfrm>
        </p:grpSpPr>
        <p:sp>
          <p:nvSpPr>
            <p:cNvPr id="6" name="object 6"/>
            <p:cNvSpPr/>
            <p:nvPr/>
          </p:nvSpPr>
          <p:spPr>
            <a:xfrm>
              <a:off x="778415" y="2446175"/>
              <a:ext cx="1377315" cy="0"/>
            </a:xfrm>
            <a:custGeom>
              <a:avLst/>
              <a:gdLst/>
              <a:ahLst/>
              <a:cxnLst/>
              <a:rect l="l" t="t" r="r" b="b"/>
              <a:pathLst>
                <a:path w="1377314">
                  <a:moveTo>
                    <a:pt x="0" y="0"/>
                  </a:moveTo>
                  <a:lnTo>
                    <a:pt x="1377266" y="0"/>
                  </a:lnTo>
                </a:path>
              </a:pathLst>
            </a:custGeom>
            <a:ln w="5461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5681" y="2439153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0" y="14044"/>
                  </a:moveTo>
                  <a:lnTo>
                    <a:pt x="0" y="0"/>
                  </a:lnTo>
                  <a:lnTo>
                    <a:pt x="21066" y="7022"/>
                  </a:lnTo>
                  <a:lnTo>
                    <a:pt x="0" y="1404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55681" y="2439153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21066" y="7022"/>
                  </a:moveTo>
                  <a:lnTo>
                    <a:pt x="0" y="14044"/>
                  </a:lnTo>
                  <a:lnTo>
                    <a:pt x="0" y="0"/>
                  </a:lnTo>
                  <a:lnTo>
                    <a:pt x="21066" y="7022"/>
                  </a:lnTo>
                  <a:close/>
                </a:path>
              </a:pathLst>
            </a:custGeom>
            <a:ln w="5461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546" y="2426669"/>
              <a:ext cx="1202055" cy="39370"/>
            </a:xfrm>
            <a:custGeom>
              <a:avLst/>
              <a:gdLst/>
              <a:ahLst/>
              <a:cxnLst/>
              <a:rect l="l" t="t" r="r" b="b"/>
              <a:pathLst>
                <a:path w="1202055" h="39369">
                  <a:moveTo>
                    <a:pt x="655395" y="39011"/>
                  </a:moveTo>
                  <a:lnTo>
                    <a:pt x="655395" y="0"/>
                  </a:lnTo>
                </a:path>
                <a:path w="1202055" h="39369">
                  <a:moveTo>
                    <a:pt x="764627" y="39011"/>
                  </a:moveTo>
                  <a:lnTo>
                    <a:pt x="764627" y="0"/>
                  </a:lnTo>
                </a:path>
                <a:path w="1202055" h="39369">
                  <a:moveTo>
                    <a:pt x="983093" y="39011"/>
                  </a:moveTo>
                  <a:lnTo>
                    <a:pt x="983093" y="0"/>
                  </a:lnTo>
                </a:path>
                <a:path w="1202055" h="39369">
                  <a:moveTo>
                    <a:pt x="873860" y="39011"/>
                  </a:moveTo>
                  <a:lnTo>
                    <a:pt x="873860" y="0"/>
                  </a:lnTo>
                </a:path>
                <a:path w="1202055" h="39369">
                  <a:moveTo>
                    <a:pt x="1092325" y="39011"/>
                  </a:moveTo>
                  <a:lnTo>
                    <a:pt x="1092325" y="0"/>
                  </a:lnTo>
                </a:path>
                <a:path w="1202055" h="39369">
                  <a:moveTo>
                    <a:pt x="546162" y="39011"/>
                  </a:moveTo>
                  <a:lnTo>
                    <a:pt x="546162" y="0"/>
                  </a:lnTo>
                </a:path>
                <a:path w="1202055" h="39369">
                  <a:moveTo>
                    <a:pt x="0" y="39011"/>
                  </a:moveTo>
                  <a:lnTo>
                    <a:pt x="0" y="0"/>
                  </a:lnTo>
                </a:path>
                <a:path w="1202055" h="39369">
                  <a:moveTo>
                    <a:pt x="109232" y="39011"/>
                  </a:moveTo>
                  <a:lnTo>
                    <a:pt x="109232" y="0"/>
                  </a:lnTo>
                </a:path>
                <a:path w="1202055" h="39369">
                  <a:moveTo>
                    <a:pt x="327697" y="39011"/>
                  </a:moveTo>
                  <a:lnTo>
                    <a:pt x="327697" y="0"/>
                  </a:lnTo>
                </a:path>
                <a:path w="1202055" h="39369">
                  <a:moveTo>
                    <a:pt x="218465" y="39011"/>
                  </a:moveTo>
                  <a:lnTo>
                    <a:pt x="218465" y="0"/>
                  </a:lnTo>
                </a:path>
                <a:path w="1202055" h="39369">
                  <a:moveTo>
                    <a:pt x="436930" y="39011"/>
                  </a:moveTo>
                  <a:lnTo>
                    <a:pt x="436930" y="0"/>
                  </a:lnTo>
                </a:path>
                <a:path w="1202055" h="39369">
                  <a:moveTo>
                    <a:pt x="1201558" y="39011"/>
                  </a:moveTo>
                  <a:lnTo>
                    <a:pt x="1201558" y="0"/>
                  </a:lnTo>
                </a:path>
              </a:pathLst>
            </a:custGeom>
            <a:ln w="78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847" y="1238604"/>
              <a:ext cx="1554613" cy="116544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114347" y="2455478"/>
            <a:ext cx="150495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spc="-20" dirty="0">
                <a:solidFill>
                  <a:srgbClr val="333333"/>
                </a:solidFill>
                <a:latin typeface="Times New Roman"/>
                <a:cs typeface="Times New Roman"/>
              </a:rPr>
              <a:t>time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070" y="1804789"/>
            <a:ext cx="269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i="1" spc="82" baseline="8333" dirty="0">
                <a:solidFill>
                  <a:srgbClr val="22373A"/>
                </a:solidFill>
                <a:latin typeface="DejaVu Sans Mono"/>
                <a:cs typeface="DejaVu Sans Mono"/>
              </a:rPr>
              <a:t>G</a:t>
            </a:r>
            <a:r>
              <a:rPr sz="700" b="0" i="1" spc="55" dirty="0">
                <a:solidFill>
                  <a:srgbClr val="22373A"/>
                </a:solidFill>
                <a:latin typeface="Bookman Old Style"/>
                <a:cs typeface="Bookman Old Style"/>
              </a:rPr>
              <a:t>&lt;t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7174" y="2424333"/>
            <a:ext cx="711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4594" y="653688"/>
            <a:ext cx="4688840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14599"/>
              </a:lnSpc>
              <a:spcBef>
                <a:spcPts val="100"/>
              </a:spcBef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call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Spatiotemporal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Graph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Neural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Network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(STGNN)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network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exploiting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both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temporal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spatial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relations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input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000">
              <a:latin typeface="Calibri"/>
              <a:cs typeface="Calibri"/>
            </a:endParaRPr>
          </a:p>
          <a:p>
            <a:pPr marR="68580" algn="r">
              <a:lnSpc>
                <a:spcPct val="100000"/>
              </a:lnSpc>
            </a:pPr>
            <a:r>
              <a:rPr sz="1500" b="1" i="1" spc="-877" baseline="8333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-877" baseline="22222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500" spc="-555" baseline="22222" dirty="0">
                <a:solidFill>
                  <a:srgbClr val="22373A"/>
                </a:solidFill>
                <a:latin typeface="Verdana"/>
                <a:cs typeface="Verdana"/>
              </a:rPr>
              <a:t>---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683031" y="1636832"/>
            <a:ext cx="1030605" cy="516255"/>
            <a:chOff x="2683031" y="1636832"/>
            <a:chExt cx="1030605" cy="516255"/>
          </a:xfrm>
        </p:grpSpPr>
        <p:sp>
          <p:nvSpPr>
            <p:cNvPr id="16" name="object 16"/>
            <p:cNvSpPr/>
            <p:nvPr/>
          </p:nvSpPr>
          <p:spPr>
            <a:xfrm>
              <a:off x="2687793" y="1641595"/>
              <a:ext cx="1021080" cy="506730"/>
            </a:xfrm>
            <a:custGeom>
              <a:avLst/>
              <a:gdLst/>
              <a:ahLst/>
              <a:cxnLst/>
              <a:rect l="l" t="t" r="r" b="b"/>
              <a:pathLst>
                <a:path w="1021079" h="506730">
                  <a:moveTo>
                    <a:pt x="97028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455497"/>
                  </a:lnTo>
                  <a:lnTo>
                    <a:pt x="3977" y="475197"/>
                  </a:lnTo>
                  <a:lnTo>
                    <a:pt x="14823" y="491285"/>
                  </a:lnTo>
                  <a:lnTo>
                    <a:pt x="30910" y="502131"/>
                  </a:lnTo>
                  <a:lnTo>
                    <a:pt x="50610" y="506108"/>
                  </a:lnTo>
                  <a:lnTo>
                    <a:pt x="970283" y="506108"/>
                  </a:lnTo>
                  <a:lnTo>
                    <a:pt x="989983" y="502131"/>
                  </a:lnTo>
                  <a:lnTo>
                    <a:pt x="1006070" y="491285"/>
                  </a:lnTo>
                  <a:lnTo>
                    <a:pt x="1016917" y="475197"/>
                  </a:lnTo>
                  <a:lnTo>
                    <a:pt x="1020894" y="455497"/>
                  </a:lnTo>
                  <a:lnTo>
                    <a:pt x="1020894" y="50610"/>
                  </a:lnTo>
                  <a:lnTo>
                    <a:pt x="1016917" y="30910"/>
                  </a:lnTo>
                  <a:lnTo>
                    <a:pt x="1006070" y="14823"/>
                  </a:lnTo>
                  <a:lnTo>
                    <a:pt x="989983" y="3977"/>
                  </a:lnTo>
                  <a:lnTo>
                    <a:pt x="97028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87793" y="1641595"/>
              <a:ext cx="1021080" cy="506730"/>
            </a:xfrm>
            <a:custGeom>
              <a:avLst/>
              <a:gdLst/>
              <a:ahLst/>
              <a:cxnLst/>
              <a:rect l="l" t="t" r="r" b="b"/>
              <a:pathLst>
                <a:path w="1021079" h="506730">
                  <a:moveTo>
                    <a:pt x="97028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455497"/>
                  </a:lnTo>
                  <a:lnTo>
                    <a:pt x="3977" y="475197"/>
                  </a:lnTo>
                  <a:lnTo>
                    <a:pt x="14823" y="491285"/>
                  </a:lnTo>
                  <a:lnTo>
                    <a:pt x="30910" y="502131"/>
                  </a:lnTo>
                  <a:lnTo>
                    <a:pt x="50610" y="506108"/>
                  </a:lnTo>
                  <a:lnTo>
                    <a:pt x="970283" y="506108"/>
                  </a:lnTo>
                  <a:lnTo>
                    <a:pt x="989983" y="502131"/>
                  </a:lnTo>
                  <a:lnTo>
                    <a:pt x="1006070" y="491285"/>
                  </a:lnTo>
                  <a:lnTo>
                    <a:pt x="1016917" y="475197"/>
                  </a:lnTo>
                  <a:lnTo>
                    <a:pt x="1020894" y="455497"/>
                  </a:lnTo>
                  <a:lnTo>
                    <a:pt x="1020894" y="50610"/>
                  </a:lnTo>
                  <a:lnTo>
                    <a:pt x="1016917" y="30910"/>
                  </a:lnTo>
                  <a:lnTo>
                    <a:pt x="1006070" y="14823"/>
                  </a:lnTo>
                  <a:lnTo>
                    <a:pt x="989983" y="3977"/>
                  </a:lnTo>
                  <a:lnTo>
                    <a:pt x="970283" y="0"/>
                  </a:lnTo>
                  <a:close/>
                </a:path>
              </a:pathLst>
            </a:custGeom>
            <a:ln w="94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717253" y="1801360"/>
            <a:ext cx="9620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STGNN</a:t>
            </a:r>
            <a:r>
              <a:rPr sz="1000" b="1" spc="-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Predictor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3350" y="2415618"/>
            <a:ext cx="1093245" cy="13566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5099" y="1482086"/>
            <a:ext cx="86162" cy="8616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65099" y="1861985"/>
            <a:ext cx="86162" cy="8616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5099" y="2245800"/>
            <a:ext cx="86162" cy="861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5099" y="1673994"/>
            <a:ext cx="86162" cy="8616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65099" y="2057809"/>
            <a:ext cx="86162" cy="8616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15570" y="1458588"/>
            <a:ext cx="610030" cy="491948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314474" y="2040733"/>
            <a:ext cx="611505" cy="121920"/>
            <a:chOff x="4314474" y="2040733"/>
            <a:chExt cx="611505" cy="121920"/>
          </a:xfrm>
        </p:grpSpPr>
        <p:sp>
          <p:nvSpPr>
            <p:cNvPr id="27" name="object 27"/>
            <p:cNvSpPr/>
            <p:nvPr/>
          </p:nvSpPr>
          <p:spPr>
            <a:xfrm>
              <a:off x="4318390" y="2049427"/>
              <a:ext cx="603885" cy="109855"/>
            </a:xfrm>
            <a:custGeom>
              <a:avLst/>
              <a:gdLst/>
              <a:ahLst/>
              <a:cxnLst/>
              <a:rect l="l" t="t" r="r" b="b"/>
              <a:pathLst>
                <a:path w="603885" h="109855">
                  <a:moveTo>
                    <a:pt x="0" y="57102"/>
                  </a:moveTo>
                  <a:lnTo>
                    <a:pt x="18427" y="16938"/>
                  </a:lnTo>
                  <a:lnTo>
                    <a:pt x="34386" y="0"/>
                  </a:lnTo>
                  <a:lnTo>
                    <a:pt x="47878" y="6285"/>
                  </a:lnTo>
                  <a:lnTo>
                    <a:pt x="58903" y="35796"/>
                  </a:lnTo>
                  <a:lnTo>
                    <a:pt x="69184" y="67862"/>
                  </a:lnTo>
                  <a:lnTo>
                    <a:pt x="80444" y="81815"/>
                  </a:lnTo>
                  <a:lnTo>
                    <a:pt x="92683" y="77653"/>
                  </a:lnTo>
                  <a:lnTo>
                    <a:pt x="105901" y="55378"/>
                  </a:lnTo>
                  <a:lnTo>
                    <a:pt x="120343" y="32859"/>
                  </a:lnTo>
                  <a:lnTo>
                    <a:pt x="136254" y="27963"/>
                  </a:lnTo>
                  <a:lnTo>
                    <a:pt x="153633" y="40692"/>
                  </a:lnTo>
                  <a:lnTo>
                    <a:pt x="172481" y="71044"/>
                  </a:lnTo>
                  <a:lnTo>
                    <a:pt x="192064" y="100173"/>
                  </a:lnTo>
                  <a:lnTo>
                    <a:pt x="211646" y="109230"/>
                  </a:lnTo>
                  <a:lnTo>
                    <a:pt x="231228" y="98215"/>
                  </a:lnTo>
                  <a:lnTo>
                    <a:pt x="250811" y="67128"/>
                  </a:lnTo>
                  <a:lnTo>
                    <a:pt x="270393" y="33348"/>
                  </a:lnTo>
                  <a:lnTo>
                    <a:pt x="289976" y="14255"/>
                  </a:lnTo>
                  <a:lnTo>
                    <a:pt x="309558" y="9849"/>
                  </a:lnTo>
                  <a:lnTo>
                    <a:pt x="329140" y="20130"/>
                  </a:lnTo>
                  <a:lnTo>
                    <a:pt x="348723" y="33348"/>
                  </a:lnTo>
                  <a:lnTo>
                    <a:pt x="368305" y="37754"/>
                  </a:lnTo>
                  <a:lnTo>
                    <a:pt x="387888" y="33348"/>
                  </a:lnTo>
                  <a:lnTo>
                    <a:pt x="407470" y="20130"/>
                  </a:lnTo>
                  <a:lnTo>
                    <a:pt x="427052" y="8870"/>
                  </a:lnTo>
                  <a:lnTo>
                    <a:pt x="446635" y="10339"/>
                  </a:lnTo>
                  <a:lnTo>
                    <a:pt x="466217" y="24536"/>
                  </a:lnTo>
                  <a:lnTo>
                    <a:pt x="485799" y="51462"/>
                  </a:lnTo>
                  <a:lnTo>
                    <a:pt x="507830" y="74227"/>
                  </a:lnTo>
                  <a:lnTo>
                    <a:pt x="534755" y="75940"/>
                  </a:lnTo>
                  <a:lnTo>
                    <a:pt x="566577" y="56602"/>
                  </a:lnTo>
                  <a:lnTo>
                    <a:pt x="603294" y="16214"/>
                  </a:lnTo>
                </a:path>
              </a:pathLst>
            </a:custGeom>
            <a:ln w="7832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80496" y="2040737"/>
              <a:ext cx="368935" cy="118110"/>
            </a:xfrm>
            <a:custGeom>
              <a:avLst/>
              <a:gdLst/>
              <a:ahLst/>
              <a:cxnLst/>
              <a:rect l="l" t="t" r="r" b="b"/>
              <a:pathLst>
                <a:path w="368935" h="118110">
                  <a:moveTo>
                    <a:pt x="31330" y="84086"/>
                  </a:moveTo>
                  <a:lnTo>
                    <a:pt x="17741" y="70497"/>
                  </a:lnTo>
                  <a:lnTo>
                    <a:pt x="13589" y="70497"/>
                  </a:lnTo>
                  <a:lnTo>
                    <a:pt x="0" y="84086"/>
                  </a:lnTo>
                  <a:lnTo>
                    <a:pt x="0" y="88239"/>
                  </a:lnTo>
                  <a:lnTo>
                    <a:pt x="13589" y="101828"/>
                  </a:lnTo>
                  <a:lnTo>
                    <a:pt x="17741" y="101828"/>
                  </a:lnTo>
                  <a:lnTo>
                    <a:pt x="31330" y="88239"/>
                  </a:lnTo>
                  <a:lnTo>
                    <a:pt x="31330" y="86169"/>
                  </a:lnTo>
                  <a:lnTo>
                    <a:pt x="31330" y="84086"/>
                  </a:lnTo>
                  <a:close/>
                </a:path>
                <a:path w="368935" h="118110">
                  <a:moveTo>
                    <a:pt x="141706" y="99758"/>
                  </a:moveTo>
                  <a:lnTo>
                    <a:pt x="128117" y="86169"/>
                  </a:lnTo>
                  <a:lnTo>
                    <a:pt x="123952" y="86169"/>
                  </a:lnTo>
                  <a:lnTo>
                    <a:pt x="110375" y="99758"/>
                  </a:lnTo>
                  <a:lnTo>
                    <a:pt x="110375" y="103911"/>
                  </a:lnTo>
                  <a:lnTo>
                    <a:pt x="123952" y="117500"/>
                  </a:lnTo>
                  <a:lnTo>
                    <a:pt x="128117" y="117500"/>
                  </a:lnTo>
                  <a:lnTo>
                    <a:pt x="141706" y="103911"/>
                  </a:lnTo>
                  <a:lnTo>
                    <a:pt x="141706" y="101828"/>
                  </a:lnTo>
                  <a:lnTo>
                    <a:pt x="141706" y="99758"/>
                  </a:lnTo>
                  <a:close/>
                </a:path>
                <a:path w="368935" h="118110">
                  <a:moveTo>
                    <a:pt x="251358" y="13589"/>
                  </a:moveTo>
                  <a:lnTo>
                    <a:pt x="237769" y="0"/>
                  </a:lnTo>
                  <a:lnTo>
                    <a:pt x="233616" y="0"/>
                  </a:lnTo>
                  <a:lnTo>
                    <a:pt x="220027" y="13589"/>
                  </a:lnTo>
                  <a:lnTo>
                    <a:pt x="220027" y="17741"/>
                  </a:lnTo>
                  <a:lnTo>
                    <a:pt x="233616" y="31330"/>
                  </a:lnTo>
                  <a:lnTo>
                    <a:pt x="237769" y="31330"/>
                  </a:lnTo>
                  <a:lnTo>
                    <a:pt x="251358" y="17741"/>
                  </a:lnTo>
                  <a:lnTo>
                    <a:pt x="251358" y="15671"/>
                  </a:lnTo>
                  <a:lnTo>
                    <a:pt x="251358" y="13589"/>
                  </a:lnTo>
                  <a:close/>
                </a:path>
                <a:path w="368935" h="118110">
                  <a:moveTo>
                    <a:pt x="368858" y="21424"/>
                  </a:moveTo>
                  <a:lnTo>
                    <a:pt x="355269" y="7835"/>
                  </a:lnTo>
                  <a:lnTo>
                    <a:pt x="351116" y="7835"/>
                  </a:lnTo>
                  <a:lnTo>
                    <a:pt x="337527" y="21424"/>
                  </a:lnTo>
                  <a:lnTo>
                    <a:pt x="337527" y="25577"/>
                  </a:lnTo>
                  <a:lnTo>
                    <a:pt x="351116" y="39166"/>
                  </a:lnTo>
                  <a:lnTo>
                    <a:pt x="355269" y="39166"/>
                  </a:lnTo>
                  <a:lnTo>
                    <a:pt x="368858" y="25577"/>
                  </a:lnTo>
                  <a:lnTo>
                    <a:pt x="368858" y="23495"/>
                  </a:lnTo>
                  <a:lnTo>
                    <a:pt x="368858" y="21424"/>
                  </a:lnTo>
                  <a:close/>
                </a:path>
              </a:pathLst>
            </a:custGeom>
            <a:solidFill>
              <a:srgbClr val="977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6984" y="2056399"/>
              <a:ext cx="86162" cy="78329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316902" y="2233071"/>
            <a:ext cx="608965" cy="107950"/>
            <a:chOff x="4316902" y="2233071"/>
            <a:chExt cx="608965" cy="107950"/>
          </a:xfrm>
        </p:grpSpPr>
        <p:sp>
          <p:nvSpPr>
            <p:cNvPr id="31" name="object 31"/>
            <p:cNvSpPr/>
            <p:nvPr/>
          </p:nvSpPr>
          <p:spPr>
            <a:xfrm>
              <a:off x="4320818" y="2236988"/>
              <a:ext cx="601345" cy="100330"/>
            </a:xfrm>
            <a:custGeom>
              <a:avLst/>
              <a:gdLst/>
              <a:ahLst/>
              <a:cxnLst/>
              <a:rect l="l" t="t" r="r" b="b"/>
              <a:pathLst>
                <a:path w="601345" h="100330">
                  <a:moveTo>
                    <a:pt x="0" y="67794"/>
                  </a:moveTo>
                  <a:lnTo>
                    <a:pt x="25442" y="64754"/>
                  </a:lnTo>
                  <a:lnTo>
                    <a:pt x="49210" y="55868"/>
                  </a:lnTo>
                  <a:lnTo>
                    <a:pt x="71304" y="41137"/>
                  </a:lnTo>
                  <a:lnTo>
                    <a:pt x="91723" y="20561"/>
                  </a:lnTo>
                  <a:lnTo>
                    <a:pt x="111306" y="3671"/>
                  </a:lnTo>
                  <a:lnTo>
                    <a:pt x="130888" y="0"/>
                  </a:lnTo>
                  <a:lnTo>
                    <a:pt x="150471" y="9546"/>
                  </a:lnTo>
                  <a:lnTo>
                    <a:pt x="170053" y="32310"/>
                  </a:lnTo>
                  <a:lnTo>
                    <a:pt x="189635" y="55320"/>
                  </a:lnTo>
                  <a:lnTo>
                    <a:pt x="209218" y="65601"/>
                  </a:lnTo>
                  <a:lnTo>
                    <a:pt x="228800" y="63153"/>
                  </a:lnTo>
                  <a:lnTo>
                    <a:pt x="248383" y="47976"/>
                  </a:lnTo>
                  <a:lnTo>
                    <a:pt x="267965" y="33045"/>
                  </a:lnTo>
                  <a:lnTo>
                    <a:pt x="287547" y="31331"/>
                  </a:lnTo>
                  <a:lnTo>
                    <a:pt x="307130" y="42836"/>
                  </a:lnTo>
                  <a:lnTo>
                    <a:pt x="326712" y="67559"/>
                  </a:lnTo>
                  <a:lnTo>
                    <a:pt x="346295" y="91302"/>
                  </a:lnTo>
                  <a:lnTo>
                    <a:pt x="365877" y="99870"/>
                  </a:lnTo>
                  <a:lnTo>
                    <a:pt x="385459" y="93261"/>
                  </a:lnTo>
                  <a:lnTo>
                    <a:pt x="405042" y="71475"/>
                  </a:lnTo>
                  <a:lnTo>
                    <a:pt x="424624" y="49200"/>
                  </a:lnTo>
                  <a:lnTo>
                    <a:pt x="444206" y="41123"/>
                  </a:lnTo>
                  <a:lnTo>
                    <a:pt x="463789" y="47242"/>
                  </a:lnTo>
                  <a:lnTo>
                    <a:pt x="483371" y="67559"/>
                  </a:lnTo>
                  <a:lnTo>
                    <a:pt x="505401" y="86652"/>
                  </a:lnTo>
                  <a:lnTo>
                    <a:pt x="532327" y="89099"/>
                  </a:lnTo>
                  <a:lnTo>
                    <a:pt x="564149" y="74902"/>
                  </a:lnTo>
                  <a:lnTo>
                    <a:pt x="600866" y="44060"/>
                  </a:lnTo>
                </a:path>
              </a:pathLst>
            </a:custGeom>
            <a:ln w="7832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80496" y="2256142"/>
              <a:ext cx="478155" cy="78740"/>
            </a:xfrm>
            <a:custGeom>
              <a:avLst/>
              <a:gdLst/>
              <a:ahLst/>
              <a:cxnLst/>
              <a:rect l="l" t="t" r="r" b="b"/>
              <a:pathLst>
                <a:path w="478154" h="78739">
                  <a:moveTo>
                    <a:pt x="31330" y="13589"/>
                  </a:moveTo>
                  <a:lnTo>
                    <a:pt x="17741" y="0"/>
                  </a:lnTo>
                  <a:lnTo>
                    <a:pt x="13589" y="0"/>
                  </a:lnTo>
                  <a:lnTo>
                    <a:pt x="0" y="13589"/>
                  </a:lnTo>
                  <a:lnTo>
                    <a:pt x="0" y="17741"/>
                  </a:lnTo>
                  <a:lnTo>
                    <a:pt x="13589" y="31330"/>
                  </a:lnTo>
                  <a:lnTo>
                    <a:pt x="17741" y="31330"/>
                  </a:lnTo>
                  <a:lnTo>
                    <a:pt x="31330" y="17741"/>
                  </a:lnTo>
                  <a:lnTo>
                    <a:pt x="31330" y="15671"/>
                  </a:lnTo>
                  <a:lnTo>
                    <a:pt x="31330" y="13589"/>
                  </a:lnTo>
                  <a:close/>
                </a:path>
                <a:path w="478154" h="78739">
                  <a:moveTo>
                    <a:pt x="141706" y="29260"/>
                  </a:moveTo>
                  <a:lnTo>
                    <a:pt x="128117" y="15671"/>
                  </a:lnTo>
                  <a:lnTo>
                    <a:pt x="123952" y="15671"/>
                  </a:lnTo>
                  <a:lnTo>
                    <a:pt x="110375" y="29260"/>
                  </a:lnTo>
                  <a:lnTo>
                    <a:pt x="110375" y="33413"/>
                  </a:lnTo>
                  <a:lnTo>
                    <a:pt x="123952" y="47002"/>
                  </a:lnTo>
                  <a:lnTo>
                    <a:pt x="128117" y="47002"/>
                  </a:lnTo>
                  <a:lnTo>
                    <a:pt x="141706" y="33413"/>
                  </a:lnTo>
                  <a:lnTo>
                    <a:pt x="141706" y="31330"/>
                  </a:lnTo>
                  <a:lnTo>
                    <a:pt x="141706" y="29260"/>
                  </a:lnTo>
                  <a:close/>
                </a:path>
                <a:path w="478154" h="78739">
                  <a:moveTo>
                    <a:pt x="251358" y="13589"/>
                  </a:moveTo>
                  <a:lnTo>
                    <a:pt x="237769" y="0"/>
                  </a:lnTo>
                  <a:lnTo>
                    <a:pt x="233616" y="0"/>
                  </a:lnTo>
                  <a:lnTo>
                    <a:pt x="220027" y="13589"/>
                  </a:lnTo>
                  <a:lnTo>
                    <a:pt x="220027" y="17741"/>
                  </a:lnTo>
                  <a:lnTo>
                    <a:pt x="233616" y="31330"/>
                  </a:lnTo>
                  <a:lnTo>
                    <a:pt x="237769" y="31330"/>
                  </a:lnTo>
                  <a:lnTo>
                    <a:pt x="251358" y="17741"/>
                  </a:lnTo>
                  <a:lnTo>
                    <a:pt x="251358" y="15671"/>
                  </a:lnTo>
                  <a:lnTo>
                    <a:pt x="251358" y="13589"/>
                  </a:lnTo>
                  <a:close/>
                </a:path>
                <a:path w="478154" h="78739">
                  <a:moveTo>
                    <a:pt x="368858" y="37096"/>
                  </a:moveTo>
                  <a:lnTo>
                    <a:pt x="355269" y="23507"/>
                  </a:lnTo>
                  <a:lnTo>
                    <a:pt x="351116" y="23507"/>
                  </a:lnTo>
                  <a:lnTo>
                    <a:pt x="337527" y="37096"/>
                  </a:lnTo>
                  <a:lnTo>
                    <a:pt x="337527" y="41249"/>
                  </a:lnTo>
                  <a:lnTo>
                    <a:pt x="351116" y="54838"/>
                  </a:lnTo>
                  <a:lnTo>
                    <a:pt x="355269" y="54838"/>
                  </a:lnTo>
                  <a:lnTo>
                    <a:pt x="368858" y="41249"/>
                  </a:lnTo>
                  <a:lnTo>
                    <a:pt x="368858" y="39166"/>
                  </a:lnTo>
                  <a:lnTo>
                    <a:pt x="368858" y="37096"/>
                  </a:lnTo>
                  <a:close/>
                </a:path>
                <a:path w="478154" h="78739">
                  <a:moveTo>
                    <a:pt x="477812" y="60591"/>
                  </a:moveTo>
                  <a:lnTo>
                    <a:pt x="464223" y="47002"/>
                  </a:lnTo>
                  <a:lnTo>
                    <a:pt x="460070" y="47002"/>
                  </a:lnTo>
                  <a:lnTo>
                    <a:pt x="446481" y="60591"/>
                  </a:lnTo>
                  <a:lnTo>
                    <a:pt x="446481" y="64744"/>
                  </a:lnTo>
                  <a:lnTo>
                    <a:pt x="460070" y="78333"/>
                  </a:lnTo>
                  <a:lnTo>
                    <a:pt x="464223" y="78333"/>
                  </a:lnTo>
                  <a:lnTo>
                    <a:pt x="477812" y="64744"/>
                  </a:lnTo>
                  <a:lnTo>
                    <a:pt x="477812" y="62661"/>
                  </a:lnTo>
                  <a:lnTo>
                    <a:pt x="477812" y="60591"/>
                  </a:lnTo>
                  <a:close/>
                </a:path>
              </a:pathLst>
            </a:custGeom>
            <a:solidFill>
              <a:srgbClr val="B85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73980" y="2279649"/>
              <a:ext cx="39370" cy="46990"/>
            </a:xfrm>
            <a:custGeom>
              <a:avLst/>
              <a:gdLst/>
              <a:ahLst/>
              <a:cxnLst/>
              <a:rect l="l" t="t" r="r" b="b"/>
              <a:pathLst>
                <a:path w="39370" h="46989">
                  <a:moveTo>
                    <a:pt x="7823" y="0"/>
                  </a:moveTo>
                  <a:lnTo>
                    <a:pt x="0" y="0"/>
                  </a:lnTo>
                  <a:lnTo>
                    <a:pt x="0" y="46990"/>
                  </a:lnTo>
                  <a:lnTo>
                    <a:pt x="7823" y="46990"/>
                  </a:lnTo>
                  <a:lnTo>
                    <a:pt x="7823" y="0"/>
                  </a:lnTo>
                  <a:close/>
                </a:path>
                <a:path w="39370" h="46989">
                  <a:moveTo>
                    <a:pt x="23495" y="0"/>
                  </a:moveTo>
                  <a:lnTo>
                    <a:pt x="15659" y="0"/>
                  </a:lnTo>
                  <a:lnTo>
                    <a:pt x="15659" y="46990"/>
                  </a:lnTo>
                  <a:lnTo>
                    <a:pt x="23495" y="46990"/>
                  </a:lnTo>
                  <a:lnTo>
                    <a:pt x="23495" y="0"/>
                  </a:lnTo>
                  <a:close/>
                </a:path>
                <a:path w="39370" h="46989">
                  <a:moveTo>
                    <a:pt x="39154" y="0"/>
                  </a:moveTo>
                  <a:lnTo>
                    <a:pt x="31330" y="0"/>
                  </a:lnTo>
                  <a:lnTo>
                    <a:pt x="31330" y="46990"/>
                  </a:lnTo>
                  <a:lnTo>
                    <a:pt x="39154" y="46990"/>
                  </a:lnTo>
                  <a:lnTo>
                    <a:pt x="39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057962" y="2303596"/>
            <a:ext cx="165100" cy="1200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20" dirty="0">
                <a:latin typeface="Times New Roman"/>
                <a:cs typeface="Times New Roman"/>
              </a:rPr>
              <a:t>time</a:t>
            </a:r>
            <a:endParaRPr sz="6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23044" y="1860234"/>
            <a:ext cx="1750695" cy="69215"/>
            <a:chOff x="2323044" y="1860234"/>
            <a:chExt cx="1750695" cy="69215"/>
          </a:xfrm>
        </p:grpSpPr>
        <p:sp>
          <p:nvSpPr>
            <p:cNvPr id="36" name="object 36"/>
            <p:cNvSpPr/>
            <p:nvPr/>
          </p:nvSpPr>
          <p:spPr>
            <a:xfrm>
              <a:off x="2323044" y="1894649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439" y="0"/>
                  </a:lnTo>
                </a:path>
              </a:pathLst>
            </a:custGeom>
            <a:ln w="1265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50468" y="1865295"/>
              <a:ext cx="27940" cy="59055"/>
            </a:xfrm>
            <a:custGeom>
              <a:avLst/>
              <a:gdLst/>
              <a:ahLst/>
              <a:cxnLst/>
              <a:rect l="l" t="t" r="r" b="b"/>
              <a:pathLst>
                <a:path w="27939" h="59055">
                  <a:moveTo>
                    <a:pt x="0" y="0"/>
                  </a:moveTo>
                  <a:lnTo>
                    <a:pt x="4299" y="8972"/>
                  </a:lnTo>
                  <a:lnTo>
                    <a:pt x="12383" y="18117"/>
                  </a:lnTo>
                  <a:lnTo>
                    <a:pt x="21155" y="25541"/>
                  </a:lnTo>
                  <a:lnTo>
                    <a:pt x="27519" y="29354"/>
                  </a:lnTo>
                  <a:lnTo>
                    <a:pt x="21155" y="33166"/>
                  </a:lnTo>
                  <a:lnTo>
                    <a:pt x="12383" y="40591"/>
                  </a:lnTo>
                  <a:lnTo>
                    <a:pt x="4299" y="49735"/>
                  </a:lnTo>
                  <a:lnTo>
                    <a:pt x="0" y="58708"/>
                  </a:lnTo>
                </a:path>
              </a:pathLst>
            </a:custGeom>
            <a:ln w="1012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13433" y="1894649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439" y="0"/>
                  </a:lnTo>
                </a:path>
              </a:pathLst>
            </a:custGeom>
            <a:ln w="1265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40856" y="1865295"/>
              <a:ext cx="27940" cy="59055"/>
            </a:xfrm>
            <a:custGeom>
              <a:avLst/>
              <a:gdLst/>
              <a:ahLst/>
              <a:cxnLst/>
              <a:rect l="l" t="t" r="r" b="b"/>
              <a:pathLst>
                <a:path w="27939" h="59055">
                  <a:moveTo>
                    <a:pt x="0" y="0"/>
                  </a:moveTo>
                  <a:lnTo>
                    <a:pt x="4299" y="8972"/>
                  </a:lnTo>
                  <a:lnTo>
                    <a:pt x="12383" y="18117"/>
                  </a:lnTo>
                  <a:lnTo>
                    <a:pt x="21155" y="25541"/>
                  </a:lnTo>
                  <a:lnTo>
                    <a:pt x="27519" y="29354"/>
                  </a:lnTo>
                  <a:lnTo>
                    <a:pt x="21155" y="33166"/>
                  </a:lnTo>
                  <a:lnTo>
                    <a:pt x="12383" y="40591"/>
                  </a:lnTo>
                  <a:lnTo>
                    <a:pt x="4299" y="49735"/>
                  </a:lnTo>
                  <a:lnTo>
                    <a:pt x="0" y="58708"/>
                  </a:lnTo>
                </a:path>
              </a:pathLst>
            </a:custGeom>
            <a:ln w="1012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47306" y="2716001"/>
            <a:ext cx="25304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focus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based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message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passing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42" name="object 42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3214693"/>
              <a:ext cx="1054100" cy="25400"/>
            </a:xfrm>
            <a:custGeom>
              <a:avLst/>
              <a:gdLst/>
              <a:ahLst/>
              <a:cxnLst/>
              <a:rect l="l" t="t" r="r" b="b"/>
              <a:pathLst>
                <a:path w="1054100" h="25400">
                  <a:moveTo>
                    <a:pt x="0" y="25305"/>
                  </a:moveTo>
                  <a:lnTo>
                    <a:pt x="0" y="0"/>
                  </a:lnTo>
                  <a:lnTo>
                    <a:pt x="1053646" y="0"/>
                  </a:lnTo>
                  <a:lnTo>
                    <a:pt x="1053646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89420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8816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Message-passing</a:t>
            </a:r>
            <a:r>
              <a:rPr spc="254" dirty="0"/>
              <a:t> </a:t>
            </a:r>
            <a:r>
              <a:rPr dirty="0"/>
              <a:t>neural</a:t>
            </a:r>
            <a:r>
              <a:rPr spc="26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16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776038"/>
            <a:ext cx="4413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process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spatial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dimension,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rely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message-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passing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(MP)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framework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3165" y="1048059"/>
            <a:ext cx="7569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9765" algn="l"/>
              </a:tabLst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{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5434" y="1174219"/>
            <a:ext cx="23133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1340" algn="l"/>
                <a:tab pos="760095" algn="l"/>
                <a:tab pos="1553845" algn="l"/>
                <a:tab pos="1735455" algn="l"/>
                <a:tab pos="1980564" algn="l"/>
                <a:tab pos="2217420" algn="l"/>
              </a:tabLst>
            </a:pPr>
            <a:r>
              <a:rPr sz="70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700" spc="70" dirty="0">
                <a:solidFill>
                  <a:srgbClr val="22373A"/>
                </a:solidFill>
                <a:latin typeface="Georgia"/>
                <a:cs typeface="Georgia"/>
              </a:rPr>
              <a:t>+1</a:t>
            </a: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</a:t>
            </a:r>
            <a:r>
              <a:rPr sz="70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l	</a:t>
            </a:r>
            <a:r>
              <a:rPr sz="70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40" dirty="0">
                <a:solidFill>
                  <a:srgbClr val="22373A"/>
                </a:solidFill>
                <a:latin typeface="Bookman Old Style"/>
                <a:cs typeface="Bookman Old Style"/>
              </a:rPr>
              <a:t>j,l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95" dirty="0">
                <a:solidFill>
                  <a:srgbClr val="22373A"/>
                </a:solidFill>
                <a:latin typeface="Bookman Old Style"/>
                <a:cs typeface="Bookman Old Style"/>
              </a:rPr>
              <a:t>ji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5835" y="1086020"/>
            <a:ext cx="7975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25805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7475" y="1048059"/>
            <a:ext cx="185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70" dirty="0">
                <a:solidFill>
                  <a:srgbClr val="22373A"/>
                </a:solidFill>
                <a:latin typeface="Verdana"/>
                <a:cs typeface="Verdana"/>
              </a:rPr>
              <a:t>o)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0967" y="1188509"/>
            <a:ext cx="26574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4490" algn="l"/>
                <a:tab pos="2608580" algn="l"/>
              </a:tabLst>
            </a:pP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UP</a:t>
            </a:r>
            <a:r>
              <a:rPr sz="1000" spc="160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spc="40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AGGR</a:t>
            </a:r>
            <a:r>
              <a:rPr sz="1000" spc="155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MSG</a:t>
            </a:r>
            <a:r>
              <a:rPr sz="1000" spc="4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spc="40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spc="43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e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94" y="1315493"/>
            <a:ext cx="3827145" cy="160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37105">
              <a:lnSpc>
                <a:spcPct val="100000"/>
              </a:lnSpc>
              <a:spcBef>
                <a:spcPts val="95"/>
              </a:spcBef>
            </a:pPr>
            <a:r>
              <a:rPr sz="700" b="0" i="1" spc="16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r>
              <a:rPr sz="700" i="1" spc="165" dirty="0">
                <a:solidFill>
                  <a:srgbClr val="22373A"/>
                </a:solidFill>
                <a:latin typeface="DejaVu Sans Mono"/>
                <a:cs typeface="DejaVu Sans Mono"/>
              </a:rPr>
              <a:t>∈N</a:t>
            </a:r>
            <a:r>
              <a:rPr sz="700" i="1" spc="-32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700" spc="30" dirty="0">
                <a:solidFill>
                  <a:srgbClr val="22373A"/>
                </a:solidFill>
                <a:latin typeface="Georgia"/>
                <a:cs typeface="Georgia"/>
              </a:rPr>
              <a:t>(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spc="30" dirty="0">
                <a:solidFill>
                  <a:srgbClr val="22373A"/>
                </a:solidFill>
                <a:latin typeface="Georgia"/>
                <a:cs typeface="Georgia"/>
              </a:rPr>
              <a:t>)</a:t>
            </a:r>
            <a:endParaRPr sz="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700">
              <a:latin typeface="Georgia"/>
              <a:cs typeface="Georgia"/>
            </a:endParaRPr>
          </a:p>
          <a:p>
            <a:pPr marL="50800">
              <a:lnSpc>
                <a:spcPct val="100000"/>
              </a:lnSpc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Where:</a:t>
            </a:r>
            <a:endParaRPr sz="1000">
              <a:latin typeface="Calibri"/>
              <a:cs typeface="Calibri"/>
            </a:endParaRPr>
          </a:p>
          <a:p>
            <a:pPr marL="302895" indent="-100965">
              <a:lnSpc>
                <a:spcPct val="100000"/>
              </a:lnSpc>
              <a:spcBef>
                <a:spcPts val="969"/>
              </a:spcBef>
              <a:buChar char="•"/>
              <a:tabLst>
                <a:tab pos="302895" algn="l"/>
              </a:tabLst>
            </a:pP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MSG</a:t>
            </a:r>
            <a:r>
              <a:rPr sz="1050" b="0" i="1" spc="-44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spc="-3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spc="-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·</a:t>
            </a:r>
            <a:r>
              <a:rPr sz="1000" i="1" spc="-33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9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007AA5"/>
                </a:solidFill>
                <a:latin typeface="Trebuchet MS"/>
                <a:cs typeface="Trebuchet MS"/>
              </a:rPr>
              <a:t>message</a:t>
            </a:r>
            <a:r>
              <a:rPr sz="1000" b="1" spc="-65" dirty="0">
                <a:solidFill>
                  <a:srgbClr val="007AA5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007AA5"/>
                </a:solidFill>
                <a:latin typeface="Trebuchet MS"/>
                <a:cs typeface="Trebuchet MS"/>
              </a:rPr>
              <a:t>function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e.g.,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implemented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MLP.</a:t>
            </a:r>
            <a:endParaRPr sz="1000">
              <a:latin typeface="Calibri"/>
              <a:cs typeface="Calibri"/>
            </a:endParaRPr>
          </a:p>
          <a:p>
            <a:pPr marL="3028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302895" algn="l"/>
              </a:tabLst>
            </a:pPr>
            <a:r>
              <a:rPr sz="1000" spc="-70" dirty="0">
                <a:solidFill>
                  <a:srgbClr val="22373A"/>
                </a:solidFill>
                <a:latin typeface="Calibri"/>
                <a:cs typeface="Calibri"/>
              </a:rPr>
              <a:t>AGGR</a:t>
            </a:r>
            <a:r>
              <a:rPr sz="1000" i="1" spc="-70" dirty="0">
                <a:solidFill>
                  <a:srgbClr val="22373A"/>
                </a:solidFill>
                <a:latin typeface="DejaVu Sans Mono"/>
                <a:cs typeface="DejaVu Sans Mono"/>
              </a:rPr>
              <a:t>{</a:t>
            </a:r>
            <a:r>
              <a:rPr sz="1000" i="1" spc="-33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· </a:t>
            </a:r>
            <a:r>
              <a:rPr sz="1000" i="1" spc="-110" dirty="0">
                <a:solidFill>
                  <a:srgbClr val="22373A"/>
                </a:solidFill>
                <a:latin typeface="DejaVu Sans Mono"/>
                <a:cs typeface="DejaVu Sans Mono"/>
              </a:rPr>
              <a:t>}</a:t>
            </a:r>
            <a:r>
              <a:rPr sz="1000" i="1" spc="-36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permutation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invariant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007AA5"/>
                </a:solidFill>
                <a:latin typeface="Trebuchet MS"/>
                <a:cs typeface="Trebuchet MS"/>
              </a:rPr>
              <a:t>aggregation</a:t>
            </a:r>
            <a:r>
              <a:rPr sz="1000" b="1" spc="-55" dirty="0">
                <a:solidFill>
                  <a:srgbClr val="007AA5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007AA5"/>
                </a:solidFill>
                <a:latin typeface="Trebuchet MS"/>
                <a:cs typeface="Trebuchet MS"/>
              </a:rPr>
              <a:t>function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3028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3028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UP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spc="-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·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9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5" dirty="0">
                <a:solidFill>
                  <a:srgbClr val="007AA5"/>
                </a:solidFill>
                <a:latin typeface="Trebuchet MS"/>
                <a:cs typeface="Trebuchet MS"/>
              </a:rPr>
              <a:t>update</a:t>
            </a:r>
            <a:r>
              <a:rPr sz="1000" b="1" spc="-65" dirty="0">
                <a:solidFill>
                  <a:srgbClr val="007AA5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007AA5"/>
                </a:solidFill>
                <a:latin typeface="Trebuchet MS"/>
                <a:cs typeface="Trebuchet MS"/>
              </a:rPr>
              <a:t>function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e.g.,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implemented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MLP.</a:t>
            </a:r>
            <a:endParaRPr sz="10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969"/>
              </a:spcBef>
            </a:pPr>
            <a:r>
              <a:rPr sz="1000" u="sng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Calibri"/>
                <a:cs typeface="Calibri"/>
              </a:rPr>
              <a:t>Aggregation</a:t>
            </a:r>
            <a:r>
              <a:rPr sz="1000" u="sng" spc="-5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Calibri"/>
                <a:cs typeface="Calibri"/>
              </a:rPr>
              <a:t> </a:t>
            </a:r>
            <a:r>
              <a:rPr sz="1000" u="sng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Calibri"/>
                <a:cs typeface="Calibri"/>
              </a:rPr>
              <a:t>is performed over </a:t>
            </a:r>
            <a:r>
              <a:rPr sz="1000" i="1" u="sng" spc="215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DejaVu Sans Mono"/>
                <a:cs typeface="DejaVu Sans Mono"/>
              </a:rPr>
              <a:t>N</a:t>
            </a:r>
            <a:r>
              <a:rPr sz="1000" i="1" u="none" spc="-434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u="sng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LM Roman 10"/>
                <a:cs typeface="LM Roman 10"/>
              </a:rPr>
              <a:t>(</a:t>
            </a:r>
            <a:r>
              <a:rPr sz="1000" b="0" i="1" u="sng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Bookman Old Style"/>
                <a:cs typeface="Bookman Old Style"/>
              </a:rPr>
              <a:t>i</a:t>
            </a:r>
            <a:r>
              <a:rPr sz="1000" u="sng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LM Roman 10"/>
                <a:cs typeface="LM Roman 10"/>
              </a:rPr>
              <a:t>)</a:t>
            </a:r>
            <a:r>
              <a:rPr sz="1000" u="sng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Calibri"/>
                <a:cs typeface="Calibri"/>
              </a:rPr>
              <a:t>, i.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e.,</a:t>
            </a:r>
            <a:r>
              <a:rPr sz="1000" u="none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the set of neighbors</a:t>
            </a:r>
            <a:r>
              <a:rPr sz="1000" u="none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of node </a:t>
            </a:r>
            <a:r>
              <a:rPr sz="1000" b="0" i="1" u="none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00" u="none" spc="-25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4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[5]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J.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Gilmer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“Neural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message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passing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quantum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chemistry”,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ICML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2017.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7487" y="1188509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(1)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4" name="object 14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3214693"/>
              <a:ext cx="1123950" cy="25400"/>
            </a:xfrm>
            <a:custGeom>
              <a:avLst/>
              <a:gdLst/>
              <a:ahLst/>
              <a:cxnLst/>
              <a:rect l="l" t="t" r="r" b="b"/>
              <a:pathLst>
                <a:path w="1123950" h="25400">
                  <a:moveTo>
                    <a:pt x="0" y="25305"/>
                  </a:moveTo>
                  <a:lnTo>
                    <a:pt x="0" y="0"/>
                  </a:lnTo>
                  <a:lnTo>
                    <a:pt x="1123871" y="0"/>
                  </a:lnTo>
                  <a:lnTo>
                    <a:pt x="1123871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89420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1939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Message</a:t>
            </a:r>
            <a:r>
              <a:rPr spc="50" dirty="0"/>
              <a:t> </a:t>
            </a:r>
            <a:r>
              <a:rPr dirty="0"/>
              <a:t>passing</a:t>
            </a:r>
            <a:r>
              <a:rPr spc="65" dirty="0"/>
              <a:t> </a:t>
            </a:r>
            <a:r>
              <a:rPr dirty="0"/>
              <a:t>in</a:t>
            </a:r>
            <a:r>
              <a:rPr spc="50" dirty="0"/>
              <a:t> </a:t>
            </a:r>
            <a:r>
              <a:rPr spc="-10" dirty="0"/>
              <a:t>action</a:t>
            </a: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17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56825" y="1577776"/>
            <a:ext cx="732790" cy="657225"/>
            <a:chOff x="656825" y="1577776"/>
            <a:chExt cx="732790" cy="6572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325" y="1577776"/>
              <a:ext cx="165750" cy="1657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825" y="2068816"/>
              <a:ext cx="165750" cy="165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798" y="1915599"/>
              <a:ext cx="165750" cy="16575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940325" y="1073772"/>
            <a:ext cx="166370" cy="260350"/>
            <a:chOff x="940325" y="1073772"/>
            <a:chExt cx="166370" cy="2603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325" y="1073772"/>
              <a:ext cx="165750" cy="1657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23200" y="1239523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5">
                  <a:moveTo>
                    <a:pt x="0" y="0"/>
                  </a:moveTo>
                  <a:lnTo>
                    <a:pt x="0" y="94192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20851" y="1541096"/>
            <a:ext cx="25400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b="1" i="1" spc="-30" baseline="-21604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00" spc="-2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60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,l</a:t>
            </a:r>
            <a:endParaRPr sz="6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4661" y="1862350"/>
            <a:ext cx="845819" cy="33210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17220">
              <a:lnSpc>
                <a:spcPct val="100000"/>
              </a:lnSpc>
              <a:spcBef>
                <a:spcPts val="225"/>
              </a:spcBef>
            </a:pPr>
            <a:r>
              <a:rPr sz="1350" b="1" i="1" spc="-30" baseline="-21604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00" spc="-20" dirty="0">
                <a:solidFill>
                  <a:srgbClr val="22373A"/>
                </a:solidFill>
                <a:latin typeface="Georgia"/>
                <a:cs typeface="Georgia"/>
              </a:rPr>
              <a:t>3</a:t>
            </a:r>
            <a:r>
              <a:rPr sz="60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,l</a:t>
            </a:r>
            <a:endParaRPr sz="600">
              <a:latin typeface="Bookman Old Style"/>
              <a:cs typeface="Bookman Old Style"/>
            </a:endParaRPr>
          </a:p>
          <a:p>
            <a:pPr marL="50800">
              <a:lnSpc>
                <a:spcPct val="100000"/>
              </a:lnSpc>
              <a:spcBef>
                <a:spcPts val="125"/>
              </a:spcBef>
            </a:pPr>
            <a:r>
              <a:rPr sz="1350" b="1" i="1" spc="-30" baseline="-21604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00" spc="-20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r>
              <a:rPr sz="60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,l</a:t>
            </a:r>
            <a:endParaRPr sz="600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0851" y="1037096"/>
            <a:ext cx="25400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b="1" i="1" spc="-30" baseline="-21604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00" spc="-20" dirty="0">
                <a:solidFill>
                  <a:srgbClr val="22373A"/>
                </a:solidFill>
                <a:latin typeface="Georgia"/>
                <a:cs typeface="Georgia"/>
              </a:rPr>
              <a:t>4</a:t>
            </a:r>
            <a:r>
              <a:rPr sz="60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,l</a:t>
            </a:r>
            <a:endParaRPr sz="600">
              <a:latin typeface="Bookman Old Style"/>
              <a:cs typeface="Bookman Old Styl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74788" y="1732422"/>
            <a:ext cx="211454" cy="354330"/>
            <a:chOff x="774788" y="1732422"/>
            <a:chExt cx="211454" cy="354330"/>
          </a:xfrm>
        </p:grpSpPr>
        <p:sp>
          <p:nvSpPr>
            <p:cNvPr id="16" name="object 16"/>
            <p:cNvSpPr/>
            <p:nvPr/>
          </p:nvSpPr>
          <p:spPr>
            <a:xfrm>
              <a:off x="781138" y="1789620"/>
              <a:ext cx="167640" cy="290830"/>
            </a:xfrm>
            <a:custGeom>
              <a:avLst/>
              <a:gdLst/>
              <a:ahLst/>
              <a:cxnLst/>
              <a:rect l="l" t="t" r="r" b="b"/>
              <a:pathLst>
                <a:path w="167640" h="290830">
                  <a:moveTo>
                    <a:pt x="167603" y="0"/>
                  </a:moveTo>
                  <a:lnTo>
                    <a:pt x="0" y="29030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1240" y="1732422"/>
              <a:ext cx="60960" cy="77470"/>
            </a:xfrm>
            <a:custGeom>
              <a:avLst/>
              <a:gdLst/>
              <a:ahLst/>
              <a:cxnLst/>
              <a:rect l="l" t="t" r="r" b="b"/>
              <a:pathLst>
                <a:path w="60959" h="77469">
                  <a:moveTo>
                    <a:pt x="0" y="49793"/>
                  </a:moveTo>
                  <a:lnTo>
                    <a:pt x="47664" y="77312"/>
                  </a:lnTo>
                  <a:lnTo>
                    <a:pt x="48696" y="57121"/>
                  </a:lnTo>
                  <a:lnTo>
                    <a:pt x="51573" y="36142"/>
                  </a:lnTo>
                  <a:lnTo>
                    <a:pt x="55711" y="16419"/>
                  </a:lnTo>
                  <a:lnTo>
                    <a:pt x="60523" y="0"/>
                  </a:lnTo>
                  <a:lnTo>
                    <a:pt x="48710" y="12378"/>
                  </a:lnTo>
                  <a:lnTo>
                    <a:pt x="33699" y="25822"/>
                  </a:lnTo>
                  <a:lnTo>
                    <a:pt x="16969" y="38804"/>
                  </a:lnTo>
                  <a:lnTo>
                    <a:pt x="0" y="4979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6817" y="1831237"/>
              <a:ext cx="209550" cy="150495"/>
            </a:xfrm>
            <a:custGeom>
              <a:avLst/>
              <a:gdLst/>
              <a:ahLst/>
              <a:cxnLst/>
              <a:rect l="l" t="t" r="r" b="b"/>
              <a:pathLst>
                <a:path w="209550" h="150494">
                  <a:moveTo>
                    <a:pt x="209269" y="0"/>
                  </a:moveTo>
                  <a:lnTo>
                    <a:pt x="0" y="0"/>
                  </a:lnTo>
                  <a:lnTo>
                    <a:pt x="0" y="149868"/>
                  </a:lnTo>
                  <a:lnTo>
                    <a:pt x="209269" y="149868"/>
                  </a:lnTo>
                  <a:lnTo>
                    <a:pt x="209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72452" y="1796708"/>
            <a:ext cx="2133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b="1" i="1" spc="-37" baseline="-20833" dirty="0">
                <a:solidFill>
                  <a:srgbClr val="22373A"/>
                </a:solidFill>
                <a:latin typeface="Verdana"/>
                <a:cs typeface="Verdana"/>
              </a:rPr>
              <a:t>e</a:t>
            </a:r>
            <a:r>
              <a:rPr sz="550" spc="-25" dirty="0">
                <a:solidFill>
                  <a:srgbClr val="22373A"/>
                </a:solidFill>
                <a:latin typeface="Georgia"/>
                <a:cs typeface="Georgia"/>
              </a:rPr>
              <a:t>21</a:t>
            </a:r>
            <a:endParaRPr sz="550">
              <a:latin typeface="Georgia"/>
              <a:cs typeface="Georgi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6472" y="1724134"/>
            <a:ext cx="302795" cy="21718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65631" y="1720102"/>
            <a:ext cx="2133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b="1" i="1" spc="-37" baseline="-20833" dirty="0">
                <a:solidFill>
                  <a:srgbClr val="22373A"/>
                </a:solidFill>
                <a:latin typeface="Verdana"/>
                <a:cs typeface="Verdana"/>
              </a:rPr>
              <a:t>e</a:t>
            </a:r>
            <a:r>
              <a:rPr sz="550" spc="-25" dirty="0">
                <a:solidFill>
                  <a:srgbClr val="22373A"/>
                </a:solidFill>
                <a:latin typeface="Georgia"/>
                <a:cs typeface="Georgia"/>
              </a:rPr>
              <a:t>31</a:t>
            </a:r>
            <a:endParaRPr sz="550">
              <a:latin typeface="Georgia"/>
              <a:cs typeface="Georg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95681" y="1483584"/>
            <a:ext cx="55244" cy="94615"/>
            <a:chOff x="995681" y="1483584"/>
            <a:chExt cx="55244" cy="94615"/>
          </a:xfrm>
        </p:grpSpPr>
        <p:sp>
          <p:nvSpPr>
            <p:cNvPr id="23" name="object 23"/>
            <p:cNvSpPr/>
            <p:nvPr/>
          </p:nvSpPr>
          <p:spPr>
            <a:xfrm>
              <a:off x="1023200" y="1483584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0" y="0"/>
                  </a:moveTo>
                  <a:lnTo>
                    <a:pt x="0" y="28144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5681" y="1504390"/>
              <a:ext cx="55244" cy="73660"/>
            </a:xfrm>
            <a:custGeom>
              <a:avLst/>
              <a:gdLst/>
              <a:ahLst/>
              <a:cxnLst/>
              <a:rect l="l" t="t" r="r" b="b"/>
              <a:pathLst>
                <a:path w="55244" h="73659">
                  <a:moveTo>
                    <a:pt x="55039" y="0"/>
                  </a:moveTo>
                  <a:lnTo>
                    <a:pt x="0" y="0"/>
                  </a:lnTo>
                  <a:lnTo>
                    <a:pt x="9201" y="18002"/>
                  </a:lnTo>
                  <a:lnTo>
                    <a:pt x="17199" y="37609"/>
                  </a:lnTo>
                  <a:lnTo>
                    <a:pt x="23477" y="56759"/>
                  </a:lnTo>
                  <a:lnTo>
                    <a:pt x="27519" y="73385"/>
                  </a:lnTo>
                  <a:lnTo>
                    <a:pt x="31561" y="56759"/>
                  </a:lnTo>
                  <a:lnTo>
                    <a:pt x="37839" y="37609"/>
                  </a:lnTo>
                  <a:lnTo>
                    <a:pt x="45837" y="18002"/>
                  </a:lnTo>
                  <a:lnTo>
                    <a:pt x="55039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14196" y="1299196"/>
            <a:ext cx="2133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b="1" i="1" spc="-37" baseline="-20833" dirty="0">
                <a:solidFill>
                  <a:srgbClr val="22373A"/>
                </a:solidFill>
                <a:latin typeface="Verdana"/>
                <a:cs typeface="Verdana"/>
              </a:rPr>
              <a:t>e</a:t>
            </a:r>
            <a:r>
              <a:rPr sz="550" spc="-25" dirty="0">
                <a:solidFill>
                  <a:srgbClr val="22373A"/>
                </a:solidFill>
                <a:latin typeface="Georgia"/>
                <a:cs typeface="Georgia"/>
              </a:rPr>
              <a:t>41</a:t>
            </a:r>
            <a:endParaRPr sz="550">
              <a:latin typeface="Georgia"/>
              <a:cs typeface="Georg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82592" y="1577776"/>
            <a:ext cx="732790" cy="657225"/>
            <a:chOff x="2082592" y="1577776"/>
            <a:chExt cx="732790" cy="657225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6092" y="1577776"/>
              <a:ext cx="165750" cy="1657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2592" y="2068816"/>
              <a:ext cx="165750" cy="1657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9564" y="1915599"/>
              <a:ext cx="165750" cy="1657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206904" y="1789620"/>
              <a:ext cx="167640" cy="290830"/>
            </a:xfrm>
            <a:custGeom>
              <a:avLst/>
              <a:gdLst/>
              <a:ahLst/>
              <a:cxnLst/>
              <a:rect l="l" t="t" r="r" b="b"/>
              <a:pathLst>
                <a:path w="167639" h="290830">
                  <a:moveTo>
                    <a:pt x="167603" y="0"/>
                  </a:moveTo>
                  <a:lnTo>
                    <a:pt x="0" y="290300"/>
                  </a:lnTo>
                </a:path>
              </a:pathLst>
            </a:custGeom>
            <a:ln w="12652">
              <a:solidFill>
                <a:srgbClr val="333333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47007" y="1732422"/>
              <a:ext cx="60960" cy="77470"/>
            </a:xfrm>
            <a:custGeom>
              <a:avLst/>
              <a:gdLst/>
              <a:ahLst/>
              <a:cxnLst/>
              <a:rect l="l" t="t" r="r" b="b"/>
              <a:pathLst>
                <a:path w="60960" h="77469">
                  <a:moveTo>
                    <a:pt x="0" y="49793"/>
                  </a:moveTo>
                  <a:lnTo>
                    <a:pt x="47664" y="77312"/>
                  </a:lnTo>
                  <a:lnTo>
                    <a:pt x="48696" y="57121"/>
                  </a:lnTo>
                  <a:lnTo>
                    <a:pt x="51573" y="36142"/>
                  </a:lnTo>
                  <a:lnTo>
                    <a:pt x="55711" y="16419"/>
                  </a:lnTo>
                  <a:lnTo>
                    <a:pt x="60523" y="0"/>
                  </a:lnTo>
                  <a:lnTo>
                    <a:pt x="48710" y="12378"/>
                  </a:lnTo>
                  <a:lnTo>
                    <a:pt x="33699" y="25822"/>
                  </a:lnTo>
                  <a:lnTo>
                    <a:pt x="16969" y="38804"/>
                  </a:lnTo>
                  <a:lnTo>
                    <a:pt x="0" y="4979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16654" y="1826434"/>
              <a:ext cx="381635" cy="160020"/>
            </a:xfrm>
            <a:custGeom>
              <a:avLst/>
              <a:gdLst/>
              <a:ahLst/>
              <a:cxnLst/>
              <a:rect l="l" t="t" r="r" b="b"/>
              <a:pathLst>
                <a:path w="381635" h="160019">
                  <a:moveTo>
                    <a:pt x="381127" y="0"/>
                  </a:moveTo>
                  <a:lnTo>
                    <a:pt x="0" y="0"/>
                  </a:lnTo>
                  <a:lnTo>
                    <a:pt x="0" y="159473"/>
                  </a:lnTo>
                  <a:lnTo>
                    <a:pt x="381127" y="159473"/>
                  </a:lnTo>
                  <a:lnTo>
                    <a:pt x="381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366092" y="1073772"/>
            <a:ext cx="166370" cy="255270"/>
            <a:chOff x="2366092" y="1073772"/>
            <a:chExt cx="166370" cy="255270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092" y="1073772"/>
              <a:ext cx="165750" cy="16575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448967" y="1239523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389"/>
                  </a:lnTo>
                </a:path>
              </a:pathLst>
            </a:custGeom>
            <a:ln w="12652">
              <a:solidFill>
                <a:srgbClr val="333333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112276" y="1795453"/>
            <a:ext cx="38481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spc="-15" baseline="-24305" dirty="0">
                <a:solidFill>
                  <a:srgbClr val="22373A"/>
                </a:solidFill>
                <a:latin typeface="Calibri"/>
                <a:cs typeface="Calibri"/>
              </a:rPr>
              <a:t>MSG</a:t>
            </a:r>
            <a:r>
              <a:rPr sz="550" spc="-10" dirty="0">
                <a:solidFill>
                  <a:srgbClr val="22373A"/>
                </a:solidFill>
                <a:latin typeface="Georgia"/>
                <a:cs typeface="Georgia"/>
              </a:rPr>
              <a:t>21</a:t>
            </a:r>
            <a:r>
              <a:rPr sz="550" b="0" i="1" spc="-10" dirty="0">
                <a:solidFill>
                  <a:srgbClr val="22373A"/>
                </a:solidFill>
                <a:latin typeface="Bookman Old Style"/>
                <a:cs typeface="Bookman Old Style"/>
              </a:rPr>
              <a:t>,l</a:t>
            </a:r>
            <a:endParaRPr sz="550">
              <a:latin typeface="Bookman Old Style"/>
              <a:cs typeface="Bookman Old Style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502239" y="1724134"/>
            <a:ext cx="474980" cy="217804"/>
            <a:chOff x="2502239" y="1724134"/>
            <a:chExt cx="474980" cy="217804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2239" y="1724134"/>
              <a:ext cx="183257" cy="21718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595766" y="1749825"/>
              <a:ext cx="381635" cy="160020"/>
            </a:xfrm>
            <a:custGeom>
              <a:avLst/>
              <a:gdLst/>
              <a:ahLst/>
              <a:cxnLst/>
              <a:rect l="l" t="t" r="r" b="b"/>
              <a:pathLst>
                <a:path w="381635" h="160019">
                  <a:moveTo>
                    <a:pt x="381127" y="0"/>
                  </a:moveTo>
                  <a:lnTo>
                    <a:pt x="0" y="0"/>
                  </a:lnTo>
                  <a:lnTo>
                    <a:pt x="0" y="159473"/>
                  </a:lnTo>
                  <a:lnTo>
                    <a:pt x="381127" y="159473"/>
                  </a:lnTo>
                  <a:lnTo>
                    <a:pt x="381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91384" y="1718847"/>
            <a:ext cx="38481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spc="-15" baseline="-24305" dirty="0">
                <a:solidFill>
                  <a:srgbClr val="22373A"/>
                </a:solidFill>
                <a:latin typeface="Calibri"/>
                <a:cs typeface="Calibri"/>
              </a:rPr>
              <a:t>MSG</a:t>
            </a:r>
            <a:r>
              <a:rPr sz="550" spc="-10" dirty="0">
                <a:solidFill>
                  <a:srgbClr val="22373A"/>
                </a:solidFill>
                <a:latin typeface="Georgia"/>
                <a:cs typeface="Georgia"/>
              </a:rPr>
              <a:t>31</a:t>
            </a:r>
            <a:r>
              <a:rPr sz="550" b="0" i="1" spc="-10" dirty="0">
                <a:solidFill>
                  <a:srgbClr val="22373A"/>
                </a:solidFill>
                <a:latin typeface="Bookman Old Style"/>
                <a:cs typeface="Bookman Old Style"/>
              </a:rPr>
              <a:t>,l</a:t>
            </a:r>
            <a:endParaRPr sz="550">
              <a:latin typeface="Bookman Old Style"/>
              <a:cs typeface="Bookman Old Style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421447" y="1488386"/>
            <a:ext cx="55244" cy="89535"/>
            <a:chOff x="2421447" y="1488386"/>
            <a:chExt cx="55244" cy="89535"/>
          </a:xfrm>
        </p:grpSpPr>
        <p:sp>
          <p:nvSpPr>
            <p:cNvPr id="42" name="object 42"/>
            <p:cNvSpPr/>
            <p:nvPr/>
          </p:nvSpPr>
          <p:spPr>
            <a:xfrm>
              <a:off x="2448967" y="1488386"/>
              <a:ext cx="0" cy="23495"/>
            </a:xfrm>
            <a:custGeom>
              <a:avLst/>
              <a:gdLst/>
              <a:ahLst/>
              <a:cxnLst/>
              <a:rect l="l" t="t" r="r" b="b"/>
              <a:pathLst>
                <a:path h="23494">
                  <a:moveTo>
                    <a:pt x="0" y="0"/>
                  </a:moveTo>
                  <a:lnTo>
                    <a:pt x="0" y="23342"/>
                  </a:lnTo>
                </a:path>
              </a:pathLst>
            </a:custGeom>
            <a:ln w="12652">
              <a:solidFill>
                <a:srgbClr val="333333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21447" y="1504390"/>
              <a:ext cx="55244" cy="73660"/>
            </a:xfrm>
            <a:custGeom>
              <a:avLst/>
              <a:gdLst/>
              <a:ahLst/>
              <a:cxnLst/>
              <a:rect l="l" t="t" r="r" b="b"/>
              <a:pathLst>
                <a:path w="55244" h="73659">
                  <a:moveTo>
                    <a:pt x="55039" y="0"/>
                  </a:moveTo>
                  <a:lnTo>
                    <a:pt x="0" y="0"/>
                  </a:lnTo>
                  <a:lnTo>
                    <a:pt x="9201" y="18002"/>
                  </a:lnTo>
                  <a:lnTo>
                    <a:pt x="17199" y="37609"/>
                  </a:lnTo>
                  <a:lnTo>
                    <a:pt x="23477" y="56759"/>
                  </a:lnTo>
                  <a:lnTo>
                    <a:pt x="27519" y="73385"/>
                  </a:lnTo>
                  <a:lnTo>
                    <a:pt x="31561" y="56759"/>
                  </a:lnTo>
                  <a:lnTo>
                    <a:pt x="37839" y="37609"/>
                  </a:lnTo>
                  <a:lnTo>
                    <a:pt x="45837" y="18002"/>
                  </a:lnTo>
                  <a:lnTo>
                    <a:pt x="55039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254021" y="1297933"/>
            <a:ext cx="38481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spc="-15" baseline="-24305" dirty="0">
                <a:solidFill>
                  <a:srgbClr val="22373A"/>
                </a:solidFill>
                <a:latin typeface="Calibri"/>
                <a:cs typeface="Calibri"/>
              </a:rPr>
              <a:t>MSG</a:t>
            </a:r>
            <a:r>
              <a:rPr sz="550" spc="-10" dirty="0">
                <a:solidFill>
                  <a:srgbClr val="22373A"/>
                </a:solidFill>
                <a:latin typeface="Georgia"/>
                <a:cs typeface="Georgia"/>
              </a:rPr>
              <a:t>41</a:t>
            </a:r>
            <a:r>
              <a:rPr sz="550" b="0" i="1" spc="-10" dirty="0">
                <a:solidFill>
                  <a:srgbClr val="22373A"/>
                </a:solidFill>
                <a:latin typeface="Bookman Old Style"/>
                <a:cs typeface="Bookman Old Style"/>
              </a:rPr>
              <a:t>,l</a:t>
            </a:r>
            <a:endParaRPr sz="550">
              <a:latin typeface="Bookman Old Style"/>
              <a:cs typeface="Bookman Old Styl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211527" y="2292786"/>
            <a:ext cx="474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Message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148354" y="1073772"/>
            <a:ext cx="732790" cy="1161415"/>
            <a:chOff x="3148354" y="1073772"/>
            <a:chExt cx="732790" cy="1161415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1854" y="1577776"/>
              <a:ext cx="165750" cy="16575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354" y="2068816"/>
              <a:ext cx="165750" cy="1657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5327" y="1915599"/>
              <a:ext cx="165750" cy="1657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1854" y="1073772"/>
              <a:ext cx="165750" cy="16575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3642220" y="1450573"/>
            <a:ext cx="99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{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735487" y="1594658"/>
            <a:ext cx="421640" cy="132080"/>
            <a:chOff x="3735487" y="1594658"/>
            <a:chExt cx="421640" cy="132080"/>
          </a:xfrm>
        </p:grpSpPr>
        <p:sp>
          <p:nvSpPr>
            <p:cNvPr id="53" name="object 53"/>
            <p:cNvSpPr/>
            <p:nvPr/>
          </p:nvSpPr>
          <p:spPr>
            <a:xfrm>
              <a:off x="3741837" y="1601008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59643" y="0"/>
                  </a:moveTo>
                  <a:lnTo>
                    <a:pt x="36427" y="4686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1837" y="1601008"/>
              <a:ext cx="119286" cy="11928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741837" y="1601008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lnTo>
                    <a:pt x="36427" y="4686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886429" y="1601008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59643" y="0"/>
                  </a:moveTo>
                  <a:lnTo>
                    <a:pt x="36427" y="4686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86428" y="1601008"/>
              <a:ext cx="119286" cy="11928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886429" y="1601008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lnTo>
                    <a:pt x="36427" y="4686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9672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031021" y="1601008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59643" y="0"/>
                  </a:moveTo>
                  <a:lnTo>
                    <a:pt x="36427" y="4686"/>
                  </a:lnTo>
                  <a:lnTo>
                    <a:pt x="17468" y="17468"/>
                  </a:lnTo>
                  <a:lnTo>
                    <a:pt x="4686" y="36427"/>
                  </a:lnTo>
                  <a:lnTo>
                    <a:pt x="0" y="59643"/>
                  </a:lnTo>
                  <a:lnTo>
                    <a:pt x="4686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31021" y="1601008"/>
              <a:ext cx="119286" cy="11928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031021" y="1601008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lnTo>
                    <a:pt x="36427" y="4686"/>
                  </a:lnTo>
                  <a:lnTo>
                    <a:pt x="17468" y="17468"/>
                  </a:lnTo>
                  <a:lnTo>
                    <a:pt x="4686" y="36427"/>
                  </a:lnTo>
                  <a:lnTo>
                    <a:pt x="0" y="59643"/>
                  </a:lnTo>
                  <a:lnTo>
                    <a:pt x="4686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150639" y="1450573"/>
            <a:ext cx="99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}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266340" y="1239523"/>
            <a:ext cx="485140" cy="847090"/>
            <a:chOff x="3266340" y="1239523"/>
            <a:chExt cx="485140" cy="847090"/>
          </a:xfrm>
        </p:grpSpPr>
        <p:sp>
          <p:nvSpPr>
            <p:cNvPr id="64" name="object 64"/>
            <p:cNvSpPr/>
            <p:nvPr/>
          </p:nvSpPr>
          <p:spPr>
            <a:xfrm>
              <a:off x="3272667" y="1789620"/>
              <a:ext cx="167640" cy="290830"/>
            </a:xfrm>
            <a:custGeom>
              <a:avLst/>
              <a:gdLst/>
              <a:ahLst/>
              <a:cxnLst/>
              <a:rect l="l" t="t" r="r" b="b"/>
              <a:pathLst>
                <a:path w="167639" h="290830">
                  <a:moveTo>
                    <a:pt x="167603" y="0"/>
                  </a:moveTo>
                  <a:lnTo>
                    <a:pt x="0" y="29030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12769" y="1732422"/>
              <a:ext cx="60960" cy="77470"/>
            </a:xfrm>
            <a:custGeom>
              <a:avLst/>
              <a:gdLst/>
              <a:ahLst/>
              <a:cxnLst/>
              <a:rect l="l" t="t" r="r" b="b"/>
              <a:pathLst>
                <a:path w="60960" h="77469">
                  <a:moveTo>
                    <a:pt x="0" y="49793"/>
                  </a:moveTo>
                  <a:lnTo>
                    <a:pt x="47664" y="77312"/>
                  </a:lnTo>
                  <a:lnTo>
                    <a:pt x="48696" y="57121"/>
                  </a:lnTo>
                  <a:lnTo>
                    <a:pt x="51573" y="36142"/>
                  </a:lnTo>
                  <a:lnTo>
                    <a:pt x="55711" y="16419"/>
                  </a:lnTo>
                  <a:lnTo>
                    <a:pt x="60523" y="0"/>
                  </a:lnTo>
                  <a:lnTo>
                    <a:pt x="48710" y="12378"/>
                  </a:lnTo>
                  <a:lnTo>
                    <a:pt x="33699" y="25822"/>
                  </a:lnTo>
                  <a:lnTo>
                    <a:pt x="16969" y="38804"/>
                  </a:lnTo>
                  <a:lnTo>
                    <a:pt x="0" y="4979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68001" y="1724134"/>
              <a:ext cx="183257" cy="21718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514729" y="1239523"/>
              <a:ext cx="0" cy="272415"/>
            </a:xfrm>
            <a:custGeom>
              <a:avLst/>
              <a:gdLst/>
              <a:ahLst/>
              <a:cxnLst/>
              <a:rect l="l" t="t" r="r" b="b"/>
              <a:pathLst>
                <a:path h="272415">
                  <a:moveTo>
                    <a:pt x="0" y="272205"/>
                  </a:moveTo>
                  <a:lnTo>
                    <a:pt x="0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7210" y="1504390"/>
              <a:ext cx="55244" cy="73660"/>
            </a:xfrm>
            <a:custGeom>
              <a:avLst/>
              <a:gdLst/>
              <a:ahLst/>
              <a:cxnLst/>
              <a:rect l="l" t="t" r="r" b="b"/>
              <a:pathLst>
                <a:path w="55245" h="73659">
                  <a:moveTo>
                    <a:pt x="55039" y="0"/>
                  </a:moveTo>
                  <a:lnTo>
                    <a:pt x="0" y="0"/>
                  </a:lnTo>
                  <a:lnTo>
                    <a:pt x="9201" y="18002"/>
                  </a:lnTo>
                  <a:lnTo>
                    <a:pt x="17199" y="37609"/>
                  </a:lnTo>
                  <a:lnTo>
                    <a:pt x="23477" y="56759"/>
                  </a:lnTo>
                  <a:lnTo>
                    <a:pt x="27519" y="73385"/>
                  </a:lnTo>
                  <a:lnTo>
                    <a:pt x="31561" y="56759"/>
                  </a:lnTo>
                  <a:lnTo>
                    <a:pt x="37839" y="37609"/>
                  </a:lnTo>
                  <a:lnTo>
                    <a:pt x="45837" y="18002"/>
                  </a:lnTo>
                  <a:lnTo>
                    <a:pt x="55039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237674" y="2292786"/>
            <a:ext cx="5543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Aggregate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214116" y="1073772"/>
            <a:ext cx="732790" cy="1161415"/>
            <a:chOff x="4214116" y="1073772"/>
            <a:chExt cx="732790" cy="1161415"/>
          </a:xfrm>
        </p:grpSpPr>
        <p:pic>
          <p:nvPicPr>
            <p:cNvPr id="71" name="object 7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7616" y="1577776"/>
              <a:ext cx="165750" cy="16575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4116" y="2068816"/>
              <a:ext cx="165750" cy="16575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1089" y="1915599"/>
              <a:ext cx="165750" cy="16575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7616" y="1073772"/>
              <a:ext cx="165750" cy="16575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453964" y="1534124"/>
              <a:ext cx="253365" cy="253365"/>
            </a:xfrm>
            <a:custGeom>
              <a:avLst/>
              <a:gdLst/>
              <a:ahLst/>
              <a:cxnLst/>
              <a:rect l="l" t="t" r="r" b="b"/>
              <a:pathLst>
                <a:path w="253364" h="253364">
                  <a:moveTo>
                    <a:pt x="253054" y="126527"/>
                  </a:moveTo>
                  <a:lnTo>
                    <a:pt x="243111" y="77276"/>
                  </a:lnTo>
                  <a:lnTo>
                    <a:pt x="215995" y="37058"/>
                  </a:lnTo>
                  <a:lnTo>
                    <a:pt x="175777" y="9943"/>
                  </a:lnTo>
                  <a:lnTo>
                    <a:pt x="126527" y="0"/>
                  </a:lnTo>
                  <a:lnTo>
                    <a:pt x="77276" y="9943"/>
                  </a:lnTo>
                  <a:lnTo>
                    <a:pt x="37058" y="37058"/>
                  </a:lnTo>
                  <a:lnTo>
                    <a:pt x="9942" y="77276"/>
                  </a:lnTo>
                  <a:lnTo>
                    <a:pt x="0" y="126527"/>
                  </a:lnTo>
                  <a:lnTo>
                    <a:pt x="9942" y="175777"/>
                  </a:lnTo>
                  <a:lnTo>
                    <a:pt x="37058" y="215995"/>
                  </a:lnTo>
                  <a:lnTo>
                    <a:pt x="77276" y="243111"/>
                  </a:lnTo>
                  <a:lnTo>
                    <a:pt x="126527" y="253054"/>
                  </a:lnTo>
                  <a:lnTo>
                    <a:pt x="175777" y="243111"/>
                  </a:lnTo>
                  <a:lnTo>
                    <a:pt x="215995" y="215995"/>
                  </a:lnTo>
                  <a:lnTo>
                    <a:pt x="243111" y="175777"/>
                  </a:lnTo>
                  <a:lnTo>
                    <a:pt x="253054" y="126527"/>
                  </a:lnTo>
                  <a:close/>
                </a:path>
              </a:pathLst>
            </a:custGeom>
            <a:ln w="1391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4733188" y="1529224"/>
            <a:ext cx="4019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75" baseline="-19444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,l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+1</a:t>
            </a:r>
            <a:endParaRPr sz="700">
              <a:latin typeface="Georgia"/>
              <a:cs typeface="Georgia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4332103" y="1239523"/>
            <a:ext cx="485140" cy="847090"/>
            <a:chOff x="4332103" y="1239523"/>
            <a:chExt cx="485140" cy="847090"/>
          </a:xfrm>
        </p:grpSpPr>
        <p:sp>
          <p:nvSpPr>
            <p:cNvPr id="78" name="object 78"/>
            <p:cNvSpPr/>
            <p:nvPr/>
          </p:nvSpPr>
          <p:spPr>
            <a:xfrm>
              <a:off x="4338429" y="1789620"/>
              <a:ext cx="167640" cy="290830"/>
            </a:xfrm>
            <a:custGeom>
              <a:avLst/>
              <a:gdLst/>
              <a:ahLst/>
              <a:cxnLst/>
              <a:rect l="l" t="t" r="r" b="b"/>
              <a:pathLst>
                <a:path w="167639" h="290830">
                  <a:moveTo>
                    <a:pt x="167603" y="0"/>
                  </a:moveTo>
                  <a:lnTo>
                    <a:pt x="0" y="29030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478531" y="1732422"/>
              <a:ext cx="60960" cy="77470"/>
            </a:xfrm>
            <a:custGeom>
              <a:avLst/>
              <a:gdLst/>
              <a:ahLst/>
              <a:cxnLst/>
              <a:rect l="l" t="t" r="r" b="b"/>
              <a:pathLst>
                <a:path w="60960" h="77469">
                  <a:moveTo>
                    <a:pt x="0" y="49793"/>
                  </a:moveTo>
                  <a:lnTo>
                    <a:pt x="47664" y="77312"/>
                  </a:lnTo>
                  <a:lnTo>
                    <a:pt x="48696" y="57121"/>
                  </a:lnTo>
                  <a:lnTo>
                    <a:pt x="51573" y="36142"/>
                  </a:lnTo>
                  <a:lnTo>
                    <a:pt x="55711" y="16419"/>
                  </a:lnTo>
                  <a:lnTo>
                    <a:pt x="60523" y="0"/>
                  </a:lnTo>
                  <a:lnTo>
                    <a:pt x="48710" y="12378"/>
                  </a:lnTo>
                  <a:lnTo>
                    <a:pt x="33699" y="25822"/>
                  </a:lnTo>
                  <a:lnTo>
                    <a:pt x="16969" y="38804"/>
                  </a:lnTo>
                  <a:lnTo>
                    <a:pt x="0" y="4979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3763" y="1724134"/>
              <a:ext cx="183257" cy="217181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580491" y="1239523"/>
              <a:ext cx="0" cy="272415"/>
            </a:xfrm>
            <a:custGeom>
              <a:avLst/>
              <a:gdLst/>
              <a:ahLst/>
              <a:cxnLst/>
              <a:rect l="l" t="t" r="r" b="b"/>
              <a:pathLst>
                <a:path h="272415">
                  <a:moveTo>
                    <a:pt x="0" y="272205"/>
                  </a:moveTo>
                  <a:lnTo>
                    <a:pt x="0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552972" y="1504390"/>
              <a:ext cx="55244" cy="73660"/>
            </a:xfrm>
            <a:custGeom>
              <a:avLst/>
              <a:gdLst/>
              <a:ahLst/>
              <a:cxnLst/>
              <a:rect l="l" t="t" r="r" b="b"/>
              <a:pathLst>
                <a:path w="55245" h="73659">
                  <a:moveTo>
                    <a:pt x="55039" y="0"/>
                  </a:moveTo>
                  <a:lnTo>
                    <a:pt x="0" y="0"/>
                  </a:lnTo>
                  <a:lnTo>
                    <a:pt x="9201" y="18002"/>
                  </a:lnTo>
                  <a:lnTo>
                    <a:pt x="17199" y="37609"/>
                  </a:lnTo>
                  <a:lnTo>
                    <a:pt x="23477" y="56759"/>
                  </a:lnTo>
                  <a:lnTo>
                    <a:pt x="27519" y="73385"/>
                  </a:lnTo>
                  <a:lnTo>
                    <a:pt x="31561" y="56759"/>
                  </a:lnTo>
                  <a:lnTo>
                    <a:pt x="37839" y="37609"/>
                  </a:lnTo>
                  <a:lnTo>
                    <a:pt x="45837" y="18002"/>
                  </a:lnTo>
                  <a:lnTo>
                    <a:pt x="55039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4373702" y="2298235"/>
            <a:ext cx="414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Update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85" name="object 85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0" y="3214693"/>
              <a:ext cx="1194435" cy="25400"/>
            </a:xfrm>
            <a:custGeom>
              <a:avLst/>
              <a:gdLst/>
              <a:ahLst/>
              <a:cxnLst/>
              <a:rect l="l" t="t" r="r" b="b"/>
              <a:pathLst>
                <a:path w="1194435" h="25400">
                  <a:moveTo>
                    <a:pt x="0" y="25305"/>
                  </a:moveTo>
                  <a:lnTo>
                    <a:pt x="0" y="0"/>
                  </a:lnTo>
                  <a:lnTo>
                    <a:pt x="1194185" y="0"/>
                  </a:lnTo>
                  <a:lnTo>
                    <a:pt x="1194185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89420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7622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Spatiotemporal</a:t>
            </a:r>
            <a:r>
              <a:rPr spc="155" dirty="0"/>
              <a:t> </a:t>
            </a:r>
            <a:r>
              <a:rPr spc="10" dirty="0"/>
              <a:t>message</a:t>
            </a:r>
            <a:r>
              <a:rPr spc="155" dirty="0"/>
              <a:t> </a:t>
            </a:r>
            <a:r>
              <a:rPr spc="-10" dirty="0"/>
              <a:t>passing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18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802608"/>
            <a:ext cx="4449445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Starting from the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framework, we can define a general scheme for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spatiotemporal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message-passing</a:t>
            </a:r>
            <a:r>
              <a:rPr sz="1000" spc="10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(STMP)</a:t>
            </a:r>
            <a:r>
              <a:rPr sz="1000" spc="1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networks: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2067" y="1598913"/>
            <a:ext cx="61594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0" i="1" spc="5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5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18778" y="1560959"/>
            <a:ext cx="6115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50" i="1" spc="187" baseline="31746" dirty="0">
                <a:solidFill>
                  <a:srgbClr val="007AA5"/>
                </a:solidFill>
                <a:latin typeface="DejaVu Sans Mono"/>
                <a:cs typeface="DejaVu Sans Mono"/>
              </a:rPr>
              <a:t>≤</a:t>
            </a:r>
            <a:r>
              <a:rPr sz="1050" b="0" i="1" spc="187" baseline="31746" dirty="0">
                <a:solidFill>
                  <a:srgbClr val="007AA5"/>
                </a:solidFill>
                <a:latin typeface="Bookman Old Style"/>
                <a:cs typeface="Bookman Old Style"/>
              </a:rPr>
              <a:t>t</a:t>
            </a:r>
            <a:r>
              <a:rPr sz="1050" b="0" i="1" spc="427" baseline="31746" dirty="0">
                <a:solidFill>
                  <a:srgbClr val="007AA5"/>
                </a:solidFill>
                <a:latin typeface="Bookman Old Style"/>
                <a:cs typeface="Bookman Old Style"/>
              </a:rPr>
              <a:t> </a:t>
            </a:r>
            <a:r>
              <a:rPr sz="700" b="0" i="1" spc="16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r>
              <a:rPr sz="700" i="1" spc="165" dirty="0">
                <a:solidFill>
                  <a:srgbClr val="22373A"/>
                </a:solidFill>
                <a:latin typeface="DejaVu Sans Mono"/>
                <a:cs typeface="DejaVu Sans Mono"/>
              </a:rPr>
              <a:t>∈N</a:t>
            </a:r>
            <a:r>
              <a:rPr sz="700" i="1" spc="-9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700" spc="30" dirty="0">
                <a:solidFill>
                  <a:srgbClr val="22373A"/>
                </a:solidFill>
                <a:latin typeface="Georgia"/>
                <a:cs typeface="Georgia"/>
              </a:rPr>
              <a:t>(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spc="30" dirty="0">
                <a:solidFill>
                  <a:srgbClr val="22373A"/>
                </a:solidFill>
                <a:latin typeface="Georgia"/>
                <a:cs typeface="Georgia"/>
              </a:rPr>
              <a:t>)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756" y="1419684"/>
            <a:ext cx="17068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1340" algn="l"/>
                <a:tab pos="798830" algn="l"/>
                <a:tab pos="1661160" algn="l"/>
              </a:tabLst>
            </a:pPr>
            <a:r>
              <a:rPr sz="1050" b="0" i="1" spc="104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1050" spc="104" baseline="3968" dirty="0">
                <a:solidFill>
                  <a:srgbClr val="22373A"/>
                </a:solidFill>
                <a:latin typeface="Georgia"/>
                <a:cs typeface="Georgia"/>
              </a:rPr>
              <a:t>+1</a:t>
            </a:r>
            <a:r>
              <a:rPr sz="1050" baseline="3968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</a:t>
            </a:r>
            <a:r>
              <a:rPr sz="1050" b="0" i="1" spc="37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1050" b="0" i="1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7966" y="1411124"/>
            <a:ext cx="1238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7756" y="1509295"/>
            <a:ext cx="19729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2770" algn="l"/>
              </a:tabLst>
            </a:pPr>
            <a:r>
              <a:rPr sz="1050" b="0" i="1" spc="15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i="1" spc="100" dirty="0">
                <a:solidFill>
                  <a:srgbClr val="007AA5"/>
                </a:solidFill>
                <a:latin typeface="DejaVu Sans Mono"/>
                <a:cs typeface="DejaVu Sans Mono"/>
              </a:rPr>
              <a:t>≤</a:t>
            </a:r>
            <a:r>
              <a:rPr sz="700" b="0" i="1" spc="100" dirty="0">
                <a:solidFill>
                  <a:srgbClr val="007AA5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3288" y="1433962"/>
            <a:ext cx="24542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4490" algn="l"/>
                <a:tab pos="798830" algn="l"/>
                <a:tab pos="1523365" algn="l"/>
              </a:tabLst>
            </a:pP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UP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spc="114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14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AGGR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	MSG</a:t>
            </a:r>
            <a:r>
              <a:rPr sz="1000" spc="4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spc="95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spc="95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52291" y="1411124"/>
            <a:ext cx="3581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2255" algn="l"/>
              </a:tabLst>
            </a:pPr>
            <a:r>
              <a:rPr sz="700" b="0" i="1" spc="40" dirty="0">
                <a:solidFill>
                  <a:srgbClr val="22373A"/>
                </a:solidFill>
                <a:latin typeface="Bookman Old Style"/>
                <a:cs typeface="Bookman Old Style"/>
              </a:rPr>
              <a:t>j,l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95" dirty="0">
                <a:solidFill>
                  <a:srgbClr val="22373A"/>
                </a:solidFill>
                <a:latin typeface="Bookman Old Style"/>
                <a:cs typeface="Bookman Old Style"/>
              </a:rPr>
              <a:t>ji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52291" y="1509295"/>
            <a:ext cx="3930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2255" algn="l"/>
              </a:tabLst>
            </a:pPr>
            <a:r>
              <a:rPr sz="700" i="1" spc="100" dirty="0">
                <a:solidFill>
                  <a:srgbClr val="007AA5"/>
                </a:solidFill>
                <a:latin typeface="DejaVu Sans Mono"/>
                <a:cs typeface="DejaVu Sans Mono"/>
              </a:rPr>
              <a:t>≤</a:t>
            </a:r>
            <a:r>
              <a:rPr sz="700" b="0" i="1" spc="100" dirty="0">
                <a:solidFill>
                  <a:srgbClr val="007AA5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007AA5"/>
                </a:solidFill>
                <a:latin typeface="Bookman Old Style"/>
                <a:cs typeface="Bookman Old Style"/>
              </a:rPr>
              <a:t>	</a:t>
            </a:r>
            <a:r>
              <a:rPr sz="700" i="1" spc="100" dirty="0">
                <a:solidFill>
                  <a:srgbClr val="007AA5"/>
                </a:solidFill>
                <a:latin typeface="DejaVu Sans Mono"/>
                <a:cs typeface="DejaVu Sans Mono"/>
              </a:rPr>
              <a:t>≤</a:t>
            </a:r>
            <a:r>
              <a:rPr sz="700" b="0" i="1" spc="100" dirty="0">
                <a:solidFill>
                  <a:srgbClr val="007AA5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45510" y="1331472"/>
            <a:ext cx="8642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2480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00019" y="1293525"/>
            <a:ext cx="1293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96340" algn="l"/>
              </a:tabLst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{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o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6581" y="1255565"/>
            <a:ext cx="21202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14220" algn="l"/>
              </a:tabLst>
            </a:pPr>
            <a:r>
              <a:rPr sz="1000" spc="225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 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294" y="1711763"/>
            <a:ext cx="4142740" cy="7391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Rather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vectors,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blocks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process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sequences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56100"/>
              </a:lnSpc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36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blocks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must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implemented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operators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that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work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sequences! </a:t>
            </a: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will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look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different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implementations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blocks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following.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7294" y="2776131"/>
            <a:ext cx="472186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[4]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 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“Graph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Deep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Learning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Series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Forecasting:</a:t>
            </a:r>
            <a:r>
              <a:rPr sz="750" spc="3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A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Comprehensive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Methodological Framework”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21" name="object 21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3214693"/>
              <a:ext cx="1264920" cy="25400"/>
            </a:xfrm>
            <a:custGeom>
              <a:avLst/>
              <a:gdLst/>
              <a:ahLst/>
              <a:cxnLst/>
              <a:rect l="l" t="t" r="r" b="b"/>
              <a:pathLst>
                <a:path w="1264920" h="25400">
                  <a:moveTo>
                    <a:pt x="0" y="25305"/>
                  </a:moveTo>
                  <a:lnTo>
                    <a:pt x="0" y="0"/>
                  </a:lnTo>
                  <a:lnTo>
                    <a:pt x="1264410" y="0"/>
                  </a:lnTo>
                  <a:lnTo>
                    <a:pt x="1264410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89420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384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0" dirty="0"/>
              <a:t>A</a:t>
            </a:r>
            <a:r>
              <a:rPr spc="65" dirty="0"/>
              <a:t> </a:t>
            </a:r>
            <a:r>
              <a:rPr dirty="0"/>
              <a:t>general</a:t>
            </a:r>
            <a:r>
              <a:rPr spc="70" dirty="0"/>
              <a:t> </a:t>
            </a:r>
            <a:r>
              <a:rPr spc="-10" dirty="0"/>
              <a:t>recipe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19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729010"/>
            <a:ext cx="387222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consider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STGNNs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expressed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sequence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three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operations: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9951" y="969332"/>
            <a:ext cx="277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30" baseline="-27777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70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700" spc="-20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9818" y="1101829"/>
            <a:ext cx="1936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7371" y="927651"/>
            <a:ext cx="83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28747" y="1015850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8747" y="1099378"/>
            <a:ext cx="5099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930" algn="l"/>
              </a:tabLst>
            </a:pP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33626" y="1030140"/>
            <a:ext cx="1625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981710" algn="l"/>
                <a:tab pos="1297940" algn="l"/>
              </a:tabLst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ENCODER</a:t>
            </a:r>
            <a:r>
              <a:rPr sz="1000" spc="2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25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50" b="0" i="1" spc="-3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9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500" baseline="44444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500" spc="-217" baseline="4444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7487" y="1030140"/>
            <a:ext cx="165735" cy="704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(2)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(3)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(4)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6930" y="1262471"/>
            <a:ext cx="1866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700" spc="75" dirty="0">
                <a:solidFill>
                  <a:srgbClr val="22373A"/>
                </a:solidFill>
                <a:latin typeface="Georgia"/>
                <a:cs typeface="Georgia"/>
              </a:rPr>
              <a:t>+1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6516" y="1350329"/>
            <a:ext cx="1936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7986" y="1138191"/>
            <a:ext cx="10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22234" y="1278628"/>
            <a:ext cx="1031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9250" algn="l"/>
              </a:tabLst>
            </a:pP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6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STMP</a:t>
            </a:r>
            <a:r>
              <a:rPr sz="1000" spc="220" dirty="0">
                <a:solidFill>
                  <a:srgbClr val="007AA5"/>
                </a:solidFill>
                <a:latin typeface="Calibri"/>
                <a:cs typeface="Calibri"/>
              </a:rPr>
              <a:t>  </a:t>
            </a: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9149" y="1264350"/>
            <a:ext cx="3067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1620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2433" y="1309908"/>
            <a:ext cx="829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00" i="1" spc="110" dirty="0">
                <a:solidFill>
                  <a:srgbClr val="22373A"/>
                </a:solidFill>
                <a:latin typeface="DejaVu Sans Mono"/>
                <a:cs typeface="DejaVu Sans Mono"/>
              </a:rPr>
              <a:t>≤</a:t>
            </a:r>
            <a:r>
              <a:rPr sz="700" b="0" i="1" spc="1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1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11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1500" b="0" i="1" spc="165" baseline="13888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500" b="0" i="1" spc="-172" baseline="13888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i="1" spc="120" baseline="13888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r>
              <a:rPr sz="1050" i="1" spc="120" baseline="7936" dirty="0">
                <a:solidFill>
                  <a:srgbClr val="22373A"/>
                </a:solidFill>
                <a:latin typeface="DejaVu Sans Mono"/>
                <a:cs typeface="DejaVu Sans Mono"/>
              </a:rPr>
              <a:t>≤</a:t>
            </a:r>
            <a:r>
              <a:rPr sz="1050" b="0" i="1" spc="120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i="1" spc="120" baseline="7936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50" spc="120" baseline="7936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1500" spc="120" baseline="7500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500" b="0" i="1" spc="120" baseline="13888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endParaRPr sz="1500" baseline="13888">
              <a:latin typeface="Bookman Old Style"/>
              <a:cs typeface="Bookman Old Sty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15499" y="1278628"/>
            <a:ext cx="8832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b="0" i="1" spc="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0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2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9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b="0" i="1" spc="-7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00" i="1" spc="-37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1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36369" y="1556986"/>
            <a:ext cx="1955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i="1" spc="-46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150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1050" b="0" i="1" spc="15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1050" baseline="31746">
              <a:latin typeface="Bookman Old Style"/>
              <a:cs typeface="Bookman Old Sty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45145" y="1626224"/>
            <a:ext cx="291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83446" y="1416550"/>
            <a:ext cx="10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59026" y="1556986"/>
            <a:ext cx="1126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0915" algn="l"/>
              </a:tabLst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DECODER</a:t>
            </a:r>
            <a:r>
              <a:rPr sz="1000" spc="3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43479" y="1542709"/>
            <a:ext cx="3778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930" algn="l"/>
              </a:tabLst>
            </a:pPr>
            <a:r>
              <a:rPr sz="1050" b="0" i="1" spc="82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1050" b="0" i="1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43479" y="1628688"/>
            <a:ext cx="6076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930" algn="l"/>
              </a:tabLst>
            </a:pP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13265" y="1416550"/>
            <a:ext cx="20827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14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000" spc="-1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b="0" i="1" spc="-75" baseline="-61111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500" baseline="-61111">
              <a:latin typeface="Bookman Old Style"/>
              <a:cs typeface="Bookman Old Sty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7294" y="1921388"/>
            <a:ext cx="3657600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Where: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969"/>
              </a:spcBef>
              <a:buChar char="•"/>
              <a:tabLst>
                <a:tab pos="264795" algn="l"/>
              </a:tabLst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r>
              <a:rPr sz="1000" spc="-4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spc="-7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·</a:t>
            </a:r>
            <a:r>
              <a:rPr sz="1000" i="1" spc="-34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9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encoding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layer,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e.g.,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implemented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MLP.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 a stack of STMP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layers.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264795" algn="l"/>
              </a:tabLst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r>
              <a:rPr sz="1000" spc="-4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spc="-8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·</a:t>
            </a:r>
            <a:r>
              <a:rPr sz="1000" i="1" spc="-34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10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 the readout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layer, e.g., implemented by an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MLP.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29" name="object 2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3214693"/>
              <a:ext cx="1334770" cy="25400"/>
            </a:xfrm>
            <a:custGeom>
              <a:avLst/>
              <a:gdLst/>
              <a:ahLst/>
              <a:cxnLst/>
              <a:rect l="l" t="t" r="r" b="b"/>
              <a:pathLst>
                <a:path w="1334770" h="25400">
                  <a:moveTo>
                    <a:pt x="0" y="25305"/>
                  </a:moveTo>
                  <a:lnTo>
                    <a:pt x="0" y="0"/>
                  </a:lnTo>
                  <a:lnTo>
                    <a:pt x="1334636" y="0"/>
                  </a:lnTo>
                  <a:lnTo>
                    <a:pt x="1334636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89420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7894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Framework</a:t>
            </a:r>
            <a:r>
              <a:rPr spc="26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117" name="object 117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20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6976" y="1350027"/>
            <a:ext cx="19113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785" y="1464521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976" y="2036094"/>
            <a:ext cx="19748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52" baseline="-2631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650" b="0" i="1" spc="3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785" y="2167208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2199" y="1756151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2199" y="1804960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6" y="1436894"/>
            <a:ext cx="127244" cy="1272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996" y="2131285"/>
            <a:ext cx="127244" cy="12724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237437" y="1388982"/>
            <a:ext cx="558800" cy="223520"/>
            <a:chOff x="1237437" y="1388982"/>
            <a:chExt cx="558800" cy="223520"/>
          </a:xfrm>
        </p:grpSpPr>
        <p:sp>
          <p:nvSpPr>
            <p:cNvPr id="14" name="object 14"/>
            <p:cNvSpPr/>
            <p:nvPr/>
          </p:nvSpPr>
          <p:spPr>
            <a:xfrm>
              <a:off x="1242199" y="1393744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42199" y="1393744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BF7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75617" y="1405205"/>
            <a:ext cx="48260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37437" y="2083373"/>
            <a:ext cx="558800" cy="223520"/>
            <a:chOff x="1237437" y="2083373"/>
            <a:chExt cx="558800" cy="223520"/>
          </a:xfrm>
        </p:grpSpPr>
        <p:sp>
          <p:nvSpPr>
            <p:cNvPr id="18" name="object 18"/>
            <p:cNvSpPr/>
            <p:nvPr/>
          </p:nvSpPr>
          <p:spPr>
            <a:xfrm>
              <a:off x="1242199" y="2088135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42199" y="2088135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BF7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75617" y="2099589"/>
            <a:ext cx="48260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6325" y="897606"/>
            <a:ext cx="19431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4816" y="1012099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68043" y="941883"/>
            <a:ext cx="26352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950" b="0" i="1" spc="4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950" b="1" i="1" spc="-25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975" b="0" i="1" spc="-37" baseline="29914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975" baseline="29914">
              <a:latin typeface="Bookman Old Style"/>
              <a:cs typeface="Bookman Old Sty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0923" y="2496820"/>
            <a:ext cx="20002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37" baseline="-26315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99427" y="2627934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62642" y="2555464"/>
            <a:ext cx="26924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950" b="0" i="1" spc="4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950" b="1" i="1" spc="-25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975" b="0" i="1" spc="-37" baseline="29914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975" baseline="29914">
              <a:latin typeface="Bookman Old Style"/>
              <a:cs typeface="Bookman Old Styl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77227" y="1163493"/>
            <a:ext cx="1061720" cy="363855"/>
            <a:chOff x="977227" y="1163493"/>
            <a:chExt cx="1061720" cy="363855"/>
          </a:xfrm>
        </p:grpSpPr>
        <p:sp>
          <p:nvSpPr>
            <p:cNvPr id="28" name="object 28"/>
            <p:cNvSpPr/>
            <p:nvPr/>
          </p:nvSpPr>
          <p:spPr>
            <a:xfrm>
              <a:off x="977227" y="1500516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66849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6757" y="1163493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59">
                  <a:moveTo>
                    <a:pt x="0" y="0"/>
                  </a:moveTo>
                  <a:lnTo>
                    <a:pt x="0" y="161977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90216" y="1318393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40" h="71119">
                  <a:moveTo>
                    <a:pt x="53080" y="0"/>
                  </a:moveTo>
                  <a:lnTo>
                    <a:pt x="0" y="0"/>
                  </a:lnTo>
                  <a:lnTo>
                    <a:pt x="8874" y="17361"/>
                  </a:lnTo>
                  <a:lnTo>
                    <a:pt x="16587" y="36271"/>
                  </a:lnTo>
                  <a:lnTo>
                    <a:pt x="22642" y="54739"/>
                  </a:lnTo>
                  <a:lnTo>
                    <a:pt x="26540" y="70774"/>
                  </a:lnTo>
                  <a:lnTo>
                    <a:pt x="30438" y="54739"/>
                  </a:lnTo>
                  <a:lnTo>
                    <a:pt x="36493" y="36271"/>
                  </a:lnTo>
                  <a:lnTo>
                    <a:pt x="44206" y="17361"/>
                  </a:lnTo>
                  <a:lnTo>
                    <a:pt x="5308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5889" y="1500516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5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68150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977227" y="2168367"/>
            <a:ext cx="1061720" cy="363855"/>
            <a:chOff x="977227" y="2168367"/>
            <a:chExt cx="1061720" cy="363855"/>
          </a:xfrm>
        </p:grpSpPr>
        <p:sp>
          <p:nvSpPr>
            <p:cNvPr id="35" name="object 35"/>
            <p:cNvSpPr/>
            <p:nvPr/>
          </p:nvSpPr>
          <p:spPr>
            <a:xfrm>
              <a:off x="977227" y="2194907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66849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16757" y="2369953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161977"/>
                  </a:moveTo>
                  <a:lnTo>
                    <a:pt x="0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90216" y="2306255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40" h="71119">
                  <a:moveTo>
                    <a:pt x="0" y="70774"/>
                  </a:moveTo>
                  <a:lnTo>
                    <a:pt x="53080" y="70774"/>
                  </a:lnTo>
                  <a:lnTo>
                    <a:pt x="44206" y="53413"/>
                  </a:lnTo>
                  <a:lnTo>
                    <a:pt x="36493" y="34503"/>
                  </a:lnTo>
                  <a:lnTo>
                    <a:pt x="30438" y="16035"/>
                  </a:lnTo>
                  <a:lnTo>
                    <a:pt x="26540" y="0"/>
                  </a:lnTo>
                  <a:lnTo>
                    <a:pt x="22642" y="16035"/>
                  </a:lnTo>
                  <a:lnTo>
                    <a:pt x="16587" y="34503"/>
                  </a:lnTo>
                  <a:lnTo>
                    <a:pt x="8874" y="53413"/>
                  </a:lnTo>
                  <a:lnTo>
                    <a:pt x="0" y="7077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889" y="2194907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5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68150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043920" y="1341723"/>
            <a:ext cx="26987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0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650" spc="-20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50782" y="1472825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43920" y="2036094"/>
            <a:ext cx="2755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0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j,</a:t>
            </a:r>
            <a:r>
              <a:rPr sz="650" spc="-20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50782" y="2167208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842244" y="1245446"/>
            <a:ext cx="558800" cy="223520"/>
            <a:chOff x="2842244" y="1245446"/>
            <a:chExt cx="558800" cy="223520"/>
          </a:xfrm>
        </p:grpSpPr>
        <p:sp>
          <p:nvSpPr>
            <p:cNvPr id="46" name="object 46"/>
            <p:cNvSpPr/>
            <p:nvPr/>
          </p:nvSpPr>
          <p:spPr>
            <a:xfrm>
              <a:off x="2847007" y="1250208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47007" y="1250208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903898" y="1275767"/>
            <a:ext cx="429259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b="0" i="1" spc="-15" baseline="34188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975" baseline="34188">
              <a:latin typeface="Bookman Old Style"/>
              <a:cs typeface="Bookman Old Style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842244" y="1939837"/>
            <a:ext cx="558800" cy="223520"/>
            <a:chOff x="2842244" y="1939837"/>
            <a:chExt cx="558800" cy="223520"/>
          </a:xfrm>
        </p:grpSpPr>
        <p:sp>
          <p:nvSpPr>
            <p:cNvPr id="50" name="object 50"/>
            <p:cNvSpPr/>
            <p:nvPr/>
          </p:nvSpPr>
          <p:spPr>
            <a:xfrm>
              <a:off x="2847007" y="1944599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47007" y="1944599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903898" y="1970151"/>
            <a:ext cx="429259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b="0" i="1" spc="-15" baseline="34188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975" baseline="34188">
              <a:latin typeface="Bookman Old Style"/>
              <a:cs typeface="Bookman Old Style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668646" y="1468329"/>
            <a:ext cx="558800" cy="471805"/>
            <a:chOff x="2668646" y="1468329"/>
            <a:chExt cx="558800" cy="471805"/>
          </a:xfrm>
        </p:grpSpPr>
        <p:sp>
          <p:nvSpPr>
            <p:cNvPr id="54" name="object 54"/>
            <p:cNvSpPr/>
            <p:nvPr/>
          </p:nvSpPr>
          <p:spPr>
            <a:xfrm>
              <a:off x="3121564" y="1532026"/>
              <a:ext cx="0" cy="344805"/>
            </a:xfrm>
            <a:custGeom>
              <a:avLst/>
              <a:gdLst/>
              <a:ahLst/>
              <a:cxnLst/>
              <a:rect l="l" t="t" r="r" b="b"/>
              <a:pathLst>
                <a:path h="344805">
                  <a:moveTo>
                    <a:pt x="0" y="0"/>
                  </a:moveTo>
                  <a:lnTo>
                    <a:pt x="0" y="344299"/>
                  </a:lnTo>
                </a:path>
              </a:pathLst>
            </a:custGeom>
            <a:ln w="12202">
              <a:solidFill>
                <a:srgbClr val="CC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95015" y="1468335"/>
              <a:ext cx="53340" cy="471805"/>
            </a:xfrm>
            <a:custGeom>
              <a:avLst/>
              <a:gdLst/>
              <a:ahLst/>
              <a:cxnLst/>
              <a:rect l="l" t="t" r="r" b="b"/>
              <a:pathLst>
                <a:path w="53339" h="471805">
                  <a:moveTo>
                    <a:pt x="53086" y="400913"/>
                  </a:moveTo>
                  <a:lnTo>
                    <a:pt x="0" y="400913"/>
                  </a:lnTo>
                  <a:lnTo>
                    <a:pt x="8877" y="418287"/>
                  </a:lnTo>
                  <a:lnTo>
                    <a:pt x="16586" y="437197"/>
                  </a:lnTo>
                  <a:lnTo>
                    <a:pt x="22644" y="455663"/>
                  </a:lnTo>
                  <a:lnTo>
                    <a:pt x="26543" y="471690"/>
                  </a:lnTo>
                  <a:lnTo>
                    <a:pt x="30441" y="455663"/>
                  </a:lnTo>
                  <a:lnTo>
                    <a:pt x="36499" y="437197"/>
                  </a:lnTo>
                  <a:lnTo>
                    <a:pt x="44208" y="418287"/>
                  </a:lnTo>
                  <a:lnTo>
                    <a:pt x="53086" y="400913"/>
                  </a:lnTo>
                  <a:close/>
                </a:path>
                <a:path w="53339" h="471805">
                  <a:moveTo>
                    <a:pt x="53086" y="70777"/>
                  </a:moveTo>
                  <a:lnTo>
                    <a:pt x="44208" y="53416"/>
                  </a:lnTo>
                  <a:lnTo>
                    <a:pt x="36499" y="34505"/>
                  </a:lnTo>
                  <a:lnTo>
                    <a:pt x="30441" y="16040"/>
                  </a:lnTo>
                  <a:lnTo>
                    <a:pt x="26543" y="0"/>
                  </a:lnTo>
                  <a:lnTo>
                    <a:pt x="22644" y="16040"/>
                  </a:lnTo>
                  <a:lnTo>
                    <a:pt x="16586" y="34505"/>
                  </a:lnTo>
                  <a:lnTo>
                    <a:pt x="8877" y="53416"/>
                  </a:lnTo>
                  <a:lnTo>
                    <a:pt x="0" y="70777"/>
                  </a:lnTo>
                  <a:lnTo>
                    <a:pt x="53086" y="70777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73409" y="1537280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73409" y="1537280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739455" y="1561185"/>
            <a:ext cx="41084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spc="-15" baseline="3418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975" baseline="34188">
              <a:latin typeface="Georgia"/>
              <a:cs typeface="Georgi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668646" y="2226909"/>
            <a:ext cx="558800" cy="223520"/>
            <a:chOff x="2668646" y="2226909"/>
            <a:chExt cx="558800" cy="223520"/>
          </a:xfrm>
        </p:grpSpPr>
        <p:sp>
          <p:nvSpPr>
            <p:cNvPr id="60" name="object 60"/>
            <p:cNvSpPr/>
            <p:nvPr/>
          </p:nvSpPr>
          <p:spPr>
            <a:xfrm>
              <a:off x="2673409" y="2231671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73409" y="2231671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2739455" y="2255557"/>
            <a:ext cx="41084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spc="-15" baseline="3418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975" baseline="34188">
              <a:latin typeface="Georgia"/>
              <a:cs typeface="Georgi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495235" y="1417993"/>
            <a:ext cx="1075055" cy="815340"/>
            <a:chOff x="2495235" y="1417993"/>
            <a:chExt cx="1075055" cy="815340"/>
          </a:xfrm>
        </p:grpSpPr>
        <p:sp>
          <p:nvSpPr>
            <p:cNvPr id="64" name="object 64"/>
            <p:cNvSpPr/>
            <p:nvPr/>
          </p:nvSpPr>
          <p:spPr>
            <a:xfrm>
              <a:off x="2947966" y="1819098"/>
              <a:ext cx="0" cy="344805"/>
            </a:xfrm>
            <a:custGeom>
              <a:avLst/>
              <a:gdLst/>
              <a:ahLst/>
              <a:cxnLst/>
              <a:rect l="l" t="t" r="r" b="b"/>
              <a:pathLst>
                <a:path h="344805">
                  <a:moveTo>
                    <a:pt x="0" y="0"/>
                  </a:moveTo>
                  <a:lnTo>
                    <a:pt x="0" y="344299"/>
                  </a:lnTo>
                </a:path>
              </a:pathLst>
            </a:custGeom>
            <a:ln w="12202">
              <a:solidFill>
                <a:srgbClr val="E5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921419" y="1755406"/>
              <a:ext cx="53340" cy="471805"/>
            </a:xfrm>
            <a:custGeom>
              <a:avLst/>
              <a:gdLst/>
              <a:ahLst/>
              <a:cxnLst/>
              <a:rect l="l" t="t" r="r" b="b"/>
              <a:pathLst>
                <a:path w="53339" h="471805">
                  <a:moveTo>
                    <a:pt x="53086" y="400926"/>
                  </a:moveTo>
                  <a:lnTo>
                    <a:pt x="0" y="400926"/>
                  </a:lnTo>
                  <a:lnTo>
                    <a:pt x="8877" y="418287"/>
                  </a:lnTo>
                  <a:lnTo>
                    <a:pt x="16586" y="437197"/>
                  </a:lnTo>
                  <a:lnTo>
                    <a:pt x="22644" y="455663"/>
                  </a:lnTo>
                  <a:lnTo>
                    <a:pt x="26543" y="471690"/>
                  </a:lnTo>
                  <a:lnTo>
                    <a:pt x="30441" y="455663"/>
                  </a:lnTo>
                  <a:lnTo>
                    <a:pt x="36487" y="437197"/>
                  </a:lnTo>
                  <a:lnTo>
                    <a:pt x="44208" y="418287"/>
                  </a:lnTo>
                  <a:lnTo>
                    <a:pt x="53086" y="400926"/>
                  </a:lnTo>
                  <a:close/>
                </a:path>
                <a:path w="53339" h="471805">
                  <a:moveTo>
                    <a:pt x="53086" y="70777"/>
                  </a:moveTo>
                  <a:lnTo>
                    <a:pt x="44208" y="53416"/>
                  </a:lnTo>
                  <a:lnTo>
                    <a:pt x="36487" y="34505"/>
                  </a:lnTo>
                  <a:lnTo>
                    <a:pt x="30441" y="16040"/>
                  </a:lnTo>
                  <a:lnTo>
                    <a:pt x="26543" y="0"/>
                  </a:lnTo>
                  <a:lnTo>
                    <a:pt x="22644" y="16040"/>
                  </a:lnTo>
                  <a:lnTo>
                    <a:pt x="16586" y="34505"/>
                  </a:lnTo>
                  <a:lnTo>
                    <a:pt x="8877" y="53416"/>
                  </a:lnTo>
                  <a:lnTo>
                    <a:pt x="0" y="70777"/>
                  </a:lnTo>
                  <a:lnTo>
                    <a:pt x="53086" y="70777"/>
                  </a:lnTo>
                  <a:close/>
                </a:path>
              </a:pathLst>
            </a:custGeom>
            <a:solidFill>
              <a:srgbClr val="E5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95235" y="1500516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84857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495235" y="2194907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84857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309627" y="1500516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99248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309627" y="2194907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99248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7357" y="1417993"/>
              <a:ext cx="94206" cy="12081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7357" y="2112384"/>
              <a:ext cx="94206" cy="120812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3326910" y="1714116"/>
            <a:ext cx="122936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35" dirty="0">
                <a:solidFill>
                  <a:srgbClr val="E50000"/>
                </a:solidFill>
                <a:latin typeface="Calibri"/>
                <a:cs typeface="Calibri"/>
              </a:rPr>
              <a:t>MP</a:t>
            </a:r>
            <a:r>
              <a:rPr sz="950" spc="15" dirty="0">
                <a:solidFill>
                  <a:srgbClr val="E50000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E50000"/>
                </a:solidFill>
                <a:latin typeface="Calibri"/>
                <a:cs typeface="Calibri"/>
              </a:rPr>
              <a:t>between</a:t>
            </a:r>
            <a:r>
              <a:rPr sz="950" spc="15" dirty="0">
                <a:solidFill>
                  <a:srgbClr val="E50000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E50000"/>
                </a:solidFill>
                <a:latin typeface="Calibri"/>
                <a:cs typeface="Calibri"/>
              </a:rPr>
              <a:t>time</a:t>
            </a:r>
            <a:r>
              <a:rPr sz="950" spc="15" dirty="0">
                <a:solidFill>
                  <a:srgbClr val="E50000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E50000"/>
                </a:solidFill>
                <a:latin typeface="Calibri"/>
                <a:cs typeface="Calibri"/>
              </a:rPr>
              <a:t>series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574998" y="1344307"/>
            <a:ext cx="2882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44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681860" y="1472090"/>
            <a:ext cx="18732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0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0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spc="10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574998" y="2038679"/>
            <a:ext cx="29400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67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j,L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681860" y="2166473"/>
            <a:ext cx="18732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0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0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spc="10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650">
              <a:latin typeface="Georgia"/>
              <a:cs typeface="Georgia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165789" y="1388982"/>
            <a:ext cx="558800" cy="223520"/>
            <a:chOff x="4165789" y="1388982"/>
            <a:chExt cx="558800" cy="223520"/>
          </a:xfrm>
        </p:grpSpPr>
        <p:sp>
          <p:nvSpPr>
            <p:cNvPr id="82" name="object 82"/>
            <p:cNvSpPr/>
            <p:nvPr/>
          </p:nvSpPr>
          <p:spPr>
            <a:xfrm>
              <a:off x="4170551" y="1393744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E5EF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170551" y="1393744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4205823" y="1405205"/>
            <a:ext cx="4787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165789" y="2083373"/>
            <a:ext cx="558800" cy="223520"/>
            <a:chOff x="4165789" y="2083373"/>
            <a:chExt cx="558800" cy="223520"/>
          </a:xfrm>
        </p:grpSpPr>
        <p:sp>
          <p:nvSpPr>
            <p:cNvPr id="86" name="object 86"/>
            <p:cNvSpPr/>
            <p:nvPr/>
          </p:nvSpPr>
          <p:spPr>
            <a:xfrm>
              <a:off x="4170551" y="2088135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E5EF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170551" y="2088135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4205823" y="2099589"/>
            <a:ext cx="4787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231008" y="897606"/>
            <a:ext cx="19431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339512" y="1012099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231008" y="2496820"/>
            <a:ext cx="20002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37" baseline="-26315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339512" y="2627934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3905579" y="1163493"/>
            <a:ext cx="1061720" cy="363855"/>
            <a:chOff x="3905579" y="1163493"/>
            <a:chExt cx="1061720" cy="363855"/>
          </a:xfrm>
        </p:grpSpPr>
        <p:sp>
          <p:nvSpPr>
            <p:cNvPr id="94" name="object 94"/>
            <p:cNvSpPr/>
            <p:nvPr/>
          </p:nvSpPr>
          <p:spPr>
            <a:xfrm>
              <a:off x="3905579" y="1500516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095200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445108" y="1163493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59">
                  <a:moveTo>
                    <a:pt x="0" y="0"/>
                  </a:moveTo>
                  <a:lnTo>
                    <a:pt x="0" y="161977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418568" y="1318393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39" h="71119">
                  <a:moveTo>
                    <a:pt x="53080" y="0"/>
                  </a:moveTo>
                  <a:lnTo>
                    <a:pt x="0" y="0"/>
                  </a:lnTo>
                  <a:lnTo>
                    <a:pt x="8874" y="17361"/>
                  </a:lnTo>
                  <a:lnTo>
                    <a:pt x="16587" y="36271"/>
                  </a:lnTo>
                  <a:lnTo>
                    <a:pt x="22642" y="54739"/>
                  </a:lnTo>
                  <a:lnTo>
                    <a:pt x="26540" y="70774"/>
                  </a:lnTo>
                  <a:lnTo>
                    <a:pt x="30438" y="54739"/>
                  </a:lnTo>
                  <a:lnTo>
                    <a:pt x="36493" y="36271"/>
                  </a:lnTo>
                  <a:lnTo>
                    <a:pt x="44206" y="17361"/>
                  </a:lnTo>
                  <a:lnTo>
                    <a:pt x="5308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24241" y="1500516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4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896502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3905579" y="2168367"/>
            <a:ext cx="1061720" cy="363855"/>
            <a:chOff x="3905579" y="2168367"/>
            <a:chExt cx="1061720" cy="363855"/>
          </a:xfrm>
        </p:grpSpPr>
        <p:sp>
          <p:nvSpPr>
            <p:cNvPr id="101" name="object 101"/>
            <p:cNvSpPr/>
            <p:nvPr/>
          </p:nvSpPr>
          <p:spPr>
            <a:xfrm>
              <a:off x="3905579" y="2194907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095200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445108" y="2369953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161977"/>
                  </a:moveTo>
                  <a:lnTo>
                    <a:pt x="0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418568" y="2306255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39" h="71119">
                  <a:moveTo>
                    <a:pt x="0" y="70774"/>
                  </a:moveTo>
                  <a:lnTo>
                    <a:pt x="53080" y="70774"/>
                  </a:lnTo>
                  <a:lnTo>
                    <a:pt x="44206" y="53413"/>
                  </a:lnTo>
                  <a:lnTo>
                    <a:pt x="36493" y="34503"/>
                  </a:lnTo>
                  <a:lnTo>
                    <a:pt x="30438" y="16035"/>
                  </a:lnTo>
                  <a:lnTo>
                    <a:pt x="26540" y="0"/>
                  </a:lnTo>
                  <a:lnTo>
                    <a:pt x="22642" y="16035"/>
                  </a:lnTo>
                  <a:lnTo>
                    <a:pt x="16587" y="34503"/>
                  </a:lnTo>
                  <a:lnTo>
                    <a:pt x="8874" y="53413"/>
                  </a:lnTo>
                  <a:lnTo>
                    <a:pt x="0" y="7077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724241" y="2194907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4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896502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4972229" y="1394304"/>
            <a:ext cx="19113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1" i="1" spc="-43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950" spc="155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975" b="0" i="1" spc="165" baseline="29914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975" baseline="29914">
              <a:latin typeface="Bookman Old Style"/>
              <a:cs typeface="Bookman Old Style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078050" y="1464521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972229" y="2094738"/>
            <a:ext cx="19748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1" i="1" spc="-41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950" spc="170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975" b="0" i="1" spc="187" baseline="38461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975" baseline="38461">
              <a:latin typeface="Bookman Old Style"/>
              <a:cs typeface="Bookman Old Style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078050" y="2167208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156989" y="1756151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156989" y="1804960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14" name="object 114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83" y="-12"/>
                  </a:moveTo>
                  <a:lnTo>
                    <a:pt x="-12" y="-12"/>
                  </a:lnTo>
                  <a:lnTo>
                    <a:pt x="-12" y="25298"/>
                  </a:lnTo>
                  <a:lnTo>
                    <a:pt x="5759983" y="25298"/>
                  </a:lnTo>
                  <a:lnTo>
                    <a:pt x="5759983" y="-12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-12" y="25292"/>
                  </a:moveTo>
                  <a:lnTo>
                    <a:pt x="-12" y="-12"/>
                  </a:lnTo>
                  <a:lnTo>
                    <a:pt x="5760061" y="-12"/>
                  </a:lnTo>
                  <a:lnTo>
                    <a:pt x="5760061" y="25292"/>
                  </a:lnTo>
                  <a:lnTo>
                    <a:pt x="-12" y="25292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0" y="3214693"/>
              <a:ext cx="1405255" cy="25400"/>
            </a:xfrm>
            <a:custGeom>
              <a:avLst/>
              <a:gdLst/>
              <a:ahLst/>
              <a:cxnLst/>
              <a:rect l="l" t="t" r="r" b="b"/>
              <a:pathLst>
                <a:path w="1405255" h="25400">
                  <a:moveTo>
                    <a:pt x="-12" y="25292"/>
                  </a:moveTo>
                  <a:lnTo>
                    <a:pt x="-12" y="-12"/>
                  </a:lnTo>
                  <a:lnTo>
                    <a:pt x="1404848" y="-12"/>
                  </a:lnTo>
                  <a:lnTo>
                    <a:pt x="1404848" y="25292"/>
                  </a:lnTo>
                  <a:lnTo>
                    <a:pt x="-12" y="25292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89420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2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5863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Design</a:t>
            </a:r>
            <a:r>
              <a:rPr spc="95" dirty="0"/>
              <a:t> </a:t>
            </a:r>
            <a:r>
              <a:rPr dirty="0"/>
              <a:t>paradigms</a:t>
            </a:r>
            <a:r>
              <a:rPr spc="100" dirty="0"/>
              <a:t> </a:t>
            </a:r>
            <a:r>
              <a:rPr dirty="0"/>
              <a:t>for</a:t>
            </a:r>
            <a:r>
              <a:rPr spc="55" dirty="0"/>
              <a:t> </a:t>
            </a:r>
            <a:r>
              <a:rPr spc="-40" dirty="0"/>
              <a:t>STGNNs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21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719650"/>
            <a:ext cx="4359910" cy="1529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Depending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implementation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blocks,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categorize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STGNNs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into: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969"/>
              </a:spcBef>
              <a:buFont typeface="Calibri"/>
              <a:buChar char="•"/>
              <a:tabLst>
                <a:tab pos="264795" algn="l"/>
              </a:tabLst>
            </a:pP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Time-and-Space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(T&amp;S)</a:t>
            </a:r>
            <a:endParaRPr sz="1000">
              <a:latin typeface="Trebuchet MS"/>
              <a:cs typeface="Trebuchet MS"/>
            </a:endParaRPr>
          </a:p>
          <a:p>
            <a:pPr marL="26543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Temporal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spatial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processing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cannot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factorized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two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separate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steps.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975"/>
              </a:spcBef>
              <a:buFont typeface="Calibri"/>
              <a:buChar char="•"/>
              <a:tabLst>
                <a:tab pos="264795" algn="l"/>
              </a:tabLst>
            </a:pPr>
            <a:r>
              <a:rPr sz="1000" b="1" spc="-45" dirty="0">
                <a:solidFill>
                  <a:srgbClr val="22373A"/>
                </a:solidFill>
                <a:latin typeface="Trebuchet MS"/>
                <a:cs typeface="Trebuchet MS"/>
              </a:rPr>
              <a:t>Time-then-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Space</a:t>
            </a:r>
            <a:r>
              <a:rPr sz="1000" b="1" spc="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(TTS)</a:t>
            </a:r>
            <a:endParaRPr sz="1000">
              <a:latin typeface="Trebuchet MS"/>
              <a:cs typeface="Trebuchet MS"/>
            </a:endParaRPr>
          </a:p>
          <a:p>
            <a:pPr marL="26543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Embed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vector,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which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propagated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over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graph.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969"/>
              </a:spcBef>
              <a:buFont typeface="Calibri"/>
              <a:buChar char="•"/>
              <a:tabLst>
                <a:tab pos="264795" algn="l"/>
              </a:tabLst>
            </a:pP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Space-</a:t>
            </a:r>
            <a:r>
              <a:rPr sz="1000" b="1" spc="-50" dirty="0">
                <a:solidFill>
                  <a:srgbClr val="22373A"/>
                </a:solidFill>
                <a:latin typeface="Trebuchet MS"/>
                <a:cs typeface="Trebuchet MS"/>
              </a:rPr>
              <a:t>then-</a:t>
            </a:r>
            <a:r>
              <a:rPr sz="1000" b="1" spc="-45" dirty="0">
                <a:solidFill>
                  <a:srgbClr val="22373A"/>
                </a:solidFill>
                <a:latin typeface="Trebuchet MS"/>
                <a:cs typeface="Trebuchet MS"/>
              </a:rPr>
              <a:t>Time</a:t>
            </a:r>
            <a:r>
              <a:rPr sz="1000" b="1" spc="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(STT)</a:t>
            </a:r>
            <a:endParaRPr sz="1000">
              <a:latin typeface="Trebuchet MS"/>
              <a:cs typeface="Trebuchet MS"/>
            </a:endParaRPr>
          </a:p>
          <a:p>
            <a:pPr marL="26543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Propagate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features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first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process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resulting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3185" y="2463254"/>
            <a:ext cx="177165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275" b="1" i="1" spc="-37" baseline="-1960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5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55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8931" y="2563418"/>
            <a:ext cx="273050" cy="1155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5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5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550" b="0" i="1" spc="-7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5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5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550">
              <a:latin typeface="Bookman Old Style"/>
              <a:cs typeface="Bookman Old Style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871" y="2540839"/>
            <a:ext cx="111319" cy="1113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009537" y="2525650"/>
            <a:ext cx="488950" cy="142240"/>
            <a:chOff x="2009537" y="2525650"/>
            <a:chExt cx="488950" cy="142240"/>
          </a:xfrm>
        </p:grpSpPr>
        <p:sp>
          <p:nvSpPr>
            <p:cNvPr id="10" name="object 10"/>
            <p:cNvSpPr/>
            <p:nvPr/>
          </p:nvSpPr>
          <p:spPr>
            <a:xfrm>
              <a:off x="2013664" y="2529778"/>
              <a:ext cx="480695" cy="133985"/>
            </a:xfrm>
            <a:custGeom>
              <a:avLst/>
              <a:gdLst/>
              <a:ahLst/>
              <a:cxnLst/>
              <a:rect l="l" t="t" r="r" b="b"/>
              <a:pathLst>
                <a:path w="480694" h="133985">
                  <a:moveTo>
                    <a:pt x="437689" y="0"/>
                  </a:moveTo>
                  <a:lnTo>
                    <a:pt x="42701" y="0"/>
                  </a:lnTo>
                  <a:lnTo>
                    <a:pt x="26079" y="3355"/>
                  </a:lnTo>
                  <a:lnTo>
                    <a:pt x="12506" y="12506"/>
                  </a:lnTo>
                  <a:lnTo>
                    <a:pt x="3355" y="26079"/>
                  </a:lnTo>
                  <a:lnTo>
                    <a:pt x="0" y="42701"/>
                  </a:lnTo>
                  <a:lnTo>
                    <a:pt x="0" y="90740"/>
                  </a:lnTo>
                  <a:lnTo>
                    <a:pt x="3355" y="107361"/>
                  </a:lnTo>
                  <a:lnTo>
                    <a:pt x="12506" y="120935"/>
                  </a:lnTo>
                  <a:lnTo>
                    <a:pt x="26079" y="130086"/>
                  </a:lnTo>
                  <a:lnTo>
                    <a:pt x="42701" y="133441"/>
                  </a:lnTo>
                  <a:lnTo>
                    <a:pt x="437689" y="133441"/>
                  </a:lnTo>
                  <a:lnTo>
                    <a:pt x="454310" y="130086"/>
                  </a:lnTo>
                  <a:lnTo>
                    <a:pt x="467883" y="120935"/>
                  </a:lnTo>
                  <a:lnTo>
                    <a:pt x="477035" y="107361"/>
                  </a:lnTo>
                  <a:lnTo>
                    <a:pt x="480390" y="90740"/>
                  </a:lnTo>
                  <a:lnTo>
                    <a:pt x="480390" y="42701"/>
                  </a:lnTo>
                  <a:lnTo>
                    <a:pt x="477035" y="26079"/>
                  </a:lnTo>
                  <a:lnTo>
                    <a:pt x="467883" y="12506"/>
                  </a:lnTo>
                  <a:lnTo>
                    <a:pt x="454310" y="3355"/>
                  </a:lnTo>
                  <a:lnTo>
                    <a:pt x="437689" y="0"/>
                  </a:lnTo>
                  <a:close/>
                </a:path>
              </a:pathLst>
            </a:custGeom>
            <a:solidFill>
              <a:srgbClr val="F2E5D8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13664" y="2529778"/>
              <a:ext cx="480695" cy="133985"/>
            </a:xfrm>
            <a:custGeom>
              <a:avLst/>
              <a:gdLst/>
              <a:ahLst/>
              <a:cxnLst/>
              <a:rect l="l" t="t" r="r" b="b"/>
              <a:pathLst>
                <a:path w="480694" h="133985">
                  <a:moveTo>
                    <a:pt x="437689" y="0"/>
                  </a:moveTo>
                  <a:lnTo>
                    <a:pt x="42701" y="0"/>
                  </a:lnTo>
                  <a:lnTo>
                    <a:pt x="26079" y="3355"/>
                  </a:lnTo>
                  <a:lnTo>
                    <a:pt x="12506" y="12506"/>
                  </a:lnTo>
                  <a:lnTo>
                    <a:pt x="3355" y="26079"/>
                  </a:lnTo>
                  <a:lnTo>
                    <a:pt x="0" y="42701"/>
                  </a:lnTo>
                  <a:lnTo>
                    <a:pt x="0" y="90740"/>
                  </a:lnTo>
                  <a:lnTo>
                    <a:pt x="3355" y="107361"/>
                  </a:lnTo>
                  <a:lnTo>
                    <a:pt x="12506" y="120935"/>
                  </a:lnTo>
                  <a:lnTo>
                    <a:pt x="26079" y="130086"/>
                  </a:lnTo>
                  <a:lnTo>
                    <a:pt x="42701" y="133441"/>
                  </a:lnTo>
                  <a:lnTo>
                    <a:pt x="437689" y="133441"/>
                  </a:lnTo>
                  <a:lnTo>
                    <a:pt x="454310" y="130086"/>
                  </a:lnTo>
                  <a:lnTo>
                    <a:pt x="467883" y="120935"/>
                  </a:lnTo>
                  <a:lnTo>
                    <a:pt x="477035" y="107361"/>
                  </a:lnTo>
                  <a:lnTo>
                    <a:pt x="480390" y="90740"/>
                  </a:lnTo>
                  <a:lnTo>
                    <a:pt x="480390" y="42701"/>
                  </a:lnTo>
                  <a:lnTo>
                    <a:pt x="477035" y="26079"/>
                  </a:lnTo>
                  <a:lnTo>
                    <a:pt x="467883" y="12506"/>
                  </a:lnTo>
                  <a:lnTo>
                    <a:pt x="454310" y="3355"/>
                  </a:lnTo>
                  <a:lnTo>
                    <a:pt x="437689" y="0"/>
                  </a:lnTo>
                  <a:close/>
                </a:path>
              </a:pathLst>
            </a:custGeom>
            <a:ln w="8006">
              <a:solidFill>
                <a:srgbClr val="BF7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41309" y="2511526"/>
            <a:ext cx="425450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25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76456" y="2453591"/>
            <a:ext cx="1514475" cy="286385"/>
            <a:chOff x="1776456" y="2453591"/>
            <a:chExt cx="1514475" cy="286385"/>
          </a:xfrm>
        </p:grpSpPr>
        <p:sp>
          <p:nvSpPr>
            <p:cNvPr id="14" name="object 14"/>
            <p:cNvSpPr/>
            <p:nvPr/>
          </p:nvSpPr>
          <p:spPr>
            <a:xfrm>
              <a:off x="1781854" y="2596499"/>
              <a:ext cx="172085" cy="0"/>
            </a:xfrm>
            <a:custGeom>
              <a:avLst/>
              <a:gdLst/>
              <a:ahLst/>
              <a:cxnLst/>
              <a:rect l="l" t="t" r="r" b="b"/>
              <a:pathLst>
                <a:path w="172085">
                  <a:moveTo>
                    <a:pt x="0" y="0"/>
                  </a:moveTo>
                  <a:lnTo>
                    <a:pt x="172081" y="0"/>
                  </a:lnTo>
                </a:path>
              </a:pathLst>
            </a:custGeom>
            <a:ln w="106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7744" y="2573280"/>
              <a:ext cx="62230" cy="46990"/>
            </a:xfrm>
            <a:custGeom>
              <a:avLst/>
              <a:gdLst/>
              <a:ahLst/>
              <a:cxnLst/>
              <a:rect l="l" t="t" r="r" b="b"/>
              <a:pathLst>
                <a:path w="62230" h="46989">
                  <a:moveTo>
                    <a:pt x="0" y="0"/>
                  </a:moveTo>
                  <a:lnTo>
                    <a:pt x="0" y="46437"/>
                  </a:lnTo>
                  <a:lnTo>
                    <a:pt x="15188" y="38673"/>
                  </a:lnTo>
                  <a:lnTo>
                    <a:pt x="31732" y="31925"/>
                  </a:lnTo>
                  <a:lnTo>
                    <a:pt x="47888" y="26629"/>
                  </a:lnTo>
                  <a:lnTo>
                    <a:pt x="61917" y="23218"/>
                  </a:lnTo>
                  <a:lnTo>
                    <a:pt x="47888" y="19808"/>
                  </a:lnTo>
                  <a:lnTo>
                    <a:pt x="31732" y="14511"/>
                  </a:lnTo>
                  <a:lnTo>
                    <a:pt x="15188" y="7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05804" y="2457719"/>
              <a:ext cx="480695" cy="133985"/>
            </a:xfrm>
            <a:custGeom>
              <a:avLst/>
              <a:gdLst/>
              <a:ahLst/>
              <a:cxnLst/>
              <a:rect l="l" t="t" r="r" b="b"/>
              <a:pathLst>
                <a:path w="480695" h="133985">
                  <a:moveTo>
                    <a:pt x="437689" y="0"/>
                  </a:moveTo>
                  <a:lnTo>
                    <a:pt x="42701" y="0"/>
                  </a:lnTo>
                  <a:lnTo>
                    <a:pt x="26079" y="3355"/>
                  </a:lnTo>
                  <a:lnTo>
                    <a:pt x="12506" y="12506"/>
                  </a:lnTo>
                  <a:lnTo>
                    <a:pt x="3355" y="26079"/>
                  </a:lnTo>
                  <a:lnTo>
                    <a:pt x="0" y="42701"/>
                  </a:lnTo>
                  <a:lnTo>
                    <a:pt x="0" y="90740"/>
                  </a:lnTo>
                  <a:lnTo>
                    <a:pt x="3355" y="107361"/>
                  </a:lnTo>
                  <a:lnTo>
                    <a:pt x="12506" y="120935"/>
                  </a:lnTo>
                  <a:lnTo>
                    <a:pt x="26079" y="130086"/>
                  </a:lnTo>
                  <a:lnTo>
                    <a:pt x="42701" y="133441"/>
                  </a:lnTo>
                  <a:lnTo>
                    <a:pt x="437689" y="133441"/>
                  </a:lnTo>
                  <a:lnTo>
                    <a:pt x="454310" y="130086"/>
                  </a:lnTo>
                  <a:lnTo>
                    <a:pt x="467883" y="120935"/>
                  </a:lnTo>
                  <a:lnTo>
                    <a:pt x="477035" y="107361"/>
                  </a:lnTo>
                  <a:lnTo>
                    <a:pt x="480390" y="90740"/>
                  </a:lnTo>
                  <a:lnTo>
                    <a:pt x="480390" y="42701"/>
                  </a:lnTo>
                  <a:lnTo>
                    <a:pt x="477035" y="26079"/>
                  </a:lnTo>
                  <a:lnTo>
                    <a:pt x="467883" y="12506"/>
                  </a:lnTo>
                  <a:lnTo>
                    <a:pt x="454310" y="3355"/>
                  </a:lnTo>
                  <a:lnTo>
                    <a:pt x="437689" y="0"/>
                  </a:lnTo>
                  <a:close/>
                </a:path>
              </a:pathLst>
            </a:custGeom>
            <a:solidFill>
              <a:srgbClr val="CCE4ED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05804" y="2457719"/>
              <a:ext cx="480695" cy="133985"/>
            </a:xfrm>
            <a:custGeom>
              <a:avLst/>
              <a:gdLst/>
              <a:ahLst/>
              <a:cxnLst/>
              <a:rect l="l" t="t" r="r" b="b"/>
              <a:pathLst>
                <a:path w="480695" h="133985">
                  <a:moveTo>
                    <a:pt x="437689" y="0"/>
                  </a:moveTo>
                  <a:lnTo>
                    <a:pt x="42701" y="0"/>
                  </a:lnTo>
                  <a:lnTo>
                    <a:pt x="26079" y="3355"/>
                  </a:lnTo>
                  <a:lnTo>
                    <a:pt x="12506" y="12506"/>
                  </a:lnTo>
                  <a:lnTo>
                    <a:pt x="3355" y="26079"/>
                  </a:lnTo>
                  <a:lnTo>
                    <a:pt x="0" y="42701"/>
                  </a:lnTo>
                  <a:lnTo>
                    <a:pt x="0" y="90740"/>
                  </a:lnTo>
                  <a:lnTo>
                    <a:pt x="3355" y="107361"/>
                  </a:lnTo>
                  <a:lnTo>
                    <a:pt x="12506" y="120935"/>
                  </a:lnTo>
                  <a:lnTo>
                    <a:pt x="26079" y="130086"/>
                  </a:lnTo>
                  <a:lnTo>
                    <a:pt x="42701" y="133441"/>
                  </a:lnTo>
                  <a:lnTo>
                    <a:pt x="437689" y="133441"/>
                  </a:lnTo>
                  <a:lnTo>
                    <a:pt x="454310" y="130086"/>
                  </a:lnTo>
                  <a:lnTo>
                    <a:pt x="467883" y="120935"/>
                  </a:lnTo>
                  <a:lnTo>
                    <a:pt x="477035" y="107361"/>
                  </a:lnTo>
                  <a:lnTo>
                    <a:pt x="480390" y="90740"/>
                  </a:lnTo>
                  <a:lnTo>
                    <a:pt x="480390" y="42701"/>
                  </a:lnTo>
                  <a:lnTo>
                    <a:pt x="477035" y="26079"/>
                  </a:lnTo>
                  <a:lnTo>
                    <a:pt x="467883" y="12506"/>
                  </a:lnTo>
                  <a:lnTo>
                    <a:pt x="454310" y="3355"/>
                  </a:lnTo>
                  <a:lnTo>
                    <a:pt x="437689" y="0"/>
                  </a:lnTo>
                  <a:close/>
                </a:path>
              </a:pathLst>
            </a:custGeom>
            <a:ln w="8006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98058" y="2596499"/>
              <a:ext cx="172085" cy="0"/>
            </a:xfrm>
            <a:custGeom>
              <a:avLst/>
              <a:gdLst/>
              <a:ahLst/>
              <a:cxnLst/>
              <a:rect l="l" t="t" r="r" b="b"/>
              <a:pathLst>
                <a:path w="172085">
                  <a:moveTo>
                    <a:pt x="0" y="0"/>
                  </a:moveTo>
                  <a:lnTo>
                    <a:pt x="172081" y="0"/>
                  </a:lnTo>
                </a:path>
              </a:pathLst>
            </a:custGeom>
            <a:ln w="106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63948" y="2573280"/>
              <a:ext cx="62230" cy="46990"/>
            </a:xfrm>
            <a:custGeom>
              <a:avLst/>
              <a:gdLst/>
              <a:ahLst/>
              <a:cxnLst/>
              <a:rect l="l" t="t" r="r" b="b"/>
              <a:pathLst>
                <a:path w="62230" h="46989">
                  <a:moveTo>
                    <a:pt x="0" y="0"/>
                  </a:moveTo>
                  <a:lnTo>
                    <a:pt x="0" y="46437"/>
                  </a:lnTo>
                  <a:lnTo>
                    <a:pt x="15188" y="38673"/>
                  </a:lnTo>
                  <a:lnTo>
                    <a:pt x="31732" y="31925"/>
                  </a:lnTo>
                  <a:lnTo>
                    <a:pt x="47888" y="26629"/>
                  </a:lnTo>
                  <a:lnTo>
                    <a:pt x="61917" y="23218"/>
                  </a:lnTo>
                  <a:lnTo>
                    <a:pt x="47888" y="19808"/>
                  </a:lnTo>
                  <a:lnTo>
                    <a:pt x="31732" y="14511"/>
                  </a:lnTo>
                  <a:lnTo>
                    <a:pt x="15188" y="7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53933" y="2601837"/>
              <a:ext cx="480695" cy="133985"/>
            </a:xfrm>
            <a:custGeom>
              <a:avLst/>
              <a:gdLst/>
              <a:ahLst/>
              <a:cxnLst/>
              <a:rect l="l" t="t" r="r" b="b"/>
              <a:pathLst>
                <a:path w="480694" h="133985">
                  <a:moveTo>
                    <a:pt x="437689" y="0"/>
                  </a:moveTo>
                  <a:lnTo>
                    <a:pt x="42701" y="0"/>
                  </a:lnTo>
                  <a:lnTo>
                    <a:pt x="26079" y="3355"/>
                  </a:lnTo>
                  <a:lnTo>
                    <a:pt x="12506" y="12506"/>
                  </a:lnTo>
                  <a:lnTo>
                    <a:pt x="3355" y="26079"/>
                  </a:lnTo>
                  <a:lnTo>
                    <a:pt x="0" y="42701"/>
                  </a:lnTo>
                  <a:lnTo>
                    <a:pt x="0" y="90740"/>
                  </a:lnTo>
                  <a:lnTo>
                    <a:pt x="3355" y="107361"/>
                  </a:lnTo>
                  <a:lnTo>
                    <a:pt x="12506" y="120935"/>
                  </a:lnTo>
                  <a:lnTo>
                    <a:pt x="26079" y="130086"/>
                  </a:lnTo>
                  <a:lnTo>
                    <a:pt x="42701" y="133441"/>
                  </a:lnTo>
                  <a:lnTo>
                    <a:pt x="437689" y="133441"/>
                  </a:lnTo>
                  <a:lnTo>
                    <a:pt x="454310" y="130086"/>
                  </a:lnTo>
                  <a:lnTo>
                    <a:pt x="467883" y="120935"/>
                  </a:lnTo>
                  <a:lnTo>
                    <a:pt x="477035" y="107361"/>
                  </a:lnTo>
                  <a:lnTo>
                    <a:pt x="480390" y="90740"/>
                  </a:lnTo>
                  <a:lnTo>
                    <a:pt x="480390" y="42701"/>
                  </a:lnTo>
                  <a:lnTo>
                    <a:pt x="477035" y="26079"/>
                  </a:lnTo>
                  <a:lnTo>
                    <a:pt x="467883" y="12506"/>
                  </a:lnTo>
                  <a:lnTo>
                    <a:pt x="454310" y="3355"/>
                  </a:lnTo>
                  <a:lnTo>
                    <a:pt x="437689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53933" y="2601837"/>
              <a:ext cx="480695" cy="133985"/>
            </a:xfrm>
            <a:custGeom>
              <a:avLst/>
              <a:gdLst/>
              <a:ahLst/>
              <a:cxnLst/>
              <a:rect l="l" t="t" r="r" b="b"/>
              <a:pathLst>
                <a:path w="480694" h="133985">
                  <a:moveTo>
                    <a:pt x="437689" y="0"/>
                  </a:moveTo>
                  <a:lnTo>
                    <a:pt x="42701" y="0"/>
                  </a:lnTo>
                  <a:lnTo>
                    <a:pt x="26079" y="3355"/>
                  </a:lnTo>
                  <a:lnTo>
                    <a:pt x="12506" y="12506"/>
                  </a:lnTo>
                  <a:lnTo>
                    <a:pt x="3355" y="26079"/>
                  </a:lnTo>
                  <a:lnTo>
                    <a:pt x="0" y="42701"/>
                  </a:lnTo>
                  <a:lnTo>
                    <a:pt x="0" y="90740"/>
                  </a:lnTo>
                  <a:lnTo>
                    <a:pt x="3355" y="107361"/>
                  </a:lnTo>
                  <a:lnTo>
                    <a:pt x="12506" y="120935"/>
                  </a:lnTo>
                  <a:lnTo>
                    <a:pt x="26079" y="130086"/>
                  </a:lnTo>
                  <a:lnTo>
                    <a:pt x="42701" y="133441"/>
                  </a:lnTo>
                  <a:lnTo>
                    <a:pt x="437689" y="133441"/>
                  </a:lnTo>
                  <a:lnTo>
                    <a:pt x="454310" y="130086"/>
                  </a:lnTo>
                  <a:lnTo>
                    <a:pt x="467883" y="120935"/>
                  </a:lnTo>
                  <a:lnTo>
                    <a:pt x="477035" y="107361"/>
                  </a:lnTo>
                  <a:lnTo>
                    <a:pt x="480390" y="90740"/>
                  </a:lnTo>
                  <a:lnTo>
                    <a:pt x="480390" y="42701"/>
                  </a:lnTo>
                  <a:lnTo>
                    <a:pt x="477035" y="26079"/>
                  </a:lnTo>
                  <a:lnTo>
                    <a:pt x="467883" y="12506"/>
                  </a:lnTo>
                  <a:lnTo>
                    <a:pt x="454310" y="3355"/>
                  </a:lnTo>
                  <a:lnTo>
                    <a:pt x="437689" y="0"/>
                  </a:lnTo>
                  <a:close/>
                </a:path>
              </a:pathLst>
            </a:custGeom>
            <a:ln w="8006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06946" y="2437250"/>
            <a:ext cx="528955" cy="31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43510">
              <a:lnSpc>
                <a:spcPct val="110100"/>
              </a:lnSpc>
              <a:spcBef>
                <a:spcPts val="100"/>
              </a:spcBef>
            </a:pPr>
            <a:r>
              <a:rPr sz="850" spc="-2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825" b="0" i="1" spc="-30" baseline="35353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825" b="0" i="1" spc="750" baseline="35353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8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825" spc="-15" baseline="35353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825" baseline="35353">
              <a:latin typeface="Georgia"/>
              <a:cs typeface="Georg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963311" y="2524439"/>
            <a:ext cx="963930" cy="143510"/>
            <a:chOff x="2963311" y="2524439"/>
            <a:chExt cx="963930" cy="143510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3311" y="2524439"/>
              <a:ext cx="82688" cy="7873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442336" y="2529778"/>
              <a:ext cx="480695" cy="133985"/>
            </a:xfrm>
            <a:custGeom>
              <a:avLst/>
              <a:gdLst/>
              <a:ahLst/>
              <a:cxnLst/>
              <a:rect l="l" t="t" r="r" b="b"/>
              <a:pathLst>
                <a:path w="480695" h="133985">
                  <a:moveTo>
                    <a:pt x="437689" y="0"/>
                  </a:moveTo>
                  <a:lnTo>
                    <a:pt x="42701" y="0"/>
                  </a:lnTo>
                  <a:lnTo>
                    <a:pt x="26079" y="3355"/>
                  </a:lnTo>
                  <a:lnTo>
                    <a:pt x="12506" y="12506"/>
                  </a:lnTo>
                  <a:lnTo>
                    <a:pt x="3355" y="26079"/>
                  </a:lnTo>
                  <a:lnTo>
                    <a:pt x="0" y="42701"/>
                  </a:lnTo>
                  <a:lnTo>
                    <a:pt x="0" y="90740"/>
                  </a:lnTo>
                  <a:lnTo>
                    <a:pt x="3355" y="107361"/>
                  </a:lnTo>
                  <a:lnTo>
                    <a:pt x="12506" y="120935"/>
                  </a:lnTo>
                  <a:lnTo>
                    <a:pt x="26079" y="130086"/>
                  </a:lnTo>
                  <a:lnTo>
                    <a:pt x="42701" y="133441"/>
                  </a:lnTo>
                  <a:lnTo>
                    <a:pt x="437689" y="133441"/>
                  </a:lnTo>
                  <a:lnTo>
                    <a:pt x="454310" y="130086"/>
                  </a:lnTo>
                  <a:lnTo>
                    <a:pt x="467883" y="120935"/>
                  </a:lnTo>
                  <a:lnTo>
                    <a:pt x="477035" y="107361"/>
                  </a:lnTo>
                  <a:lnTo>
                    <a:pt x="480390" y="90740"/>
                  </a:lnTo>
                  <a:lnTo>
                    <a:pt x="480390" y="42701"/>
                  </a:lnTo>
                  <a:lnTo>
                    <a:pt x="477035" y="26079"/>
                  </a:lnTo>
                  <a:lnTo>
                    <a:pt x="467883" y="12506"/>
                  </a:lnTo>
                  <a:lnTo>
                    <a:pt x="454310" y="3355"/>
                  </a:lnTo>
                  <a:lnTo>
                    <a:pt x="437689" y="0"/>
                  </a:lnTo>
                  <a:close/>
                </a:path>
              </a:pathLst>
            </a:custGeom>
            <a:solidFill>
              <a:srgbClr val="E5EFE0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42336" y="2529778"/>
              <a:ext cx="480695" cy="133985"/>
            </a:xfrm>
            <a:custGeom>
              <a:avLst/>
              <a:gdLst/>
              <a:ahLst/>
              <a:cxnLst/>
              <a:rect l="l" t="t" r="r" b="b"/>
              <a:pathLst>
                <a:path w="480695" h="133985">
                  <a:moveTo>
                    <a:pt x="437689" y="0"/>
                  </a:moveTo>
                  <a:lnTo>
                    <a:pt x="42701" y="0"/>
                  </a:lnTo>
                  <a:lnTo>
                    <a:pt x="26079" y="3355"/>
                  </a:lnTo>
                  <a:lnTo>
                    <a:pt x="12506" y="12506"/>
                  </a:lnTo>
                  <a:lnTo>
                    <a:pt x="3355" y="26079"/>
                  </a:lnTo>
                  <a:lnTo>
                    <a:pt x="0" y="42701"/>
                  </a:lnTo>
                  <a:lnTo>
                    <a:pt x="0" y="90740"/>
                  </a:lnTo>
                  <a:lnTo>
                    <a:pt x="3355" y="107361"/>
                  </a:lnTo>
                  <a:lnTo>
                    <a:pt x="12506" y="120935"/>
                  </a:lnTo>
                  <a:lnTo>
                    <a:pt x="26079" y="130086"/>
                  </a:lnTo>
                  <a:lnTo>
                    <a:pt x="42701" y="133441"/>
                  </a:lnTo>
                  <a:lnTo>
                    <a:pt x="437689" y="133441"/>
                  </a:lnTo>
                  <a:lnTo>
                    <a:pt x="454310" y="130086"/>
                  </a:lnTo>
                  <a:lnTo>
                    <a:pt x="467883" y="120935"/>
                  </a:lnTo>
                  <a:lnTo>
                    <a:pt x="477035" y="107361"/>
                  </a:lnTo>
                  <a:lnTo>
                    <a:pt x="480390" y="90740"/>
                  </a:lnTo>
                  <a:lnTo>
                    <a:pt x="480390" y="42701"/>
                  </a:lnTo>
                  <a:lnTo>
                    <a:pt x="477035" y="26079"/>
                  </a:lnTo>
                  <a:lnTo>
                    <a:pt x="467883" y="12506"/>
                  </a:lnTo>
                  <a:lnTo>
                    <a:pt x="454310" y="3355"/>
                  </a:lnTo>
                  <a:lnTo>
                    <a:pt x="437689" y="0"/>
                  </a:lnTo>
                  <a:close/>
                </a:path>
              </a:pathLst>
            </a:custGeom>
            <a:ln w="8006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471612" y="2511526"/>
            <a:ext cx="422275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25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205129" y="2573280"/>
            <a:ext cx="233679" cy="46990"/>
            <a:chOff x="3205129" y="2573280"/>
            <a:chExt cx="233679" cy="46990"/>
          </a:xfrm>
        </p:grpSpPr>
        <p:sp>
          <p:nvSpPr>
            <p:cNvPr id="29" name="object 29"/>
            <p:cNvSpPr/>
            <p:nvPr/>
          </p:nvSpPr>
          <p:spPr>
            <a:xfrm>
              <a:off x="3210526" y="2596499"/>
              <a:ext cx="172085" cy="0"/>
            </a:xfrm>
            <a:custGeom>
              <a:avLst/>
              <a:gdLst/>
              <a:ahLst/>
              <a:cxnLst/>
              <a:rect l="l" t="t" r="r" b="b"/>
              <a:pathLst>
                <a:path w="172085">
                  <a:moveTo>
                    <a:pt x="0" y="0"/>
                  </a:moveTo>
                  <a:lnTo>
                    <a:pt x="172081" y="0"/>
                  </a:lnTo>
                </a:path>
              </a:pathLst>
            </a:custGeom>
            <a:ln w="106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76416" y="2573280"/>
              <a:ext cx="62230" cy="46990"/>
            </a:xfrm>
            <a:custGeom>
              <a:avLst/>
              <a:gdLst/>
              <a:ahLst/>
              <a:cxnLst/>
              <a:rect l="l" t="t" r="r" b="b"/>
              <a:pathLst>
                <a:path w="62229" h="46989">
                  <a:moveTo>
                    <a:pt x="0" y="0"/>
                  </a:moveTo>
                  <a:lnTo>
                    <a:pt x="0" y="46437"/>
                  </a:lnTo>
                  <a:lnTo>
                    <a:pt x="15188" y="38673"/>
                  </a:lnTo>
                  <a:lnTo>
                    <a:pt x="31732" y="31925"/>
                  </a:lnTo>
                  <a:lnTo>
                    <a:pt x="47888" y="26629"/>
                  </a:lnTo>
                  <a:lnTo>
                    <a:pt x="61917" y="23218"/>
                  </a:lnTo>
                  <a:lnTo>
                    <a:pt x="47888" y="19808"/>
                  </a:lnTo>
                  <a:lnTo>
                    <a:pt x="31732" y="14511"/>
                  </a:lnTo>
                  <a:lnTo>
                    <a:pt x="15188" y="7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138931" y="2501990"/>
            <a:ext cx="177165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850" b="1" i="1" spc="-37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850" spc="145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825" b="0" i="1" spc="157" baseline="30303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825" baseline="30303">
              <a:latin typeface="Bookman Old Style"/>
              <a:cs typeface="Bookman Old Sty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34677" y="2563418"/>
            <a:ext cx="249554" cy="1155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5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5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5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5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550">
              <a:latin typeface="Bookman Old Style"/>
              <a:cs typeface="Bookman Old Style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926731" y="2573280"/>
            <a:ext cx="212725" cy="46990"/>
            <a:chOff x="3926731" y="2573280"/>
            <a:chExt cx="212725" cy="46990"/>
          </a:xfrm>
        </p:grpSpPr>
        <p:sp>
          <p:nvSpPr>
            <p:cNvPr id="34" name="object 34"/>
            <p:cNvSpPr/>
            <p:nvPr/>
          </p:nvSpPr>
          <p:spPr>
            <a:xfrm>
              <a:off x="3926731" y="2596499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6893" y="0"/>
                  </a:lnTo>
                </a:path>
              </a:pathLst>
            </a:custGeom>
            <a:ln w="106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77433" y="2573280"/>
              <a:ext cx="62230" cy="46990"/>
            </a:xfrm>
            <a:custGeom>
              <a:avLst/>
              <a:gdLst/>
              <a:ahLst/>
              <a:cxnLst/>
              <a:rect l="l" t="t" r="r" b="b"/>
              <a:pathLst>
                <a:path w="62229" h="46989">
                  <a:moveTo>
                    <a:pt x="0" y="0"/>
                  </a:moveTo>
                  <a:lnTo>
                    <a:pt x="0" y="46437"/>
                  </a:lnTo>
                  <a:lnTo>
                    <a:pt x="15188" y="38673"/>
                  </a:lnTo>
                  <a:lnTo>
                    <a:pt x="31732" y="31925"/>
                  </a:lnTo>
                  <a:lnTo>
                    <a:pt x="47888" y="26629"/>
                  </a:lnTo>
                  <a:lnTo>
                    <a:pt x="61917" y="23218"/>
                  </a:lnTo>
                  <a:lnTo>
                    <a:pt x="47888" y="19808"/>
                  </a:lnTo>
                  <a:lnTo>
                    <a:pt x="31732" y="14511"/>
                  </a:lnTo>
                  <a:lnTo>
                    <a:pt x="15188" y="7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37" name="object 37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3214693"/>
              <a:ext cx="1475740" cy="25400"/>
            </a:xfrm>
            <a:custGeom>
              <a:avLst/>
              <a:gdLst/>
              <a:ahLst/>
              <a:cxnLst/>
              <a:rect l="l" t="t" r="r" b="b"/>
              <a:pathLst>
                <a:path w="1475740" h="25400">
                  <a:moveTo>
                    <a:pt x="0" y="25305"/>
                  </a:moveTo>
                  <a:lnTo>
                    <a:pt x="0" y="0"/>
                  </a:lnTo>
                  <a:lnTo>
                    <a:pt x="1475175" y="0"/>
                  </a:lnTo>
                  <a:lnTo>
                    <a:pt x="1475175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4433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Time-and-</a:t>
            </a:r>
            <a:r>
              <a:rPr spc="55" dirty="0"/>
              <a:t>Space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22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801707"/>
            <a:ext cx="4933950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 T&amp;S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models,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representations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every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step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results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joint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temporal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and</a:t>
            </a:r>
            <a:r>
              <a:rPr sz="1000" spc="6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spatial</a:t>
            </a:r>
            <a:r>
              <a:rPr sz="1000" spc="6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encoding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7825" y="1033238"/>
            <a:ext cx="10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2073" y="1173675"/>
            <a:ext cx="1031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9250" algn="l"/>
              </a:tabLst>
            </a:pP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6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1000" spc="220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6769" y="1159398"/>
            <a:ext cx="9391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4525" algn="l"/>
                <a:tab pos="893444" algn="l"/>
              </a:tabLst>
            </a:pP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700" spc="75" dirty="0">
                <a:solidFill>
                  <a:srgbClr val="22373A"/>
                </a:solidFill>
                <a:latin typeface="Georgia"/>
                <a:cs typeface="Georgia"/>
              </a:rPr>
              <a:t>+1</a:t>
            </a: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6355" y="1245377"/>
            <a:ext cx="11537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93444" algn="l"/>
              </a:tabLst>
            </a:pP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i="1" spc="114" dirty="0">
                <a:solidFill>
                  <a:srgbClr val="22373A"/>
                </a:solidFill>
                <a:latin typeface="DejaVu Sans Mono"/>
                <a:cs typeface="DejaVu Sans Mono"/>
              </a:rPr>
              <a:t>≤</a:t>
            </a:r>
            <a:r>
              <a:rPr sz="70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14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114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5408" y="1192662"/>
            <a:ext cx="5283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0" i="1" spc="-52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500" b="0" i="1" spc="-195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i="1" spc="150" baseline="8333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r>
              <a:rPr sz="700" i="1" spc="100" dirty="0">
                <a:solidFill>
                  <a:srgbClr val="22373A"/>
                </a:solidFill>
                <a:latin typeface="DejaVu Sans Mono"/>
                <a:cs typeface="DejaVu Sans Mono"/>
              </a:rPr>
              <a:t>≤</a:t>
            </a:r>
            <a:r>
              <a:rPr sz="700" b="0" i="1" spc="10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10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1500" spc="150" baseline="69444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500" baseline="69444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487467"/>
            <a:ext cx="4733290" cy="1219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Several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options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exist.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855"/>
              </a:spcBef>
              <a:buChar char="•"/>
              <a:tabLst>
                <a:tab pos="264795" algn="l"/>
              </a:tabLst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Integrate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into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operators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sequential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data.</a:t>
            </a:r>
            <a:endParaRPr sz="1000">
              <a:latin typeface="Calibri"/>
              <a:cs typeface="Calibri"/>
            </a:endParaRPr>
          </a:p>
          <a:p>
            <a:pPr marL="517525" lvl="1" indent="-116839">
              <a:lnSpc>
                <a:spcPct val="100000"/>
              </a:lnSpc>
              <a:spcBef>
                <a:spcPts val="360"/>
              </a:spcBef>
              <a:buClr>
                <a:srgbClr val="22373A"/>
              </a:buClr>
              <a:buChar char="–"/>
              <a:tabLst>
                <a:tab pos="517525" algn="l"/>
              </a:tabLst>
            </a:pP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Graph</a:t>
            </a:r>
            <a:r>
              <a:rPr sz="9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recurrent</a:t>
            </a:r>
            <a:r>
              <a:rPr sz="9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architectures,</a:t>
            </a:r>
            <a:r>
              <a:rPr sz="9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spatiotemporal</a:t>
            </a:r>
            <a:r>
              <a:rPr sz="9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convolutions,</a:t>
            </a:r>
            <a:r>
              <a:rPr sz="9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spatiotemporal</a:t>
            </a:r>
            <a:r>
              <a:rPr sz="9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attention,</a:t>
            </a:r>
            <a:r>
              <a:rPr sz="9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22373A"/>
                </a:solidFill>
                <a:latin typeface="Calibri"/>
                <a:cs typeface="Calibri"/>
              </a:rPr>
              <a:t>...</a:t>
            </a:r>
            <a:endParaRPr sz="9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380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 temporal operators to compute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messages.</a:t>
            </a:r>
            <a:endParaRPr sz="1000">
              <a:latin typeface="Calibri"/>
              <a:cs typeface="Calibri"/>
            </a:endParaRPr>
          </a:p>
          <a:p>
            <a:pPr marL="517525" lvl="1" indent="-116839">
              <a:lnSpc>
                <a:spcPct val="100000"/>
              </a:lnSpc>
              <a:spcBef>
                <a:spcPts val="360"/>
              </a:spcBef>
              <a:buClr>
                <a:srgbClr val="22373A"/>
              </a:buClr>
              <a:buChar char="–"/>
              <a:tabLst>
                <a:tab pos="517525" algn="l"/>
              </a:tabLst>
            </a:pP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Temporal</a:t>
            </a:r>
            <a:r>
              <a:rPr sz="900" spc="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graph</a:t>
            </a:r>
            <a:r>
              <a:rPr sz="900" spc="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convolutions,</a:t>
            </a:r>
            <a:r>
              <a:rPr sz="900" spc="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spatiotemporal</a:t>
            </a:r>
            <a:r>
              <a:rPr sz="900" spc="5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cross-attention,</a:t>
            </a:r>
            <a:r>
              <a:rPr sz="900" spc="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22373A"/>
                </a:solidFill>
                <a:latin typeface="Calibri"/>
                <a:cs typeface="Calibri"/>
              </a:rPr>
              <a:t>...</a:t>
            </a:r>
            <a:endParaRPr sz="9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95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Product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representations.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3" name="object 13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3214693"/>
              <a:ext cx="1545590" cy="25400"/>
            </a:xfrm>
            <a:custGeom>
              <a:avLst/>
              <a:gdLst/>
              <a:ahLst/>
              <a:cxnLst/>
              <a:rect l="l" t="t" r="r" b="b"/>
              <a:pathLst>
                <a:path w="1545590" h="25400">
                  <a:moveTo>
                    <a:pt x="0" y="25305"/>
                  </a:moveTo>
                  <a:lnTo>
                    <a:pt x="0" y="0"/>
                  </a:lnTo>
                  <a:lnTo>
                    <a:pt x="1545400" y="0"/>
                  </a:lnTo>
                  <a:lnTo>
                    <a:pt x="1545400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9192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Example</a:t>
            </a:r>
            <a:r>
              <a:rPr spc="40" dirty="0"/>
              <a:t> </a:t>
            </a:r>
            <a:r>
              <a:rPr spc="10" dirty="0"/>
              <a:t>1:</a:t>
            </a:r>
            <a:r>
              <a:rPr spc="105" dirty="0"/>
              <a:t> </a:t>
            </a:r>
            <a:r>
              <a:rPr spc="60" dirty="0"/>
              <a:t>From</a:t>
            </a:r>
            <a:r>
              <a:rPr spc="35" dirty="0"/>
              <a:t> </a:t>
            </a:r>
            <a:r>
              <a:rPr spc="10" dirty="0"/>
              <a:t>Recurrent</a:t>
            </a:r>
            <a:r>
              <a:rPr spc="30" dirty="0"/>
              <a:t> </a:t>
            </a:r>
            <a:r>
              <a:rPr dirty="0"/>
              <a:t>Neural</a:t>
            </a:r>
            <a:r>
              <a:rPr spc="35" dirty="0"/>
              <a:t> </a:t>
            </a:r>
            <a:r>
              <a:rPr spc="-10" dirty="0"/>
              <a:t>Networks...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23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866094"/>
            <a:ext cx="17437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Consider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standard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GRU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[6]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cell.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7400" y="1152946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3348" y="1236461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6137" y="1064747"/>
            <a:ext cx="3460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0035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[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0200" y="1152946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6457" y="1141917"/>
            <a:ext cx="92456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12470" algn="l"/>
              </a:tabLst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r</a:t>
            </a:r>
            <a:r>
              <a:rPr sz="1000" b="1" i="1" spc="30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σ</a:t>
            </a:r>
            <a:r>
              <a:rPr sz="1000" b="0" i="1" spc="37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200" b="1" spc="40" dirty="0">
                <a:solidFill>
                  <a:srgbClr val="22373A"/>
                </a:solidFill>
                <a:latin typeface="Arial"/>
                <a:cs typeface="Arial"/>
              </a:rPr>
              <a:t>Θ</a:t>
            </a:r>
            <a:r>
              <a:rPr sz="1200" b="1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-2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-355" dirty="0">
                <a:solidFill>
                  <a:srgbClr val="22373A"/>
                </a:solidFill>
                <a:latin typeface="DejaVu Sans Mono"/>
                <a:cs typeface="DejaVu Sans Mono"/>
              </a:rPr>
              <a:t>||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85046" y="1167223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69514" y="1152946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8880" y="1236461"/>
            <a:ext cx="6692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63525" algn="l"/>
                <a:tab pos="462915" algn="l"/>
              </a:tabLst>
            </a:pPr>
            <a:r>
              <a:rPr sz="1050" b="0" i="1" spc="60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r</a:t>
            </a:r>
            <a:r>
              <a:rPr sz="1050" b="0" i="1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18167" y="1064747"/>
            <a:ext cx="463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2373A"/>
                </a:solidFill>
                <a:latin typeface="Verdana"/>
                <a:cs typeface="Verdana"/>
              </a:rPr>
              <a:t>]</a:t>
            </a:r>
            <a:r>
              <a:rPr sz="1000" spc="-12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spc="-15" baseline="-44444" dirty="0">
                <a:solidFill>
                  <a:srgbClr val="22373A"/>
                </a:solidFill>
                <a:latin typeface="LM Roman 10"/>
                <a:cs typeface="LM Roman 10"/>
              </a:rPr>
              <a:t>+</a:t>
            </a:r>
            <a:r>
              <a:rPr sz="1500" spc="-165" baseline="-44444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500" b="1" i="1" spc="-37" baseline="-44444" dirty="0">
                <a:solidFill>
                  <a:srgbClr val="22373A"/>
                </a:solidFill>
                <a:latin typeface="Verdana"/>
                <a:cs typeface="Verdana"/>
              </a:rPr>
              <a:t>b</a:t>
            </a:r>
            <a:r>
              <a:rPr sz="1050" b="0" i="1" spc="-37" baseline="-75396" dirty="0">
                <a:solidFill>
                  <a:srgbClr val="22373A"/>
                </a:solidFill>
                <a:latin typeface="Bookman Old Style"/>
                <a:cs typeface="Bookman Old Style"/>
              </a:rPr>
              <a:t>r</a:t>
            </a:r>
            <a:r>
              <a:rPr sz="1000" spc="-25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47487" y="1167223"/>
            <a:ext cx="165735" cy="940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(5)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(6)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(7)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(8)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54974" y="1407264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54974" y="1490779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56980" y="1478472"/>
            <a:ext cx="857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u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66137" y="1319052"/>
            <a:ext cx="3562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0195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[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68804" y="1396235"/>
            <a:ext cx="95186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0410" algn="l"/>
              </a:tabLst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spc="26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6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σ</a:t>
            </a:r>
            <a:r>
              <a:rPr sz="1000" b="0" i="1" spc="34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200" b="1" spc="50" dirty="0">
                <a:solidFill>
                  <a:srgbClr val="22373A"/>
                </a:solidFill>
                <a:latin typeface="Arial"/>
                <a:cs typeface="Arial"/>
              </a:rPr>
              <a:t>Θ</a:t>
            </a:r>
            <a:r>
              <a:rPr sz="1200" b="1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-2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-355" dirty="0">
                <a:solidFill>
                  <a:srgbClr val="22373A"/>
                </a:solidFill>
                <a:latin typeface="DejaVu Sans Mono"/>
                <a:cs typeface="DejaVu Sans Mono"/>
              </a:rPr>
              <a:t>||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95168" y="1421541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80322" y="1407264"/>
            <a:ext cx="2609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1454" algn="l"/>
              </a:tabLst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2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80322" y="1490779"/>
            <a:ext cx="3924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1454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28289" y="1319052"/>
            <a:ext cx="47370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2373A"/>
                </a:solidFill>
                <a:latin typeface="Verdana"/>
                <a:cs typeface="Verdana"/>
              </a:rPr>
              <a:t>]</a:t>
            </a:r>
            <a:r>
              <a:rPr sz="1000" spc="-12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spc="-15" baseline="-44444" dirty="0">
                <a:solidFill>
                  <a:srgbClr val="22373A"/>
                </a:solidFill>
                <a:latin typeface="LM Roman 10"/>
                <a:cs typeface="LM Roman 10"/>
              </a:rPr>
              <a:t>+</a:t>
            </a:r>
            <a:r>
              <a:rPr sz="1500" spc="-165" baseline="-44444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500" b="1" i="1" spc="-37" baseline="-44444" dirty="0">
                <a:solidFill>
                  <a:srgbClr val="22373A"/>
                </a:solidFill>
                <a:latin typeface="Verdana"/>
                <a:cs typeface="Verdana"/>
              </a:rPr>
              <a:t>b</a:t>
            </a:r>
            <a:r>
              <a:rPr sz="1050" b="0" i="1" spc="-37" baseline="-75396" dirty="0">
                <a:solidFill>
                  <a:srgbClr val="22373A"/>
                </a:solidFill>
                <a:latin typeface="Bookman Old Style"/>
                <a:cs typeface="Bookman Old Style"/>
              </a:rPr>
              <a:t>u</a:t>
            </a:r>
            <a:r>
              <a:rPr sz="1000" spc="-25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54974" y="1661568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54974" y="1745096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33205" y="1732790"/>
            <a:ext cx="711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c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42362" y="1573369"/>
            <a:ext cx="341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5590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[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90014" y="1650552"/>
            <a:ext cx="10922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c</a:t>
            </a:r>
            <a:r>
              <a:rPr sz="1000" b="1" i="1" spc="25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tanh</a:t>
            </a:r>
            <a:r>
              <a:rPr sz="1000" spc="26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200" b="1" spc="100" dirty="0">
                <a:solidFill>
                  <a:srgbClr val="22373A"/>
                </a:solidFill>
                <a:latin typeface="Arial"/>
                <a:cs typeface="Arial"/>
              </a:rPr>
              <a:t>Θ</a:t>
            </a:r>
            <a:r>
              <a:rPr sz="1200" b="1" spc="140" dirty="0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 </a:t>
            </a:r>
            <a:r>
              <a:rPr sz="1000" i="1" spc="-355" dirty="0">
                <a:solidFill>
                  <a:srgbClr val="22373A"/>
                </a:solidFill>
                <a:latin typeface="DejaVu Sans Mono"/>
                <a:cs typeface="DejaVu Sans Mono"/>
              </a:rPr>
              <a:t>||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56775" y="1675858"/>
            <a:ext cx="3778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r</a:t>
            </a:r>
            <a:r>
              <a:rPr sz="1000" b="1" i="1" spc="25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⊙</a:t>
            </a:r>
            <a:r>
              <a:rPr sz="1000" i="1" spc="-37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1929" y="1661568"/>
            <a:ext cx="5283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8120" algn="l"/>
                <a:tab pos="479425" algn="l"/>
              </a:tabLst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1929" y="1745096"/>
            <a:ext cx="6604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4310" algn="l"/>
                <a:tab pos="479425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57600" y="1573369"/>
            <a:ext cx="45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2373A"/>
                </a:solidFill>
                <a:latin typeface="Verdana"/>
                <a:cs typeface="Verdana"/>
              </a:rPr>
              <a:t>]</a:t>
            </a:r>
            <a:r>
              <a:rPr sz="1000" spc="-12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spc="-15" baseline="-44444" dirty="0">
                <a:solidFill>
                  <a:srgbClr val="22373A"/>
                </a:solidFill>
                <a:latin typeface="LM Roman 10"/>
                <a:cs typeface="LM Roman 10"/>
              </a:rPr>
              <a:t>+</a:t>
            </a:r>
            <a:r>
              <a:rPr sz="1500" spc="-165" baseline="-44444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500" b="1" i="1" spc="-37" baseline="-44444" dirty="0">
                <a:solidFill>
                  <a:srgbClr val="22373A"/>
                </a:solidFill>
                <a:latin typeface="Verdana"/>
                <a:cs typeface="Verdana"/>
              </a:rPr>
              <a:t>b</a:t>
            </a:r>
            <a:r>
              <a:rPr sz="1050" b="0" i="1" spc="-37" baseline="-75396" dirty="0">
                <a:solidFill>
                  <a:srgbClr val="22373A"/>
                </a:solidFill>
                <a:latin typeface="Bookman Old Style"/>
                <a:cs typeface="Bookman Old Style"/>
              </a:rPr>
              <a:t>c</a:t>
            </a:r>
            <a:r>
              <a:rPr sz="1000" spc="-25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54974" y="1915886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68220" y="1827687"/>
            <a:ext cx="490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9100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30284" y="1915886"/>
            <a:ext cx="3835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4645" algn="l"/>
              </a:tabLst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2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70506" y="1930176"/>
            <a:ext cx="1576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02640" algn="l"/>
              </a:tabLst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spc="2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38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1</a:t>
            </a:r>
            <a:r>
              <a:rPr sz="1000" spc="-114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00" i="1" spc="-3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⊙</a:t>
            </a:r>
            <a:r>
              <a:rPr sz="1000" i="1" spc="-3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c</a:t>
            </a:r>
            <a:r>
              <a:rPr sz="1000" b="1" i="1" spc="1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+</a:t>
            </a:r>
            <a:r>
              <a:rPr sz="1000" spc="-114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spc="1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⊙</a:t>
            </a:r>
            <a:r>
              <a:rPr sz="1000" i="1" spc="-3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37776" y="1915886"/>
            <a:ext cx="3454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54974" y="1999414"/>
            <a:ext cx="165988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7375" algn="l"/>
                <a:tab pos="909955" algn="l"/>
                <a:tab pos="1195070" algn="l"/>
                <a:tab pos="1478915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47294" y="2271795"/>
            <a:ext cx="4874260" cy="643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processed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independently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single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multivariate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time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[6]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J.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Chung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“Empirical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evaluation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of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gated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recurrent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neural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networks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on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sequence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modeling”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2014.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43" name="object 43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3214693"/>
              <a:ext cx="1616075" cy="25400"/>
            </a:xfrm>
            <a:custGeom>
              <a:avLst/>
              <a:gdLst/>
              <a:ahLst/>
              <a:cxnLst/>
              <a:rect l="l" t="t" r="r" b="b"/>
              <a:pathLst>
                <a:path w="1616075" h="25400">
                  <a:moveTo>
                    <a:pt x="0" y="25305"/>
                  </a:moveTo>
                  <a:lnTo>
                    <a:pt x="0" y="0"/>
                  </a:lnTo>
                  <a:lnTo>
                    <a:pt x="1615626" y="0"/>
                  </a:lnTo>
                  <a:lnTo>
                    <a:pt x="1615626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44875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...to</a:t>
            </a:r>
            <a:r>
              <a:rPr spc="80" dirty="0"/>
              <a:t> </a:t>
            </a:r>
            <a:r>
              <a:rPr spc="10" dirty="0"/>
              <a:t>Graph</a:t>
            </a:r>
            <a:r>
              <a:rPr spc="80" dirty="0"/>
              <a:t> </a:t>
            </a:r>
            <a:r>
              <a:rPr dirty="0"/>
              <a:t>Convolutional</a:t>
            </a:r>
            <a:r>
              <a:rPr spc="75" dirty="0"/>
              <a:t> </a:t>
            </a:r>
            <a:r>
              <a:rPr spc="10" dirty="0"/>
              <a:t>Recurrent</a:t>
            </a:r>
            <a:r>
              <a:rPr spc="70" dirty="0"/>
              <a:t> </a:t>
            </a:r>
            <a:r>
              <a:rPr dirty="0"/>
              <a:t>Neural</a:t>
            </a:r>
            <a:r>
              <a:rPr spc="8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896269"/>
            <a:ext cx="43275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obtain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T&amp;S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implementing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gates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GRU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blocks: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6211" y="1145164"/>
            <a:ext cx="687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142" baseline="-22222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700" b="0" i="1" spc="9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70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baseline="-22222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500" spc="-89" baseline="-22222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500" b="1" i="1" spc="172" baseline="-22222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70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700" i="1" spc="114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114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9363" y="1266637"/>
            <a:ext cx="4044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3060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4609" y="1136656"/>
            <a:ext cx="228600" cy="10883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57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(9)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(10)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(11)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(12)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(13)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3008" y="1395681"/>
            <a:ext cx="577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2475" y="1479196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650" y="1307482"/>
            <a:ext cx="43560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1150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25" dirty="0">
                <a:solidFill>
                  <a:srgbClr val="22373A"/>
                </a:solidFill>
                <a:latin typeface="Verdana"/>
                <a:cs typeface="Verdana"/>
              </a:rPr>
              <a:t>t[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05367" y="1395681"/>
            <a:ext cx="3517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6705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05367" y="1479196"/>
            <a:ext cx="3492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7815" algn="l"/>
              </a:tabLst>
            </a:pPr>
            <a:r>
              <a:rPr sz="700" b="0" i="1" spc="40" dirty="0">
                <a:solidFill>
                  <a:srgbClr val="22373A"/>
                </a:solidFill>
                <a:latin typeface="Bookman Old Style"/>
                <a:cs typeface="Bookman Old Style"/>
              </a:rPr>
              <a:t>r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2099" y="1409971"/>
            <a:ext cx="10725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43280" algn="l"/>
              </a:tabLst>
            </a:pPr>
            <a:r>
              <a:rPr sz="1000" b="1" i="1" spc="75" dirty="0">
                <a:solidFill>
                  <a:srgbClr val="22373A"/>
                </a:solidFill>
                <a:latin typeface="Verdana"/>
                <a:cs typeface="Verdana"/>
              </a:rPr>
              <a:t>R</a:t>
            </a:r>
            <a:r>
              <a:rPr sz="1000" b="1" i="1" spc="28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σ</a:t>
            </a:r>
            <a:r>
              <a:rPr sz="1000" b="0" i="1" spc="36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25" dirty="0">
                <a:solidFill>
                  <a:srgbClr val="007AA5"/>
                </a:solidFill>
                <a:latin typeface="Calibri"/>
                <a:cs typeface="Calibri"/>
              </a:rPr>
              <a:t>MP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	</a:t>
            </a:r>
            <a:r>
              <a:rPr sz="1000" b="1" i="1" spc="75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00" b="1" i="1" spc="3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-355" dirty="0">
                <a:solidFill>
                  <a:srgbClr val="22373A"/>
                </a:solidFill>
                <a:latin typeface="DejaVu Sans Mono"/>
                <a:cs typeface="DejaVu Sans Mono"/>
              </a:rPr>
              <a:t>||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8897" y="1409971"/>
            <a:ext cx="1498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43593" y="1395681"/>
            <a:ext cx="577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33179" y="1479209"/>
            <a:ext cx="1936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81845" y="1307482"/>
            <a:ext cx="490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2373A"/>
                </a:solidFill>
                <a:latin typeface="Verdana"/>
                <a:cs typeface="Verdana"/>
              </a:rPr>
              <a:t>]</a:t>
            </a:r>
            <a:r>
              <a:rPr sz="1000" spc="-16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b="0" i="1" spc="-52" baseline="-44444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500" b="0" i="1" spc="-172" baseline="-4444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i="1" baseline="-44444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r>
              <a:rPr sz="1050" b="0" i="1" baseline="-7539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))</a:t>
            </a:r>
            <a:r>
              <a:rPr sz="1000" spc="-1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b="0" i="1" spc="-75" baseline="-44444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endParaRPr sz="1500" baseline="-44444">
              <a:latin typeface="Bookman Old Style"/>
              <a:cs typeface="Bookman Old Sty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76513" y="1608241"/>
            <a:ext cx="577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72475" y="1691769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83650" y="1520042"/>
            <a:ext cx="43560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1150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25" dirty="0">
                <a:solidFill>
                  <a:srgbClr val="22373A"/>
                </a:solidFill>
                <a:latin typeface="Verdana"/>
                <a:cs typeface="Verdana"/>
              </a:rPr>
              <a:t>t[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05367" y="1608241"/>
            <a:ext cx="3524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6705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66620" y="1622531"/>
            <a:ext cx="1068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38835" algn="l"/>
              </a:tabLst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O</a:t>
            </a:r>
            <a:r>
              <a:rPr sz="1000" b="1" i="1" spc="27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6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σ</a:t>
            </a:r>
            <a:r>
              <a:rPr sz="1000" b="0" i="1" spc="35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25" dirty="0">
                <a:solidFill>
                  <a:srgbClr val="007AA5"/>
                </a:solidFill>
                <a:latin typeface="Calibri"/>
                <a:cs typeface="Calibri"/>
              </a:rPr>
              <a:t>MP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	</a:t>
            </a:r>
            <a:r>
              <a:rPr sz="1000" b="1" i="1" spc="75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00" b="1" i="1" spc="3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-355" dirty="0">
                <a:solidFill>
                  <a:srgbClr val="22373A"/>
                </a:solidFill>
                <a:latin typeface="DejaVu Sans Mono"/>
                <a:cs typeface="DejaVu Sans Mono"/>
              </a:rPr>
              <a:t>||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138" y="1622531"/>
            <a:ext cx="1498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43834" y="1608241"/>
            <a:ext cx="577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05367" y="1691769"/>
            <a:ext cx="7213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8450" algn="l"/>
                <a:tab pos="540385" algn="l"/>
              </a:tabLst>
            </a:pP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o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82086" y="1520042"/>
            <a:ext cx="490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2373A"/>
                </a:solidFill>
                <a:latin typeface="Verdana"/>
                <a:cs typeface="Verdana"/>
              </a:rPr>
              <a:t>]</a:t>
            </a:r>
            <a:r>
              <a:rPr sz="1000" spc="-16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b="0" i="1" spc="-52" baseline="-44444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500" b="0" i="1" spc="-172" baseline="-4444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i="1" baseline="-44444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r>
              <a:rPr sz="1050" b="0" i="1" baseline="-7539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))</a:t>
            </a:r>
            <a:r>
              <a:rPr sz="1000" spc="-1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b="0" i="1" spc="-75" baseline="-44444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endParaRPr sz="1500" baseline="-44444">
              <a:latin typeface="Bookman Old Style"/>
              <a:cs typeface="Bookman Old Sty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78190" y="1820814"/>
            <a:ext cx="577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69363" y="1904329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48852" y="1732602"/>
            <a:ext cx="4305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6705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25" dirty="0">
                <a:solidFill>
                  <a:srgbClr val="22373A"/>
                </a:solidFill>
                <a:latin typeface="Verdana"/>
                <a:cs typeface="Verdana"/>
              </a:rPr>
              <a:t>t[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70568" y="1820814"/>
            <a:ext cx="3473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2260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70568" y="1904329"/>
            <a:ext cx="3448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3370" algn="l"/>
              </a:tabLst>
            </a:pP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c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65998" y="1835091"/>
            <a:ext cx="12293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00125" algn="l"/>
              </a:tabLst>
            </a:pPr>
            <a:r>
              <a:rPr sz="1000" b="1" i="1" spc="85" dirty="0">
                <a:solidFill>
                  <a:srgbClr val="22373A"/>
                </a:solidFill>
                <a:latin typeface="Verdana"/>
                <a:cs typeface="Verdana"/>
              </a:rPr>
              <a:t>C</a:t>
            </a:r>
            <a:r>
              <a:rPr sz="1000" b="1" i="1" spc="3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tanh</a:t>
            </a:r>
            <a:r>
              <a:rPr sz="1000" spc="40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007AA5"/>
                </a:solidFill>
                <a:latin typeface="Calibri"/>
                <a:cs typeface="Calibri"/>
              </a:rPr>
              <a:t>MP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	</a:t>
            </a:r>
            <a:r>
              <a:rPr sz="1000" b="1" i="1" spc="75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00" b="1" i="1" spc="3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-355" dirty="0">
                <a:solidFill>
                  <a:srgbClr val="22373A"/>
                </a:solidFill>
                <a:latin typeface="DejaVu Sans Mono"/>
                <a:cs typeface="DejaVu Sans Mono"/>
              </a:rPr>
              <a:t>||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69615" y="1835091"/>
            <a:ext cx="4597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75" dirty="0">
                <a:solidFill>
                  <a:srgbClr val="22373A"/>
                </a:solidFill>
                <a:latin typeface="Verdana"/>
                <a:cs typeface="Verdana"/>
              </a:rPr>
              <a:t>R</a:t>
            </a:r>
            <a:r>
              <a:rPr sz="1000" b="1" i="1" spc="22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⊙</a:t>
            </a:r>
            <a:r>
              <a:rPr sz="1000" i="1" spc="-3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80524" y="1820814"/>
            <a:ext cx="3911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5440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79991" y="1904329"/>
            <a:ext cx="5168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5915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52126" y="1732602"/>
            <a:ext cx="490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2373A"/>
                </a:solidFill>
                <a:latin typeface="Verdana"/>
                <a:cs typeface="Verdana"/>
              </a:rPr>
              <a:t>]</a:t>
            </a:r>
            <a:r>
              <a:rPr sz="1000" spc="-16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b="0" i="1" spc="-52" baseline="-44444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500" b="0" i="1" spc="-172" baseline="-4444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i="1" baseline="-44444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r>
              <a:rPr sz="1050" b="0" i="1" baseline="-7539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))</a:t>
            </a:r>
            <a:r>
              <a:rPr sz="1000" spc="-1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500" b="0" i="1" spc="-75" baseline="-44444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endParaRPr sz="1500" baseline="-44444">
              <a:latin typeface="Bookman Old Style"/>
              <a:cs typeface="Bookman Old Sty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78190" y="2033374"/>
            <a:ext cx="577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67776" y="2116889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95626" y="2033374"/>
            <a:ext cx="3873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91588" y="2116889"/>
            <a:ext cx="5168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5915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20770" y="2033374"/>
            <a:ext cx="577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77310" y="2033374"/>
            <a:ext cx="577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16732" y="2116889"/>
            <a:ext cx="4159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3855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43494" y="2047651"/>
            <a:ext cx="19335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86155" algn="l"/>
              </a:tabLst>
            </a:pPr>
            <a:r>
              <a:rPr sz="1000" b="1" i="1" spc="13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spc="30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6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O</a:t>
            </a:r>
            <a:r>
              <a:rPr sz="1000" b="1" i="1" spc="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⊙</a:t>
            </a:r>
            <a:r>
              <a:rPr sz="1000" i="1" spc="-3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+</a:t>
            </a:r>
            <a:r>
              <a:rPr sz="1000" spc="-114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(1</a:t>
            </a:r>
            <a:r>
              <a:rPr sz="1000" spc="-114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00" i="1" spc="-3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O</a:t>
            </a:r>
            <a:r>
              <a:rPr sz="1000" b="1" i="1" spc="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114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⊙</a:t>
            </a:r>
            <a:r>
              <a:rPr sz="1000" i="1" spc="-3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1" i="1" spc="85" dirty="0">
                <a:solidFill>
                  <a:srgbClr val="22373A"/>
                </a:solidFill>
                <a:latin typeface="Verdana"/>
                <a:cs typeface="Verdana"/>
              </a:rPr>
              <a:t>C</a:t>
            </a:r>
            <a:r>
              <a:rPr sz="1000" b="1" i="1" spc="3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47294" y="2412052"/>
            <a:ext cx="4942840" cy="50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These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T&amp;S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known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graph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convolutional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recurrent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neural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networks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(GCRNNs)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[7].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[7]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Y.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Seo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“Structured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sequence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modeling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with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convolutional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recurrent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networks”,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ICONIP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2018.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49" name="object 4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3214693"/>
              <a:ext cx="1685925" cy="25400"/>
            </a:xfrm>
            <a:custGeom>
              <a:avLst/>
              <a:gdLst/>
              <a:ahLst/>
              <a:cxnLst/>
              <a:rect l="l" t="t" r="r" b="b"/>
              <a:pathLst>
                <a:path w="1685925" h="25400">
                  <a:moveTo>
                    <a:pt x="0" y="25305"/>
                  </a:moveTo>
                  <a:lnTo>
                    <a:pt x="0" y="0"/>
                  </a:lnTo>
                  <a:lnTo>
                    <a:pt x="1685851" y="0"/>
                  </a:lnTo>
                  <a:lnTo>
                    <a:pt x="1685851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567032" y="2984299"/>
            <a:ext cx="113664" cy="149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2373A"/>
                </a:solidFill>
                <a:latin typeface="Calibri"/>
                <a:cs typeface="Calibri"/>
              </a:rPr>
              <a:t>24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4965" y="467915"/>
            <a:ext cx="915669" cy="915669"/>
            <a:chOff x="794965" y="467915"/>
            <a:chExt cx="915669" cy="91566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557" y="475506"/>
              <a:ext cx="900010" cy="90001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2557" y="475506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30" h="900430">
                  <a:moveTo>
                    <a:pt x="900010" y="450005"/>
                  </a:moveTo>
                  <a:lnTo>
                    <a:pt x="897370" y="400971"/>
                  </a:lnTo>
                  <a:lnTo>
                    <a:pt x="889631" y="353467"/>
                  </a:lnTo>
                  <a:lnTo>
                    <a:pt x="877069" y="307767"/>
                  </a:lnTo>
                  <a:lnTo>
                    <a:pt x="859958" y="264146"/>
                  </a:lnTo>
                  <a:lnTo>
                    <a:pt x="838572" y="222877"/>
                  </a:lnTo>
                  <a:lnTo>
                    <a:pt x="813186" y="184236"/>
                  </a:lnTo>
                  <a:lnTo>
                    <a:pt x="784075" y="148497"/>
                  </a:lnTo>
                  <a:lnTo>
                    <a:pt x="751513" y="115935"/>
                  </a:lnTo>
                  <a:lnTo>
                    <a:pt x="715774" y="86824"/>
                  </a:lnTo>
                  <a:lnTo>
                    <a:pt x="677133" y="61438"/>
                  </a:lnTo>
                  <a:lnTo>
                    <a:pt x="635864" y="40052"/>
                  </a:lnTo>
                  <a:lnTo>
                    <a:pt x="592243" y="22941"/>
                  </a:lnTo>
                  <a:lnTo>
                    <a:pt x="546543" y="10379"/>
                  </a:lnTo>
                  <a:lnTo>
                    <a:pt x="499039" y="2640"/>
                  </a:lnTo>
                  <a:lnTo>
                    <a:pt x="450005" y="0"/>
                  </a:lnTo>
                  <a:lnTo>
                    <a:pt x="400971" y="2640"/>
                  </a:lnTo>
                  <a:lnTo>
                    <a:pt x="353467" y="10379"/>
                  </a:lnTo>
                  <a:lnTo>
                    <a:pt x="307767" y="22941"/>
                  </a:lnTo>
                  <a:lnTo>
                    <a:pt x="264146" y="40052"/>
                  </a:lnTo>
                  <a:lnTo>
                    <a:pt x="222877" y="61438"/>
                  </a:lnTo>
                  <a:lnTo>
                    <a:pt x="184236" y="86824"/>
                  </a:lnTo>
                  <a:lnTo>
                    <a:pt x="148497" y="115935"/>
                  </a:lnTo>
                  <a:lnTo>
                    <a:pt x="115935" y="148497"/>
                  </a:lnTo>
                  <a:lnTo>
                    <a:pt x="86824" y="184236"/>
                  </a:lnTo>
                  <a:lnTo>
                    <a:pt x="61438" y="222877"/>
                  </a:lnTo>
                  <a:lnTo>
                    <a:pt x="40052" y="264146"/>
                  </a:lnTo>
                  <a:lnTo>
                    <a:pt x="22941" y="307767"/>
                  </a:lnTo>
                  <a:lnTo>
                    <a:pt x="10379" y="353467"/>
                  </a:lnTo>
                  <a:lnTo>
                    <a:pt x="2640" y="400971"/>
                  </a:lnTo>
                  <a:lnTo>
                    <a:pt x="0" y="450005"/>
                  </a:lnTo>
                  <a:lnTo>
                    <a:pt x="2640" y="499039"/>
                  </a:lnTo>
                  <a:lnTo>
                    <a:pt x="10379" y="546543"/>
                  </a:lnTo>
                  <a:lnTo>
                    <a:pt x="22941" y="592243"/>
                  </a:lnTo>
                  <a:lnTo>
                    <a:pt x="40052" y="635864"/>
                  </a:lnTo>
                  <a:lnTo>
                    <a:pt x="61438" y="677133"/>
                  </a:lnTo>
                  <a:lnTo>
                    <a:pt x="86824" y="715774"/>
                  </a:lnTo>
                  <a:lnTo>
                    <a:pt x="115935" y="751513"/>
                  </a:lnTo>
                  <a:lnTo>
                    <a:pt x="148497" y="784075"/>
                  </a:lnTo>
                  <a:lnTo>
                    <a:pt x="184236" y="813186"/>
                  </a:lnTo>
                  <a:lnTo>
                    <a:pt x="222877" y="838572"/>
                  </a:lnTo>
                  <a:lnTo>
                    <a:pt x="264146" y="859958"/>
                  </a:lnTo>
                  <a:lnTo>
                    <a:pt x="307767" y="877069"/>
                  </a:lnTo>
                  <a:lnTo>
                    <a:pt x="353467" y="889631"/>
                  </a:lnTo>
                  <a:lnTo>
                    <a:pt x="400971" y="897370"/>
                  </a:lnTo>
                  <a:lnTo>
                    <a:pt x="450005" y="900010"/>
                  </a:lnTo>
                  <a:lnTo>
                    <a:pt x="499039" y="897370"/>
                  </a:lnTo>
                  <a:lnTo>
                    <a:pt x="546543" y="889631"/>
                  </a:lnTo>
                  <a:lnTo>
                    <a:pt x="592243" y="877069"/>
                  </a:lnTo>
                  <a:lnTo>
                    <a:pt x="635864" y="859958"/>
                  </a:lnTo>
                  <a:lnTo>
                    <a:pt x="677133" y="838572"/>
                  </a:lnTo>
                  <a:lnTo>
                    <a:pt x="715774" y="813186"/>
                  </a:lnTo>
                  <a:lnTo>
                    <a:pt x="751513" y="784075"/>
                  </a:lnTo>
                  <a:lnTo>
                    <a:pt x="784075" y="751513"/>
                  </a:lnTo>
                  <a:lnTo>
                    <a:pt x="813186" y="715774"/>
                  </a:lnTo>
                  <a:lnTo>
                    <a:pt x="838572" y="677133"/>
                  </a:lnTo>
                  <a:lnTo>
                    <a:pt x="859958" y="635864"/>
                  </a:lnTo>
                  <a:lnTo>
                    <a:pt x="877069" y="592243"/>
                  </a:lnTo>
                  <a:lnTo>
                    <a:pt x="889631" y="546543"/>
                  </a:lnTo>
                  <a:lnTo>
                    <a:pt x="897370" y="499039"/>
                  </a:lnTo>
                  <a:lnTo>
                    <a:pt x="900010" y="450005"/>
                  </a:lnTo>
                  <a:close/>
                </a:path>
              </a:pathLst>
            </a:custGeom>
            <a:ln w="15183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66787" y="1417706"/>
            <a:ext cx="971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Traffic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monitoring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30169" y="467915"/>
            <a:ext cx="915669" cy="915669"/>
            <a:chOff x="2430169" y="467915"/>
            <a:chExt cx="915669" cy="91566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7760" y="475506"/>
              <a:ext cx="900008" cy="90001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37760" y="475506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29" h="900430">
                  <a:moveTo>
                    <a:pt x="900011" y="450005"/>
                  </a:moveTo>
                  <a:lnTo>
                    <a:pt x="897370" y="400971"/>
                  </a:lnTo>
                  <a:lnTo>
                    <a:pt x="889632" y="353467"/>
                  </a:lnTo>
                  <a:lnTo>
                    <a:pt x="877069" y="307767"/>
                  </a:lnTo>
                  <a:lnTo>
                    <a:pt x="859958" y="264146"/>
                  </a:lnTo>
                  <a:lnTo>
                    <a:pt x="838572" y="222877"/>
                  </a:lnTo>
                  <a:lnTo>
                    <a:pt x="813187" y="184236"/>
                  </a:lnTo>
                  <a:lnTo>
                    <a:pt x="784075" y="148497"/>
                  </a:lnTo>
                  <a:lnTo>
                    <a:pt x="751513" y="115935"/>
                  </a:lnTo>
                  <a:lnTo>
                    <a:pt x="715774" y="86824"/>
                  </a:lnTo>
                  <a:lnTo>
                    <a:pt x="677133" y="61438"/>
                  </a:lnTo>
                  <a:lnTo>
                    <a:pt x="635864" y="40052"/>
                  </a:lnTo>
                  <a:lnTo>
                    <a:pt x="592243" y="22941"/>
                  </a:lnTo>
                  <a:lnTo>
                    <a:pt x="546543" y="10379"/>
                  </a:lnTo>
                  <a:lnTo>
                    <a:pt x="499039" y="2640"/>
                  </a:lnTo>
                  <a:lnTo>
                    <a:pt x="450005" y="0"/>
                  </a:lnTo>
                  <a:lnTo>
                    <a:pt x="400972" y="2640"/>
                  </a:lnTo>
                  <a:lnTo>
                    <a:pt x="353467" y="10379"/>
                  </a:lnTo>
                  <a:lnTo>
                    <a:pt x="307767" y="22941"/>
                  </a:lnTo>
                  <a:lnTo>
                    <a:pt x="264146" y="40052"/>
                  </a:lnTo>
                  <a:lnTo>
                    <a:pt x="222877" y="61438"/>
                  </a:lnTo>
                  <a:lnTo>
                    <a:pt x="184236" y="86824"/>
                  </a:lnTo>
                  <a:lnTo>
                    <a:pt x="148497" y="115935"/>
                  </a:lnTo>
                  <a:lnTo>
                    <a:pt x="115935" y="148497"/>
                  </a:lnTo>
                  <a:lnTo>
                    <a:pt x="86824" y="184236"/>
                  </a:lnTo>
                  <a:lnTo>
                    <a:pt x="61438" y="222877"/>
                  </a:lnTo>
                  <a:lnTo>
                    <a:pt x="40052" y="264146"/>
                  </a:lnTo>
                  <a:lnTo>
                    <a:pt x="22941" y="307767"/>
                  </a:lnTo>
                  <a:lnTo>
                    <a:pt x="10379" y="353467"/>
                  </a:lnTo>
                  <a:lnTo>
                    <a:pt x="2640" y="400971"/>
                  </a:lnTo>
                  <a:lnTo>
                    <a:pt x="0" y="450005"/>
                  </a:lnTo>
                  <a:lnTo>
                    <a:pt x="2640" y="499039"/>
                  </a:lnTo>
                  <a:lnTo>
                    <a:pt x="10379" y="546543"/>
                  </a:lnTo>
                  <a:lnTo>
                    <a:pt x="22941" y="592243"/>
                  </a:lnTo>
                  <a:lnTo>
                    <a:pt x="40052" y="635864"/>
                  </a:lnTo>
                  <a:lnTo>
                    <a:pt x="61438" y="677133"/>
                  </a:lnTo>
                  <a:lnTo>
                    <a:pt x="86824" y="715774"/>
                  </a:lnTo>
                  <a:lnTo>
                    <a:pt x="115935" y="751513"/>
                  </a:lnTo>
                  <a:lnTo>
                    <a:pt x="148497" y="784075"/>
                  </a:lnTo>
                  <a:lnTo>
                    <a:pt x="184236" y="813186"/>
                  </a:lnTo>
                  <a:lnTo>
                    <a:pt x="222877" y="838572"/>
                  </a:lnTo>
                  <a:lnTo>
                    <a:pt x="264146" y="859958"/>
                  </a:lnTo>
                  <a:lnTo>
                    <a:pt x="307767" y="877069"/>
                  </a:lnTo>
                  <a:lnTo>
                    <a:pt x="353467" y="889631"/>
                  </a:lnTo>
                  <a:lnTo>
                    <a:pt x="400972" y="897370"/>
                  </a:lnTo>
                  <a:lnTo>
                    <a:pt x="450005" y="900010"/>
                  </a:lnTo>
                  <a:lnTo>
                    <a:pt x="499039" y="897370"/>
                  </a:lnTo>
                  <a:lnTo>
                    <a:pt x="546543" y="889631"/>
                  </a:lnTo>
                  <a:lnTo>
                    <a:pt x="592243" y="877069"/>
                  </a:lnTo>
                  <a:lnTo>
                    <a:pt x="635864" y="859958"/>
                  </a:lnTo>
                  <a:lnTo>
                    <a:pt x="677133" y="838572"/>
                  </a:lnTo>
                  <a:lnTo>
                    <a:pt x="715774" y="813186"/>
                  </a:lnTo>
                  <a:lnTo>
                    <a:pt x="751513" y="784075"/>
                  </a:lnTo>
                  <a:lnTo>
                    <a:pt x="784075" y="751513"/>
                  </a:lnTo>
                  <a:lnTo>
                    <a:pt x="813187" y="715774"/>
                  </a:lnTo>
                  <a:lnTo>
                    <a:pt x="838572" y="677133"/>
                  </a:lnTo>
                  <a:lnTo>
                    <a:pt x="859958" y="635864"/>
                  </a:lnTo>
                  <a:lnTo>
                    <a:pt x="877069" y="592243"/>
                  </a:lnTo>
                  <a:lnTo>
                    <a:pt x="889632" y="546543"/>
                  </a:lnTo>
                  <a:lnTo>
                    <a:pt x="897370" y="499039"/>
                  </a:lnTo>
                  <a:lnTo>
                    <a:pt x="900011" y="450005"/>
                  </a:lnTo>
                  <a:close/>
                </a:path>
              </a:pathLst>
            </a:custGeom>
            <a:ln w="15183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61386" y="1412778"/>
            <a:ext cx="652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Smart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cities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65372" y="467915"/>
            <a:ext cx="915669" cy="915669"/>
            <a:chOff x="4065372" y="467915"/>
            <a:chExt cx="915669" cy="915669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2964" y="475506"/>
              <a:ext cx="900011" cy="90001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72964" y="475506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29" h="900430">
                  <a:moveTo>
                    <a:pt x="900011" y="450005"/>
                  </a:moveTo>
                  <a:lnTo>
                    <a:pt x="897370" y="400971"/>
                  </a:lnTo>
                  <a:lnTo>
                    <a:pt x="889632" y="353467"/>
                  </a:lnTo>
                  <a:lnTo>
                    <a:pt x="877070" y="307767"/>
                  </a:lnTo>
                  <a:lnTo>
                    <a:pt x="859958" y="264146"/>
                  </a:lnTo>
                  <a:lnTo>
                    <a:pt x="838573" y="222877"/>
                  </a:lnTo>
                  <a:lnTo>
                    <a:pt x="813187" y="184236"/>
                  </a:lnTo>
                  <a:lnTo>
                    <a:pt x="784075" y="148497"/>
                  </a:lnTo>
                  <a:lnTo>
                    <a:pt x="751513" y="115935"/>
                  </a:lnTo>
                  <a:lnTo>
                    <a:pt x="715774" y="86824"/>
                  </a:lnTo>
                  <a:lnTo>
                    <a:pt x="677133" y="61438"/>
                  </a:lnTo>
                  <a:lnTo>
                    <a:pt x="635865" y="40052"/>
                  </a:lnTo>
                  <a:lnTo>
                    <a:pt x="592243" y="22941"/>
                  </a:lnTo>
                  <a:lnTo>
                    <a:pt x="546543" y="10379"/>
                  </a:lnTo>
                  <a:lnTo>
                    <a:pt x="499039" y="2640"/>
                  </a:lnTo>
                  <a:lnTo>
                    <a:pt x="450005" y="0"/>
                  </a:lnTo>
                  <a:lnTo>
                    <a:pt x="400972" y="2640"/>
                  </a:lnTo>
                  <a:lnTo>
                    <a:pt x="353468" y="10379"/>
                  </a:lnTo>
                  <a:lnTo>
                    <a:pt x="307767" y="22941"/>
                  </a:lnTo>
                  <a:lnTo>
                    <a:pt x="264146" y="40052"/>
                  </a:lnTo>
                  <a:lnTo>
                    <a:pt x="222877" y="61438"/>
                  </a:lnTo>
                  <a:lnTo>
                    <a:pt x="184236" y="86824"/>
                  </a:lnTo>
                  <a:lnTo>
                    <a:pt x="148497" y="115935"/>
                  </a:lnTo>
                  <a:lnTo>
                    <a:pt x="115935" y="148497"/>
                  </a:lnTo>
                  <a:lnTo>
                    <a:pt x="86824" y="184236"/>
                  </a:lnTo>
                  <a:lnTo>
                    <a:pt x="61438" y="222877"/>
                  </a:lnTo>
                  <a:lnTo>
                    <a:pt x="40052" y="264146"/>
                  </a:lnTo>
                  <a:lnTo>
                    <a:pt x="22941" y="307767"/>
                  </a:lnTo>
                  <a:lnTo>
                    <a:pt x="10379" y="353467"/>
                  </a:lnTo>
                  <a:lnTo>
                    <a:pt x="2640" y="400971"/>
                  </a:lnTo>
                  <a:lnTo>
                    <a:pt x="0" y="450005"/>
                  </a:lnTo>
                  <a:lnTo>
                    <a:pt x="2640" y="499039"/>
                  </a:lnTo>
                  <a:lnTo>
                    <a:pt x="10379" y="546543"/>
                  </a:lnTo>
                  <a:lnTo>
                    <a:pt x="22941" y="592243"/>
                  </a:lnTo>
                  <a:lnTo>
                    <a:pt x="40052" y="635864"/>
                  </a:lnTo>
                  <a:lnTo>
                    <a:pt x="61438" y="677133"/>
                  </a:lnTo>
                  <a:lnTo>
                    <a:pt x="86824" y="715774"/>
                  </a:lnTo>
                  <a:lnTo>
                    <a:pt x="115935" y="751513"/>
                  </a:lnTo>
                  <a:lnTo>
                    <a:pt x="148497" y="784075"/>
                  </a:lnTo>
                  <a:lnTo>
                    <a:pt x="184236" y="813186"/>
                  </a:lnTo>
                  <a:lnTo>
                    <a:pt x="222877" y="838572"/>
                  </a:lnTo>
                  <a:lnTo>
                    <a:pt x="264146" y="859958"/>
                  </a:lnTo>
                  <a:lnTo>
                    <a:pt x="307767" y="877069"/>
                  </a:lnTo>
                  <a:lnTo>
                    <a:pt x="353468" y="889631"/>
                  </a:lnTo>
                  <a:lnTo>
                    <a:pt x="400972" y="897370"/>
                  </a:lnTo>
                  <a:lnTo>
                    <a:pt x="450005" y="900010"/>
                  </a:lnTo>
                  <a:lnTo>
                    <a:pt x="499039" y="897370"/>
                  </a:lnTo>
                  <a:lnTo>
                    <a:pt x="546543" y="889631"/>
                  </a:lnTo>
                  <a:lnTo>
                    <a:pt x="592243" y="877069"/>
                  </a:lnTo>
                  <a:lnTo>
                    <a:pt x="635865" y="859958"/>
                  </a:lnTo>
                  <a:lnTo>
                    <a:pt x="677133" y="838572"/>
                  </a:lnTo>
                  <a:lnTo>
                    <a:pt x="715774" y="813186"/>
                  </a:lnTo>
                  <a:lnTo>
                    <a:pt x="751513" y="784075"/>
                  </a:lnTo>
                  <a:lnTo>
                    <a:pt x="784075" y="751513"/>
                  </a:lnTo>
                  <a:lnTo>
                    <a:pt x="813187" y="715774"/>
                  </a:lnTo>
                  <a:lnTo>
                    <a:pt x="838573" y="677133"/>
                  </a:lnTo>
                  <a:lnTo>
                    <a:pt x="859958" y="635864"/>
                  </a:lnTo>
                  <a:lnTo>
                    <a:pt x="877070" y="592243"/>
                  </a:lnTo>
                  <a:lnTo>
                    <a:pt x="889632" y="546543"/>
                  </a:lnTo>
                  <a:lnTo>
                    <a:pt x="897370" y="499039"/>
                  </a:lnTo>
                  <a:lnTo>
                    <a:pt x="900011" y="450005"/>
                  </a:lnTo>
                  <a:close/>
                </a:path>
              </a:pathLst>
            </a:custGeom>
            <a:ln w="15183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91813" y="1412778"/>
            <a:ext cx="862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Energy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analitics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12567" y="1661811"/>
            <a:ext cx="915669" cy="915669"/>
            <a:chOff x="1612567" y="1661811"/>
            <a:chExt cx="915669" cy="915669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158" y="1669403"/>
              <a:ext cx="900011" cy="90000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20158" y="1669403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30" h="900430">
                  <a:moveTo>
                    <a:pt x="900011" y="450005"/>
                  </a:moveTo>
                  <a:lnTo>
                    <a:pt x="897370" y="400971"/>
                  </a:lnTo>
                  <a:lnTo>
                    <a:pt x="889632" y="353467"/>
                  </a:lnTo>
                  <a:lnTo>
                    <a:pt x="877069" y="307767"/>
                  </a:lnTo>
                  <a:lnTo>
                    <a:pt x="859958" y="264146"/>
                  </a:lnTo>
                  <a:lnTo>
                    <a:pt x="838572" y="222877"/>
                  </a:lnTo>
                  <a:lnTo>
                    <a:pt x="813187" y="184236"/>
                  </a:lnTo>
                  <a:lnTo>
                    <a:pt x="784075" y="148497"/>
                  </a:lnTo>
                  <a:lnTo>
                    <a:pt x="751513" y="115935"/>
                  </a:lnTo>
                  <a:lnTo>
                    <a:pt x="715774" y="86824"/>
                  </a:lnTo>
                  <a:lnTo>
                    <a:pt x="677133" y="61438"/>
                  </a:lnTo>
                  <a:lnTo>
                    <a:pt x="635864" y="40052"/>
                  </a:lnTo>
                  <a:lnTo>
                    <a:pt x="592243" y="22941"/>
                  </a:lnTo>
                  <a:lnTo>
                    <a:pt x="546543" y="10379"/>
                  </a:lnTo>
                  <a:lnTo>
                    <a:pt x="499039" y="2640"/>
                  </a:lnTo>
                  <a:lnTo>
                    <a:pt x="450005" y="0"/>
                  </a:lnTo>
                  <a:lnTo>
                    <a:pt x="400972" y="2640"/>
                  </a:lnTo>
                  <a:lnTo>
                    <a:pt x="353467" y="10379"/>
                  </a:lnTo>
                  <a:lnTo>
                    <a:pt x="307767" y="22941"/>
                  </a:lnTo>
                  <a:lnTo>
                    <a:pt x="264146" y="40052"/>
                  </a:lnTo>
                  <a:lnTo>
                    <a:pt x="222877" y="61438"/>
                  </a:lnTo>
                  <a:lnTo>
                    <a:pt x="184236" y="86824"/>
                  </a:lnTo>
                  <a:lnTo>
                    <a:pt x="148497" y="115935"/>
                  </a:lnTo>
                  <a:lnTo>
                    <a:pt x="115935" y="148497"/>
                  </a:lnTo>
                  <a:lnTo>
                    <a:pt x="86824" y="184236"/>
                  </a:lnTo>
                  <a:lnTo>
                    <a:pt x="61438" y="222877"/>
                  </a:lnTo>
                  <a:lnTo>
                    <a:pt x="40052" y="264146"/>
                  </a:lnTo>
                  <a:lnTo>
                    <a:pt x="22941" y="307767"/>
                  </a:lnTo>
                  <a:lnTo>
                    <a:pt x="10379" y="353467"/>
                  </a:lnTo>
                  <a:lnTo>
                    <a:pt x="2640" y="400971"/>
                  </a:lnTo>
                  <a:lnTo>
                    <a:pt x="0" y="450005"/>
                  </a:lnTo>
                  <a:lnTo>
                    <a:pt x="2640" y="499039"/>
                  </a:lnTo>
                  <a:lnTo>
                    <a:pt x="10379" y="546543"/>
                  </a:lnTo>
                  <a:lnTo>
                    <a:pt x="22941" y="592243"/>
                  </a:lnTo>
                  <a:lnTo>
                    <a:pt x="40052" y="635864"/>
                  </a:lnTo>
                  <a:lnTo>
                    <a:pt x="61438" y="677133"/>
                  </a:lnTo>
                  <a:lnTo>
                    <a:pt x="86824" y="715774"/>
                  </a:lnTo>
                  <a:lnTo>
                    <a:pt x="115935" y="751513"/>
                  </a:lnTo>
                  <a:lnTo>
                    <a:pt x="148497" y="784075"/>
                  </a:lnTo>
                  <a:lnTo>
                    <a:pt x="184236" y="813187"/>
                  </a:lnTo>
                  <a:lnTo>
                    <a:pt x="222877" y="838572"/>
                  </a:lnTo>
                  <a:lnTo>
                    <a:pt x="264146" y="859958"/>
                  </a:lnTo>
                  <a:lnTo>
                    <a:pt x="307767" y="877069"/>
                  </a:lnTo>
                  <a:lnTo>
                    <a:pt x="353467" y="889632"/>
                  </a:lnTo>
                  <a:lnTo>
                    <a:pt x="400972" y="897370"/>
                  </a:lnTo>
                  <a:lnTo>
                    <a:pt x="450005" y="900011"/>
                  </a:lnTo>
                  <a:lnTo>
                    <a:pt x="499039" y="897370"/>
                  </a:lnTo>
                  <a:lnTo>
                    <a:pt x="546543" y="889632"/>
                  </a:lnTo>
                  <a:lnTo>
                    <a:pt x="592243" y="877069"/>
                  </a:lnTo>
                  <a:lnTo>
                    <a:pt x="635864" y="859958"/>
                  </a:lnTo>
                  <a:lnTo>
                    <a:pt x="677133" y="838572"/>
                  </a:lnTo>
                  <a:lnTo>
                    <a:pt x="715774" y="813187"/>
                  </a:lnTo>
                  <a:lnTo>
                    <a:pt x="751513" y="784075"/>
                  </a:lnTo>
                  <a:lnTo>
                    <a:pt x="784075" y="751513"/>
                  </a:lnTo>
                  <a:lnTo>
                    <a:pt x="813187" y="715774"/>
                  </a:lnTo>
                  <a:lnTo>
                    <a:pt x="838572" y="677133"/>
                  </a:lnTo>
                  <a:lnTo>
                    <a:pt x="859958" y="635864"/>
                  </a:lnTo>
                  <a:lnTo>
                    <a:pt x="877069" y="592243"/>
                  </a:lnTo>
                  <a:lnTo>
                    <a:pt x="889632" y="546543"/>
                  </a:lnTo>
                  <a:lnTo>
                    <a:pt x="897370" y="499039"/>
                  </a:lnTo>
                  <a:lnTo>
                    <a:pt x="900011" y="450005"/>
                  </a:lnTo>
                  <a:close/>
                </a:path>
              </a:pathLst>
            </a:custGeom>
            <a:ln w="15183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860080" y="2606654"/>
            <a:ext cx="420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Physics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47770" y="1661811"/>
            <a:ext cx="915669" cy="915669"/>
            <a:chOff x="3247770" y="1661811"/>
            <a:chExt cx="915669" cy="915669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55362" y="1669411"/>
              <a:ext cx="900011" cy="90000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55362" y="1669403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29" h="900430">
                  <a:moveTo>
                    <a:pt x="900011" y="450005"/>
                  </a:moveTo>
                  <a:lnTo>
                    <a:pt x="897370" y="400971"/>
                  </a:lnTo>
                  <a:lnTo>
                    <a:pt x="889632" y="353467"/>
                  </a:lnTo>
                  <a:lnTo>
                    <a:pt x="877070" y="307767"/>
                  </a:lnTo>
                  <a:lnTo>
                    <a:pt x="859958" y="264146"/>
                  </a:lnTo>
                  <a:lnTo>
                    <a:pt x="838573" y="222877"/>
                  </a:lnTo>
                  <a:lnTo>
                    <a:pt x="813187" y="184236"/>
                  </a:lnTo>
                  <a:lnTo>
                    <a:pt x="784075" y="148497"/>
                  </a:lnTo>
                  <a:lnTo>
                    <a:pt x="751513" y="115935"/>
                  </a:lnTo>
                  <a:lnTo>
                    <a:pt x="715774" y="86824"/>
                  </a:lnTo>
                  <a:lnTo>
                    <a:pt x="677133" y="61438"/>
                  </a:lnTo>
                  <a:lnTo>
                    <a:pt x="635865" y="40052"/>
                  </a:lnTo>
                  <a:lnTo>
                    <a:pt x="592243" y="22941"/>
                  </a:lnTo>
                  <a:lnTo>
                    <a:pt x="546543" y="10379"/>
                  </a:lnTo>
                  <a:lnTo>
                    <a:pt x="499039" y="2640"/>
                  </a:lnTo>
                  <a:lnTo>
                    <a:pt x="450005" y="0"/>
                  </a:lnTo>
                  <a:lnTo>
                    <a:pt x="400972" y="2640"/>
                  </a:lnTo>
                  <a:lnTo>
                    <a:pt x="353467" y="10379"/>
                  </a:lnTo>
                  <a:lnTo>
                    <a:pt x="307767" y="22941"/>
                  </a:lnTo>
                  <a:lnTo>
                    <a:pt x="264146" y="40052"/>
                  </a:lnTo>
                  <a:lnTo>
                    <a:pt x="222877" y="61438"/>
                  </a:lnTo>
                  <a:lnTo>
                    <a:pt x="184236" y="86824"/>
                  </a:lnTo>
                  <a:lnTo>
                    <a:pt x="148497" y="115935"/>
                  </a:lnTo>
                  <a:lnTo>
                    <a:pt x="115935" y="148497"/>
                  </a:lnTo>
                  <a:lnTo>
                    <a:pt x="86824" y="184236"/>
                  </a:lnTo>
                  <a:lnTo>
                    <a:pt x="61438" y="222877"/>
                  </a:lnTo>
                  <a:lnTo>
                    <a:pt x="40052" y="264146"/>
                  </a:lnTo>
                  <a:lnTo>
                    <a:pt x="22941" y="307767"/>
                  </a:lnTo>
                  <a:lnTo>
                    <a:pt x="10379" y="353467"/>
                  </a:lnTo>
                  <a:lnTo>
                    <a:pt x="2640" y="400971"/>
                  </a:lnTo>
                  <a:lnTo>
                    <a:pt x="0" y="450005"/>
                  </a:lnTo>
                  <a:lnTo>
                    <a:pt x="2640" y="499039"/>
                  </a:lnTo>
                  <a:lnTo>
                    <a:pt x="10379" y="546543"/>
                  </a:lnTo>
                  <a:lnTo>
                    <a:pt x="22941" y="592243"/>
                  </a:lnTo>
                  <a:lnTo>
                    <a:pt x="40052" y="635864"/>
                  </a:lnTo>
                  <a:lnTo>
                    <a:pt x="61438" y="677133"/>
                  </a:lnTo>
                  <a:lnTo>
                    <a:pt x="86824" y="715774"/>
                  </a:lnTo>
                  <a:lnTo>
                    <a:pt x="115935" y="751513"/>
                  </a:lnTo>
                  <a:lnTo>
                    <a:pt x="148497" y="784075"/>
                  </a:lnTo>
                  <a:lnTo>
                    <a:pt x="184236" y="813187"/>
                  </a:lnTo>
                  <a:lnTo>
                    <a:pt x="222877" y="838572"/>
                  </a:lnTo>
                  <a:lnTo>
                    <a:pt x="264146" y="859958"/>
                  </a:lnTo>
                  <a:lnTo>
                    <a:pt x="307767" y="877069"/>
                  </a:lnTo>
                  <a:lnTo>
                    <a:pt x="353467" y="889632"/>
                  </a:lnTo>
                  <a:lnTo>
                    <a:pt x="400972" y="897370"/>
                  </a:lnTo>
                  <a:lnTo>
                    <a:pt x="450005" y="900011"/>
                  </a:lnTo>
                  <a:lnTo>
                    <a:pt x="499039" y="897370"/>
                  </a:lnTo>
                  <a:lnTo>
                    <a:pt x="546543" y="889632"/>
                  </a:lnTo>
                  <a:lnTo>
                    <a:pt x="592243" y="877069"/>
                  </a:lnTo>
                  <a:lnTo>
                    <a:pt x="635865" y="859958"/>
                  </a:lnTo>
                  <a:lnTo>
                    <a:pt x="677133" y="838572"/>
                  </a:lnTo>
                  <a:lnTo>
                    <a:pt x="715774" y="813187"/>
                  </a:lnTo>
                  <a:lnTo>
                    <a:pt x="751513" y="784075"/>
                  </a:lnTo>
                  <a:lnTo>
                    <a:pt x="784075" y="751513"/>
                  </a:lnTo>
                  <a:lnTo>
                    <a:pt x="813187" y="715774"/>
                  </a:lnTo>
                  <a:lnTo>
                    <a:pt x="838573" y="677133"/>
                  </a:lnTo>
                  <a:lnTo>
                    <a:pt x="859958" y="635864"/>
                  </a:lnTo>
                  <a:lnTo>
                    <a:pt x="877070" y="592243"/>
                  </a:lnTo>
                  <a:lnTo>
                    <a:pt x="889632" y="546543"/>
                  </a:lnTo>
                  <a:lnTo>
                    <a:pt x="897370" y="499039"/>
                  </a:lnTo>
                  <a:lnTo>
                    <a:pt x="900011" y="450005"/>
                  </a:lnTo>
                  <a:close/>
                </a:path>
              </a:pathLst>
            </a:custGeom>
            <a:ln w="15183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18116" y="2606654"/>
            <a:ext cx="7747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Stock</a:t>
            </a:r>
            <a:r>
              <a:rPr sz="1000" spc="8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markets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4687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Popular</a:t>
            </a:r>
            <a:r>
              <a:rPr spc="200" dirty="0"/>
              <a:t> </a:t>
            </a:r>
            <a:r>
              <a:rPr spc="-60" dirty="0"/>
              <a:t>GCRNNs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25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729202"/>
            <a:ext cx="5057140" cy="1205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795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first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GCRNN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has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been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introduced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[7],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blocks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implemented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polynomial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graph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convolutional</a:t>
            </a:r>
            <a:r>
              <a:rPr sz="1000" spc="1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filters.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14599"/>
              </a:lnSpc>
              <a:spcBef>
                <a:spcPts val="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GCRNNs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have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become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popular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traffic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forecasting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context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Diffusion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Convolutional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Recurrent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Neural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Network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(DCRNN)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architecture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[8].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DCRNN,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performed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through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bidirectional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diffusion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convolution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15808" y="2225131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6126" y="2155893"/>
            <a:ext cx="3803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50" i="1" baseline="31746" dirty="0">
                <a:solidFill>
                  <a:srgbClr val="22373A"/>
                </a:solidFill>
                <a:latin typeface="DejaVu Sans Mono"/>
                <a:cs typeface="DejaVu Sans Mono"/>
              </a:rPr>
              <a:t>′</a:t>
            </a:r>
            <a:r>
              <a:rPr sz="1050" i="1" spc="-127" baseline="31746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6818" y="2035698"/>
            <a:ext cx="11048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K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1048" y="2035688"/>
            <a:ext cx="1955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0" dirty="0">
                <a:solidFill>
                  <a:srgbClr val="22373A"/>
                </a:solidFill>
                <a:latin typeface="Verdana"/>
                <a:cs typeface="Verdana"/>
              </a:rPr>
              <a:t>I: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2225" y="2228433"/>
            <a:ext cx="2203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10" dirty="0">
                <a:solidFill>
                  <a:srgbClr val="22373A"/>
                </a:solidFill>
                <a:latin typeface="Bookman Old Style"/>
                <a:cs typeface="Bookman Old Style"/>
              </a:rPr>
              <a:t>t,</a:t>
            </a:r>
            <a:r>
              <a:rPr sz="700" spc="-10" dirty="0">
                <a:solidFill>
                  <a:srgbClr val="22373A"/>
                </a:solidFill>
                <a:latin typeface="Calibri"/>
                <a:cs typeface="Calibri"/>
              </a:rPr>
              <a:t>out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8131" y="2101766"/>
            <a:ext cx="5441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209" baseline="-25000" dirty="0">
                <a:solidFill>
                  <a:srgbClr val="22373A"/>
                </a:solidFill>
                <a:latin typeface="Verdana"/>
                <a:cs typeface="Verdana"/>
              </a:rPr>
              <a:t>D</a:t>
            </a:r>
            <a:r>
              <a:rPr sz="700" i="1" spc="14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14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700" spc="37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500" b="1" i="1" spc="67" baseline="-25000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50" b="0" i="1" spc="67" baseline="-47619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1050" baseline="-47619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10130" y="2053404"/>
            <a:ext cx="732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69595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25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050" b="0" i="1" spc="-37" baseline="-15873" dirty="0">
                <a:solidFill>
                  <a:srgbClr val="22373A"/>
                </a:solidFill>
                <a:latin typeface="Bookman Old Style"/>
                <a:cs typeface="Bookman Old Style"/>
              </a:rPr>
              <a:t>k</a:t>
            </a:r>
            <a:endParaRPr sz="1050" baseline="-15873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10598" y="2120953"/>
            <a:ext cx="1606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(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k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)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10598" y="2225131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45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3510" y="2130587"/>
            <a:ext cx="6457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08634" algn="l"/>
              </a:tabLst>
            </a:pPr>
            <a:r>
              <a:rPr sz="1000" b="1" i="1" spc="9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50" b="0" i="1" spc="135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200" b="1" spc="90" dirty="0">
                <a:solidFill>
                  <a:srgbClr val="22373A"/>
                </a:solidFill>
                <a:latin typeface="Arial"/>
                <a:cs typeface="Arial"/>
              </a:rPr>
              <a:t>Θ</a:t>
            </a:r>
            <a:r>
              <a:rPr sz="1200" b="1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+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6737" y="2103645"/>
            <a:ext cx="5289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209" baseline="-22222" dirty="0">
                <a:solidFill>
                  <a:srgbClr val="22373A"/>
                </a:solidFill>
                <a:latin typeface="Verdana"/>
                <a:cs typeface="Verdana"/>
              </a:rPr>
              <a:t>D</a:t>
            </a:r>
            <a:r>
              <a:rPr sz="700" i="1" spc="14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14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700" spc="-7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500" b="1" i="1" spc="157" baseline="-22222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⊤</a:t>
            </a:r>
            <a:endParaRPr sz="700">
              <a:latin typeface="DejaVu Sans Mono"/>
              <a:cs typeface="DejaVu Sans Mon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00831" y="2232243"/>
            <a:ext cx="3187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t,</a:t>
            </a:r>
            <a:r>
              <a:rPr sz="7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700" spc="360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50" b="0" i="1" spc="15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1050" baseline="3968">
              <a:latin typeface="Bookman Old Style"/>
              <a:cs typeface="Bookman Old Sty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1172" y="2015444"/>
            <a:ext cx="753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72135" algn="l"/>
              </a:tabLst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4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050" b="0" i="1" spc="60" baseline="-15873" dirty="0">
                <a:solidFill>
                  <a:srgbClr val="22373A"/>
                </a:solidFill>
                <a:latin typeface="Bookman Old Style"/>
                <a:cs typeface="Bookman Old Style"/>
              </a:rPr>
              <a:t>k</a:t>
            </a:r>
            <a:endParaRPr sz="1050" baseline="-15873">
              <a:latin typeface="Bookman Old Style"/>
              <a:cs typeface="Bookman Old Sty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74668" y="2130587"/>
            <a:ext cx="37846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i="1" spc="9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50" b="0" i="1" spc="135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200" b="1" spc="90" dirty="0">
                <a:solidFill>
                  <a:srgbClr val="22373A"/>
                </a:solidFill>
                <a:latin typeface="Arial"/>
                <a:cs typeface="Arial"/>
              </a:rPr>
              <a:t>Θ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1744" y="2120953"/>
            <a:ext cx="1606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(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k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)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1744" y="2225131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0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4609" y="2155893"/>
            <a:ext cx="228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(14)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9994" y="26363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7294" y="2346035"/>
            <a:ext cx="4330700" cy="569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5730">
              <a:lnSpc>
                <a:spcPct val="100000"/>
              </a:lnSpc>
              <a:spcBef>
                <a:spcPts val="95"/>
              </a:spcBef>
            </a:pP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k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=0</a:t>
            </a:r>
            <a:endParaRPr sz="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700">
              <a:latin typeface="Georgia"/>
              <a:cs typeface="Georgia"/>
            </a:endParaRPr>
          </a:p>
          <a:p>
            <a:pPr marL="136525" indent="-123825">
              <a:lnSpc>
                <a:spcPct val="100000"/>
              </a:lnSpc>
              <a:buAutoNum type="arabicPlain" startAt="7"/>
              <a:tabLst>
                <a:tab pos="136525" algn="l"/>
              </a:tabLst>
            </a:pP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Y.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Seo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“Structured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sequence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modeling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with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convolutional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recurrent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networks”,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ICONIP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2018.</a:t>
            </a:r>
            <a:endParaRPr sz="750">
              <a:latin typeface="Calibri"/>
              <a:cs typeface="Calibri"/>
            </a:endParaRPr>
          </a:p>
          <a:p>
            <a:pPr marL="136525" indent="-123825">
              <a:lnSpc>
                <a:spcPct val="100000"/>
              </a:lnSpc>
              <a:spcBef>
                <a:spcPts val="105"/>
              </a:spcBef>
              <a:buAutoNum type="arabicPlain" startAt="7"/>
              <a:tabLst>
                <a:tab pos="136525" algn="l"/>
              </a:tabLst>
            </a:pP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Y.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Li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“Diffusion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Convolutional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Recurrent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Network:</a:t>
            </a:r>
            <a:r>
              <a:rPr sz="750" spc="4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Data-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Driven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Traffic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ICLR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2018.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26" name="object 26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3214693"/>
              <a:ext cx="1756410" cy="25400"/>
            </a:xfrm>
            <a:custGeom>
              <a:avLst/>
              <a:gdLst/>
              <a:ahLst/>
              <a:cxnLst/>
              <a:rect l="l" t="t" r="r" b="b"/>
              <a:pathLst>
                <a:path w="1756410" h="25400">
                  <a:moveTo>
                    <a:pt x="0" y="25305"/>
                  </a:moveTo>
                  <a:lnTo>
                    <a:pt x="0" y="0"/>
                  </a:lnTo>
                  <a:lnTo>
                    <a:pt x="1756077" y="0"/>
                  </a:lnTo>
                  <a:lnTo>
                    <a:pt x="1756077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45351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Example</a:t>
            </a:r>
            <a:r>
              <a:rPr spc="50" dirty="0"/>
              <a:t> </a:t>
            </a:r>
            <a:r>
              <a:rPr spc="65" dirty="0"/>
              <a:t>2:</a:t>
            </a:r>
            <a:r>
              <a:rPr spc="120" dirty="0"/>
              <a:t> </a:t>
            </a:r>
            <a:r>
              <a:rPr spc="10" dirty="0"/>
              <a:t>Spatiotemporal</a:t>
            </a:r>
            <a:r>
              <a:rPr spc="50" dirty="0"/>
              <a:t> </a:t>
            </a:r>
            <a:r>
              <a:rPr spc="10" dirty="0"/>
              <a:t>convolutional</a:t>
            </a:r>
            <a:r>
              <a:rPr spc="55" dirty="0"/>
              <a:t> </a:t>
            </a:r>
            <a:r>
              <a:rPr spc="10" dirty="0"/>
              <a:t>networks</a:t>
            </a:r>
            <a:r>
              <a:rPr spc="45" dirty="0"/>
              <a:t> </a:t>
            </a:r>
            <a:r>
              <a:rPr spc="-25" dirty="0"/>
              <a:t>(i)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26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718077"/>
            <a:ext cx="5050155" cy="6508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completely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different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that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spatiotemporal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convolutional</a:t>
            </a:r>
            <a:r>
              <a:rPr sz="1000" spc="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networks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(STCNs)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that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alternate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spatial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and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temporal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convolutional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filters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: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969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Compute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intermediate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representations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using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node-wise</a:t>
            </a:r>
            <a:r>
              <a:rPr sz="1000" spc="5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temporal</a:t>
            </a:r>
            <a:r>
              <a:rPr sz="1000" spc="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convolutional</a:t>
            </a:r>
            <a:r>
              <a:rPr sz="1000" spc="5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layer: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5886" y="1431599"/>
            <a:ext cx="250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30" baseline="-27777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70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8256" y="1478117"/>
            <a:ext cx="47370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410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</a:t>
            </a:r>
            <a:r>
              <a:rPr sz="1050" b="0" i="1" spc="112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1050" i="1" spc="112" baseline="3968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50" spc="112" baseline="396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1050" baseline="3968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1517" y="1567538"/>
            <a:ext cx="12255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18844" algn="l"/>
              </a:tabLst>
            </a:pP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8175" y="1351958"/>
            <a:ext cx="560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1805" algn="l"/>
              </a:tabLst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5933" y="1492407"/>
            <a:ext cx="1386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0380" algn="l"/>
                <a:tab pos="1233805" algn="l"/>
              </a:tabLst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TCN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i="1" spc="-55" dirty="0">
                <a:solidFill>
                  <a:srgbClr val="22373A"/>
                </a:solidFill>
                <a:latin typeface="DejaVu Sans Mono"/>
                <a:cs typeface="DejaVu Sans Mono"/>
              </a:rPr>
              <a:t>∀</a:t>
            </a:r>
            <a:r>
              <a:rPr sz="1000" i="1" spc="-40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0" i="1" spc="1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3100" y="1766576"/>
            <a:ext cx="4574540" cy="45085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57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where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TCN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50" b="0" i="1" spc="195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indicates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temporal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convolutional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network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layer.</a:t>
            </a:r>
            <a:endParaRPr sz="1000">
              <a:latin typeface="Calibri"/>
              <a:cs typeface="Calibri"/>
            </a:endParaRPr>
          </a:p>
          <a:p>
            <a:pPr marL="139065" indent="-100965">
              <a:lnSpc>
                <a:spcPct val="100000"/>
              </a:lnSpc>
              <a:spcBef>
                <a:spcPts val="470"/>
              </a:spcBef>
              <a:buChar char="•"/>
              <a:tabLst>
                <a:tab pos="13906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Then,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compute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updated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representation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time-wise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graph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convolution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2974" y="2410233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23388" y="2326706"/>
            <a:ext cx="6534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3540" algn="l"/>
                <a:tab pos="608330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l	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8692" y="2340996"/>
            <a:ext cx="918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13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spc="2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220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00" b="1" i="1" spc="75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00" b="1" i="1" spc="2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-50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84919" y="2410233"/>
            <a:ext cx="2851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08279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b="0" i="1" spc="15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1050" baseline="7936">
              <a:latin typeface="Bookman Old Style"/>
              <a:cs typeface="Bookman Old Sty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4579" y="2238507"/>
            <a:ext cx="45465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3540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57676" y="2340996"/>
            <a:ext cx="1670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5" dirty="0">
                <a:solidFill>
                  <a:srgbClr val="22373A"/>
                </a:solidFill>
                <a:latin typeface="DejaVu Sans Mono"/>
                <a:cs typeface="DejaVu Sans Mono"/>
              </a:rPr>
              <a:t>∀</a:t>
            </a:r>
            <a:r>
              <a:rPr sz="1000" i="1" spc="-40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1000">
              <a:latin typeface="Bookman Old Style"/>
              <a:cs typeface="Bookman Old Styl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9" name="object 1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3214693"/>
              <a:ext cx="1826895" cy="25400"/>
            </a:xfrm>
            <a:custGeom>
              <a:avLst/>
              <a:gdLst/>
              <a:ahLst/>
              <a:cxnLst/>
              <a:rect l="l" t="t" r="r" b="b"/>
              <a:pathLst>
                <a:path w="1826895" h="25400">
                  <a:moveTo>
                    <a:pt x="0" y="25305"/>
                  </a:moveTo>
                  <a:lnTo>
                    <a:pt x="0" y="0"/>
                  </a:lnTo>
                  <a:lnTo>
                    <a:pt x="1826390" y="0"/>
                  </a:lnTo>
                  <a:lnTo>
                    <a:pt x="1826390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6207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Spatiotemporal</a:t>
            </a:r>
            <a:r>
              <a:rPr spc="65" dirty="0"/>
              <a:t> </a:t>
            </a:r>
            <a:r>
              <a:rPr spc="10" dirty="0"/>
              <a:t>convolutional</a:t>
            </a:r>
            <a:r>
              <a:rPr spc="60" dirty="0"/>
              <a:t> </a:t>
            </a:r>
            <a:r>
              <a:rPr spc="10" dirty="0"/>
              <a:t>networks</a:t>
            </a:r>
            <a:r>
              <a:rPr spc="60" dirty="0"/>
              <a:t> </a:t>
            </a:r>
            <a:r>
              <a:rPr spc="-20" dirty="0"/>
              <a:t>(ii)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27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237" y="1230031"/>
            <a:ext cx="2407944" cy="125320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7294" y="868735"/>
            <a:ext cx="4948555" cy="2047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 first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example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 such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architecture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 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STGCN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Yu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al.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[9].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00">
              <a:latin typeface="Calibri"/>
              <a:cs typeface="Calibri"/>
            </a:endParaRPr>
          </a:p>
          <a:p>
            <a:pPr marL="12700" marR="2814955">
              <a:lnSpc>
                <a:spcPct val="114599"/>
              </a:lnSpc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obtained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stacking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STMP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blocks</a:t>
            </a:r>
            <a:r>
              <a:rPr sz="1000" spc="114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consisting</a:t>
            </a:r>
            <a:r>
              <a:rPr sz="1000" spc="1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 (gated)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temporal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convolution;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0"/>
              </a:spcBef>
              <a:buChar char="•"/>
              <a:tabLst>
                <a:tab pos="264795" algn="l"/>
              </a:tabLst>
            </a:pP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polynomial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convolution;</a:t>
            </a:r>
            <a:endParaRPr sz="1000">
              <a:latin typeface="Calibri"/>
              <a:cs typeface="Calibri"/>
            </a:endParaRPr>
          </a:p>
          <a:p>
            <a:pPr marL="264160" marR="3296920" indent="-100965">
              <a:lnSpc>
                <a:spcPct val="114599"/>
              </a:lnSpc>
              <a:spcBef>
                <a:spcPts val="300"/>
              </a:spcBef>
              <a:buChar char="•"/>
              <a:tabLst>
                <a:tab pos="26543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second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(gated)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temporal 	convolution.</a:t>
            </a:r>
            <a:endParaRPr sz="1000">
              <a:latin typeface="Calibri"/>
              <a:cs typeface="Calibri"/>
            </a:endParaRPr>
          </a:p>
          <a:p>
            <a:pPr marR="848994" algn="r">
              <a:lnSpc>
                <a:spcPct val="100000"/>
              </a:lnSpc>
              <a:spcBef>
                <a:spcPts val="810"/>
              </a:spcBef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Courtesy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[9].</a:t>
            </a: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[9]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B.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Yu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“Spatio-temporal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convolutional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networks:</a:t>
            </a:r>
            <a:r>
              <a:rPr sz="750" spc="4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deep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learning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framework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traffic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IJCAI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2018.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9" name="object 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14693"/>
              <a:ext cx="1896745" cy="25400"/>
            </a:xfrm>
            <a:custGeom>
              <a:avLst/>
              <a:gdLst/>
              <a:ahLst/>
              <a:cxnLst/>
              <a:rect l="l" t="t" r="r" b="b"/>
              <a:pathLst>
                <a:path w="1896745" h="25400">
                  <a:moveTo>
                    <a:pt x="0" y="25305"/>
                  </a:moveTo>
                  <a:lnTo>
                    <a:pt x="0" y="0"/>
                  </a:lnTo>
                  <a:lnTo>
                    <a:pt x="1896615" y="0"/>
                  </a:lnTo>
                  <a:lnTo>
                    <a:pt x="1896615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4728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Example</a:t>
            </a:r>
            <a:r>
              <a:rPr spc="85" dirty="0"/>
              <a:t> </a:t>
            </a:r>
            <a:r>
              <a:rPr spc="80" dirty="0"/>
              <a:t>3:</a:t>
            </a:r>
            <a:r>
              <a:rPr spc="165" dirty="0"/>
              <a:t> </a:t>
            </a:r>
            <a:r>
              <a:rPr dirty="0"/>
              <a:t>Temporal</a:t>
            </a:r>
            <a:r>
              <a:rPr spc="80" dirty="0"/>
              <a:t> </a:t>
            </a:r>
            <a:r>
              <a:rPr dirty="0"/>
              <a:t>Graph</a:t>
            </a:r>
            <a:r>
              <a:rPr spc="90" dirty="0"/>
              <a:t> </a:t>
            </a:r>
            <a:r>
              <a:rPr spc="-10" dirty="0"/>
              <a:t>Convolution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1034155"/>
            <a:ext cx="5049520" cy="50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100"/>
              </a:lnSpc>
              <a:spcBef>
                <a:spcPts val="100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more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integrated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instead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consists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using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temporal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operators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to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compute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messages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example,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design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layers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s.t.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5306" y="1648350"/>
            <a:ext cx="25907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30" baseline="-27777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70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5174" y="1784301"/>
            <a:ext cx="7626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9135" algn="l"/>
              </a:tabLst>
            </a:pP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spc="67" baseline="396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1050" baseline="3968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9752" y="1530748"/>
            <a:ext cx="1187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25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1901" y="1694868"/>
            <a:ext cx="5092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7970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</a:t>
            </a:r>
            <a:r>
              <a:rPr sz="1050" b="0" i="1" spc="112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1050" i="1" spc="112" baseline="3968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50" spc="112" baseline="396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1050" baseline="3968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60891" y="1874097"/>
            <a:ext cx="61594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b="0" i="1" spc="5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5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1949" y="1836143"/>
            <a:ext cx="7867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50" b="0" i="1" spc="15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i="1" spc="157" baseline="31746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50" b="0" i="1" spc="15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1050" b="0" i="1" spc="-150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baseline="31746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480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b="0" i="1" spc="16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r>
              <a:rPr sz="700" i="1" spc="165" dirty="0">
                <a:solidFill>
                  <a:srgbClr val="22373A"/>
                </a:solidFill>
                <a:latin typeface="DejaVu Sans Mono"/>
                <a:cs typeface="DejaVu Sans Mono"/>
              </a:rPr>
              <a:t>∈N</a:t>
            </a:r>
            <a:r>
              <a:rPr sz="700" i="1" spc="-6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700" spc="30" dirty="0">
                <a:solidFill>
                  <a:srgbClr val="22373A"/>
                </a:solidFill>
                <a:latin typeface="Georgia"/>
                <a:cs typeface="Georgia"/>
              </a:rPr>
              <a:t>(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spc="30" dirty="0">
                <a:solidFill>
                  <a:srgbClr val="22373A"/>
                </a:solidFill>
                <a:latin typeface="Georgia"/>
                <a:cs typeface="Georgia"/>
              </a:rPr>
              <a:t>)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99578" y="1709158"/>
            <a:ext cx="27711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940" algn="l"/>
                <a:tab pos="919480" algn="l"/>
                <a:tab pos="1435735" algn="l"/>
                <a:tab pos="1807845" algn="l"/>
                <a:tab pos="2192020" algn="l"/>
                <a:tab pos="2632075" algn="l"/>
              </a:tabLst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TCN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14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AGGR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TCN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65" dirty="0">
                <a:solidFill>
                  <a:srgbClr val="22373A"/>
                </a:solidFill>
                <a:latin typeface="Verdana"/>
                <a:cs typeface="Verdana"/>
              </a:rPr>
              <a:t>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41942" y="1694868"/>
            <a:ext cx="12115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0190" algn="l"/>
                <a:tab pos="690245" algn="l"/>
                <a:tab pos="1115695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</a:t>
            </a:r>
            <a:r>
              <a:rPr sz="1050" b="0" i="1" spc="112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1050" i="1" spc="112" baseline="3968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50" spc="112" baseline="396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1050" baseline="3968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1050" b="0" i="1" spc="127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j,l</a:t>
            </a:r>
            <a:r>
              <a:rPr sz="1050" i="1" spc="127" baseline="3968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50" spc="127" baseline="396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1050" baseline="3968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1050" b="0" i="1" spc="142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ji</a:t>
            </a:r>
            <a:endParaRPr sz="1050" baseline="3968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41942" y="1784301"/>
            <a:ext cx="14217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0190" algn="l"/>
                <a:tab pos="690245" algn="l"/>
                <a:tab pos="1115695" algn="l"/>
              </a:tabLst>
            </a:pPr>
            <a:r>
              <a:rPr sz="1050" spc="-75" baseline="3968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r>
              <a:rPr sz="1050" baseline="3968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13431" y="1568708"/>
            <a:ext cx="2104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18465" algn="l"/>
                <a:tab pos="1743710" algn="l"/>
              </a:tabLst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{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95" dirty="0">
                <a:solidFill>
                  <a:srgbClr val="22373A"/>
                </a:solidFill>
                <a:latin typeface="Verdana"/>
                <a:cs typeface="Verdana"/>
              </a:rPr>
              <a:t>)o</a:t>
            </a:r>
            <a:r>
              <a:rPr sz="1500" spc="142" baseline="16666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500" b="0" i="1" spc="-75" baseline="-61111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500" baseline="-61111">
              <a:latin typeface="Bookman Old Style"/>
              <a:cs typeface="Bookman Old Sty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2060351"/>
            <a:ext cx="42741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Analogous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built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exploiting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attention-based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operators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[10],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[11].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9994" y="26363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7294" y="2648343"/>
            <a:ext cx="506603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[10]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I.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Marisca</a:t>
            </a:r>
            <a:r>
              <a:rPr sz="750" spc="-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“Learning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to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Reconstruct</a:t>
            </a:r>
            <a:r>
              <a:rPr sz="750" spc="-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Missing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Data</a:t>
            </a:r>
            <a:r>
              <a:rPr sz="750" spc="-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from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Spatiotemporal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Graphs</a:t>
            </a:r>
            <a:r>
              <a:rPr sz="750" spc="-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with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Sparse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Observations”,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NeurIPS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2022.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20" name="object 20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3214693"/>
              <a:ext cx="1967230" cy="25400"/>
            </a:xfrm>
            <a:custGeom>
              <a:avLst/>
              <a:gdLst/>
              <a:ahLst/>
              <a:cxnLst/>
              <a:rect l="l" t="t" r="r" b="b"/>
              <a:pathLst>
                <a:path w="1967230" h="25400">
                  <a:moveTo>
                    <a:pt x="0" y="25305"/>
                  </a:moveTo>
                  <a:lnTo>
                    <a:pt x="0" y="0"/>
                  </a:lnTo>
                  <a:lnTo>
                    <a:pt x="1966841" y="0"/>
                  </a:lnTo>
                  <a:lnTo>
                    <a:pt x="1966841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47294" y="2776131"/>
            <a:ext cx="4439285" cy="158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[11]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Z.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5" dirty="0">
                <a:solidFill>
                  <a:srgbClr val="394B4E"/>
                </a:solidFill>
                <a:latin typeface="Calibri"/>
                <a:cs typeface="Calibri"/>
              </a:rPr>
              <a:t>Wu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“TraverseNet:</a:t>
            </a:r>
            <a:r>
              <a:rPr sz="750" spc="4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Unifying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Space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Message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Passing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Traffic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TNNLS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2022.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67032" y="2983232"/>
            <a:ext cx="113664" cy="149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2373A"/>
                </a:solidFill>
                <a:latin typeface="Calibri"/>
                <a:cs typeface="Calibri"/>
              </a:rPr>
              <a:t>28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5807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Example</a:t>
            </a:r>
            <a:r>
              <a:rPr spc="105" dirty="0"/>
              <a:t> </a:t>
            </a:r>
            <a:r>
              <a:rPr spc="75" dirty="0"/>
              <a:t>4:</a:t>
            </a:r>
            <a:r>
              <a:rPr spc="185" dirty="0"/>
              <a:t> </a:t>
            </a:r>
            <a:r>
              <a:rPr spc="10" dirty="0"/>
              <a:t>Product</a:t>
            </a:r>
            <a:r>
              <a:rPr spc="85" dirty="0"/>
              <a:t> </a:t>
            </a:r>
            <a:r>
              <a:rPr spc="10" dirty="0"/>
              <a:t>graph</a:t>
            </a:r>
            <a:r>
              <a:rPr spc="110" dirty="0"/>
              <a:t> </a:t>
            </a:r>
            <a:r>
              <a:rPr spc="-10" dirty="0"/>
              <a:t>representations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894" y="860914"/>
            <a:ext cx="4337050" cy="67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Finally,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orthogonal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option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those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seen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so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far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consider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spc="75" dirty="0">
                <a:solidFill>
                  <a:srgbClr val="22373A"/>
                </a:solidFill>
                <a:latin typeface="DejaVu Sans Mono"/>
                <a:cs typeface="DejaVu Sans Mono"/>
              </a:rPr>
              <a:t>G</a:t>
            </a:r>
            <a:r>
              <a:rPr sz="1050" b="0" i="1" spc="112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i="1" spc="112" baseline="-11904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50" b="0" i="1" spc="112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1050" b="0" i="1" spc="-120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baseline="-11904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1050" b="0" i="1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142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single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spatiotemporal</a:t>
            </a:r>
            <a:r>
              <a:rPr sz="1000" spc="6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graph</a:t>
            </a:r>
            <a:r>
              <a:rPr sz="1000" spc="6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i="1" spc="-25" dirty="0">
                <a:solidFill>
                  <a:srgbClr val="22373A"/>
                </a:solidFill>
                <a:latin typeface="DejaVu Sans Mono"/>
                <a:cs typeface="DejaVu Sans Mono"/>
              </a:rPr>
              <a:t>S</a:t>
            </a:r>
            <a:r>
              <a:rPr sz="1050" b="0" i="1" spc="-37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17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Such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product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graph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obtained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combining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temporal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and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spatial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graphs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66373" y="1902251"/>
            <a:ext cx="297180" cy="132080"/>
            <a:chOff x="1966373" y="1902251"/>
            <a:chExt cx="297180" cy="132080"/>
          </a:xfrm>
        </p:grpSpPr>
        <p:sp>
          <p:nvSpPr>
            <p:cNvPr id="7" name="object 7"/>
            <p:cNvSpPr/>
            <p:nvPr/>
          </p:nvSpPr>
          <p:spPr>
            <a:xfrm>
              <a:off x="1972699" y="1908577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80" h="119380">
                  <a:moveTo>
                    <a:pt x="59643" y="0"/>
                  </a:moveTo>
                  <a:lnTo>
                    <a:pt x="36427" y="4686"/>
                  </a:lnTo>
                  <a:lnTo>
                    <a:pt x="17468" y="17468"/>
                  </a:lnTo>
                  <a:lnTo>
                    <a:pt x="4686" y="36427"/>
                  </a:lnTo>
                  <a:lnTo>
                    <a:pt x="0" y="59643"/>
                  </a:lnTo>
                  <a:lnTo>
                    <a:pt x="4686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8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8" y="4686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B2D7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72699" y="1908577"/>
              <a:ext cx="224790" cy="119380"/>
            </a:xfrm>
            <a:custGeom>
              <a:avLst/>
              <a:gdLst/>
              <a:ahLst/>
              <a:cxnLst/>
              <a:rect l="l" t="t" r="r" b="b"/>
              <a:pathLst>
                <a:path w="22478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8"/>
                  </a:lnTo>
                  <a:lnTo>
                    <a:pt x="82858" y="4686"/>
                  </a:lnTo>
                  <a:lnTo>
                    <a:pt x="59643" y="0"/>
                  </a:lnTo>
                  <a:lnTo>
                    <a:pt x="36427" y="4686"/>
                  </a:lnTo>
                  <a:lnTo>
                    <a:pt x="17468" y="17468"/>
                  </a:lnTo>
                  <a:lnTo>
                    <a:pt x="4686" y="36427"/>
                  </a:lnTo>
                  <a:lnTo>
                    <a:pt x="0" y="59643"/>
                  </a:lnTo>
                  <a:lnTo>
                    <a:pt x="4686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8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close/>
                </a:path>
                <a:path w="224789" h="119380">
                  <a:moveTo>
                    <a:pt x="125612" y="59643"/>
                  </a:moveTo>
                  <a:lnTo>
                    <a:pt x="224547" y="59643"/>
                  </a:lnTo>
                </a:path>
              </a:pathLst>
            </a:custGeom>
            <a:ln w="12652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89908" y="1940700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95296" y="1857100"/>
            <a:ext cx="1733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·</a:t>
            </a:r>
            <a:r>
              <a:rPr sz="1000" i="1" spc="-434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·</a:t>
            </a:r>
            <a:r>
              <a:rPr sz="1000" i="1" spc="-44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i="1" spc="-390" dirty="0">
                <a:solidFill>
                  <a:srgbClr val="22373A"/>
                </a:solidFill>
                <a:latin typeface="DejaVu Sans Mono"/>
                <a:cs typeface="DejaVu Sans Mono"/>
              </a:rPr>
              <a:t>·</a:t>
            </a:r>
            <a:endParaRPr sz="1000">
              <a:latin typeface="DejaVu Sans Mono"/>
              <a:cs typeface="DejaVu Sans Mon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21399" y="1902251"/>
            <a:ext cx="657225" cy="132080"/>
            <a:chOff x="2521399" y="1902251"/>
            <a:chExt cx="657225" cy="132080"/>
          </a:xfrm>
        </p:grpSpPr>
        <p:sp>
          <p:nvSpPr>
            <p:cNvPr id="12" name="object 12"/>
            <p:cNvSpPr/>
            <p:nvPr/>
          </p:nvSpPr>
          <p:spPr>
            <a:xfrm>
              <a:off x="2692708" y="1908577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80" h="119380">
                  <a:moveTo>
                    <a:pt x="59643" y="0"/>
                  </a:moveTo>
                  <a:lnTo>
                    <a:pt x="36427" y="4686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B2D7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2708" y="1908577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80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lnTo>
                    <a:pt x="36427" y="4686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52712" y="1908577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80" h="119380">
                  <a:moveTo>
                    <a:pt x="59643" y="0"/>
                  </a:moveTo>
                  <a:lnTo>
                    <a:pt x="36427" y="4686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B2D7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21399" y="1908577"/>
              <a:ext cx="650875" cy="119380"/>
            </a:xfrm>
            <a:custGeom>
              <a:avLst/>
              <a:gdLst/>
              <a:ahLst/>
              <a:cxnLst/>
              <a:rect l="l" t="t" r="r" b="b"/>
              <a:pathLst>
                <a:path w="650875" h="119380">
                  <a:moveTo>
                    <a:pt x="650599" y="59643"/>
                  </a:moveTo>
                  <a:lnTo>
                    <a:pt x="645912" y="36427"/>
                  </a:lnTo>
                  <a:lnTo>
                    <a:pt x="633130" y="17468"/>
                  </a:lnTo>
                  <a:lnTo>
                    <a:pt x="614172" y="4686"/>
                  </a:lnTo>
                  <a:lnTo>
                    <a:pt x="590956" y="0"/>
                  </a:lnTo>
                  <a:lnTo>
                    <a:pt x="567740" y="4686"/>
                  </a:lnTo>
                  <a:lnTo>
                    <a:pt x="548782" y="17468"/>
                  </a:lnTo>
                  <a:lnTo>
                    <a:pt x="536000" y="36427"/>
                  </a:lnTo>
                  <a:lnTo>
                    <a:pt x="531313" y="59643"/>
                  </a:lnTo>
                  <a:lnTo>
                    <a:pt x="536000" y="82858"/>
                  </a:lnTo>
                  <a:lnTo>
                    <a:pt x="548782" y="101817"/>
                  </a:lnTo>
                  <a:lnTo>
                    <a:pt x="567740" y="114599"/>
                  </a:lnTo>
                  <a:lnTo>
                    <a:pt x="590956" y="119286"/>
                  </a:lnTo>
                  <a:lnTo>
                    <a:pt x="614172" y="114599"/>
                  </a:lnTo>
                  <a:lnTo>
                    <a:pt x="633130" y="101817"/>
                  </a:lnTo>
                  <a:lnTo>
                    <a:pt x="645912" y="82858"/>
                  </a:lnTo>
                  <a:lnTo>
                    <a:pt x="650599" y="59643"/>
                  </a:lnTo>
                  <a:close/>
                </a:path>
                <a:path w="650875" h="119380">
                  <a:moveTo>
                    <a:pt x="0" y="59643"/>
                  </a:moveTo>
                  <a:lnTo>
                    <a:pt x="98935" y="59643"/>
                  </a:lnTo>
                </a:path>
              </a:pathLst>
            </a:custGeom>
            <a:ln w="12652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12996" y="1940700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18321" y="1968220"/>
              <a:ext cx="162560" cy="0"/>
            </a:xfrm>
            <a:custGeom>
              <a:avLst/>
              <a:gdLst/>
              <a:ahLst/>
              <a:cxnLst/>
              <a:rect l="l" t="t" r="r" b="b"/>
              <a:pathLst>
                <a:path w="162560">
                  <a:moveTo>
                    <a:pt x="0" y="0"/>
                  </a:moveTo>
                  <a:lnTo>
                    <a:pt x="162018" y="0"/>
                  </a:lnTo>
                </a:path>
              </a:pathLst>
            </a:custGeom>
            <a:ln w="12652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73000" y="1940700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78128" y="1858853"/>
            <a:ext cx="8934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Temporal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graph: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24380" y="1614222"/>
            <a:ext cx="487045" cy="701040"/>
            <a:chOff x="4324380" y="1614222"/>
            <a:chExt cx="487045" cy="701040"/>
          </a:xfrm>
        </p:grpSpPr>
        <p:sp>
          <p:nvSpPr>
            <p:cNvPr id="21" name="object 21"/>
            <p:cNvSpPr/>
            <p:nvPr/>
          </p:nvSpPr>
          <p:spPr>
            <a:xfrm>
              <a:off x="4492731" y="1908577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59643" y="0"/>
                  </a:moveTo>
                  <a:lnTo>
                    <a:pt x="36427" y="4686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92731" y="1908577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lnTo>
                    <a:pt x="36427" y="4686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8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8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30730" y="2189171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59643" y="0"/>
                  </a:moveTo>
                  <a:lnTo>
                    <a:pt x="36427" y="4686"/>
                  </a:lnTo>
                  <a:lnTo>
                    <a:pt x="17469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9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30730" y="2189171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6"/>
                  </a:lnTo>
                  <a:lnTo>
                    <a:pt x="59643" y="0"/>
                  </a:lnTo>
                  <a:lnTo>
                    <a:pt x="36427" y="4686"/>
                  </a:lnTo>
                  <a:lnTo>
                    <a:pt x="17469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9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85768" y="2070561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59643" y="0"/>
                  </a:moveTo>
                  <a:lnTo>
                    <a:pt x="36427" y="4687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7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85768" y="2070561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7"/>
                  </a:lnTo>
                  <a:lnTo>
                    <a:pt x="59643" y="0"/>
                  </a:lnTo>
                  <a:lnTo>
                    <a:pt x="36427" y="4687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92731" y="1620572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59643" y="0"/>
                  </a:moveTo>
                  <a:lnTo>
                    <a:pt x="36427" y="4687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7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92731" y="1620572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7"/>
                  </a:lnTo>
                  <a:lnTo>
                    <a:pt x="59643" y="0"/>
                  </a:lnTo>
                  <a:lnTo>
                    <a:pt x="36427" y="4687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32873" y="1858853"/>
            <a:ext cx="7588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Spatial</a:t>
            </a:r>
            <a:r>
              <a:rPr sz="1000" spc="1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graph: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423357" y="1746185"/>
            <a:ext cx="271780" cy="445770"/>
          </a:xfrm>
          <a:custGeom>
            <a:avLst/>
            <a:gdLst/>
            <a:ahLst/>
            <a:cxnLst/>
            <a:rect l="l" t="t" r="r" b="b"/>
            <a:pathLst>
              <a:path w="271779" h="445769">
                <a:moveTo>
                  <a:pt x="96033" y="279165"/>
                </a:moveTo>
                <a:lnTo>
                  <a:pt x="0" y="445498"/>
                </a:lnTo>
              </a:path>
              <a:path w="271779" h="445769">
                <a:moveTo>
                  <a:pt x="179550" y="264439"/>
                </a:moveTo>
                <a:lnTo>
                  <a:pt x="271521" y="341614"/>
                </a:lnTo>
              </a:path>
              <a:path w="271779" h="445769">
                <a:moveTo>
                  <a:pt x="129017" y="156065"/>
                </a:moveTo>
                <a:lnTo>
                  <a:pt x="129017" y="0"/>
                </a:lnTo>
              </a:path>
            </a:pathLst>
          </a:custGeom>
          <a:ln w="12652">
            <a:solidFill>
              <a:srgbClr val="B853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47294" y="2051423"/>
            <a:ext cx="4366260" cy="864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95"/>
              </a:spcBef>
              <a:tabLst>
                <a:tab pos="803910" algn="l"/>
              </a:tabLst>
            </a:pP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b="0" i="1" spc="-7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00" i="1" spc="-37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500" b="0" i="1" baseline="2777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500" b="0" i="1" spc="-112" baseline="2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i="1" spc="254" baseline="2777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500" i="1" spc="-562" baseline="2777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500" baseline="2777" dirty="0">
                <a:solidFill>
                  <a:srgbClr val="22373A"/>
                </a:solidFill>
                <a:latin typeface="LM Roman 10"/>
                <a:cs typeface="LM Roman 10"/>
              </a:rPr>
              <a:t>2</a:t>
            </a:r>
            <a:r>
              <a:rPr sz="1500" spc="667" baseline="2777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500" b="0" i="1" baseline="2777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500" b="0" i="1" spc="-112" baseline="2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i="1" spc="254" baseline="2777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500" i="1" spc="-562" baseline="2777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500" spc="-75" baseline="2777" dirty="0">
                <a:solidFill>
                  <a:srgbClr val="22373A"/>
                </a:solidFill>
                <a:latin typeface="LM Roman 10"/>
                <a:cs typeface="LM Roman 10"/>
              </a:rPr>
              <a:t>1</a:t>
            </a:r>
            <a:endParaRPr sz="1500" baseline="2777">
              <a:latin typeface="LM Roman 10"/>
              <a:cs typeface="LM Roman 10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000">
              <a:latin typeface="LM Roman 10"/>
              <a:cs typeface="LM Roman 10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resulting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processed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any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network.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[12]</a:t>
            </a:r>
            <a:r>
              <a:rPr sz="750" spc="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394B4E"/>
                </a:solidFill>
                <a:latin typeface="Calibri"/>
                <a:cs typeface="Calibri"/>
              </a:rPr>
              <a:t>M.</a:t>
            </a:r>
            <a:r>
              <a:rPr sz="750" spc="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Sabbaqi</a:t>
            </a:r>
            <a:r>
              <a:rPr sz="750" spc="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“Graph-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</a:t>
            </a:r>
            <a:r>
              <a:rPr sz="750" spc="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convolutional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neural</a:t>
            </a:r>
            <a:r>
              <a:rPr sz="750" spc="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networks:</a:t>
            </a:r>
            <a:r>
              <a:rPr sz="750" spc="5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Architecture</a:t>
            </a:r>
            <a:r>
              <a:rPr sz="750" spc="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and</a:t>
            </a:r>
            <a:r>
              <a:rPr sz="750" spc="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theoretical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analysis”</a:t>
            </a:r>
            <a:r>
              <a:rPr sz="750" spc="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2022.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34" name="object 34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3214693"/>
              <a:ext cx="2037080" cy="25400"/>
            </a:xfrm>
            <a:custGeom>
              <a:avLst/>
              <a:gdLst/>
              <a:ahLst/>
              <a:cxnLst/>
              <a:rect l="l" t="t" r="r" b="b"/>
              <a:pathLst>
                <a:path w="2037080" h="25400">
                  <a:moveTo>
                    <a:pt x="0" y="25305"/>
                  </a:moveTo>
                  <a:lnTo>
                    <a:pt x="0" y="0"/>
                  </a:lnTo>
                  <a:lnTo>
                    <a:pt x="2037067" y="0"/>
                  </a:lnTo>
                  <a:lnTo>
                    <a:pt x="2037067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67032" y="2983232"/>
            <a:ext cx="113664" cy="149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2373A"/>
                </a:solidFill>
                <a:latin typeface="Calibri"/>
                <a:cs typeface="Calibri"/>
              </a:rPr>
              <a:t>29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36422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Building</a:t>
            </a:r>
            <a:r>
              <a:rPr spc="140" dirty="0"/>
              <a:t> </a:t>
            </a:r>
            <a:r>
              <a:rPr dirty="0"/>
              <a:t>product</a:t>
            </a:r>
            <a:r>
              <a:rPr spc="125" dirty="0"/>
              <a:t> </a:t>
            </a:r>
            <a:r>
              <a:rPr dirty="0"/>
              <a:t>graph</a:t>
            </a:r>
            <a:r>
              <a:rPr spc="135" dirty="0"/>
              <a:t> </a:t>
            </a:r>
            <a:r>
              <a:rPr spc="-10" dirty="0"/>
              <a:t>representations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30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8500" y="659962"/>
            <a:ext cx="4745355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13664" indent="-100965">
              <a:lnSpc>
                <a:spcPct val="100000"/>
              </a:lnSpc>
              <a:spcBef>
                <a:spcPts val="275"/>
              </a:spcBef>
              <a:buFont typeface="Calibri"/>
              <a:buChar char="•"/>
              <a:tabLst>
                <a:tab pos="113664" algn="l"/>
              </a:tabLst>
            </a:pP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Cartesian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product</a:t>
            </a:r>
            <a:endParaRPr sz="1000">
              <a:latin typeface="Trebuchet MS"/>
              <a:cs typeface="Trebuchet MS"/>
            </a:endParaRPr>
          </a:p>
          <a:p>
            <a:pPr marL="11430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Spatial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kept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connected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itself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previous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instant.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28007" y="1044016"/>
            <a:ext cx="1734820" cy="630555"/>
            <a:chOff x="2128007" y="1044016"/>
            <a:chExt cx="1734820" cy="6305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3808" y="1303220"/>
              <a:ext cx="118744" cy="1187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8007" y="1555755"/>
              <a:ext cx="118745" cy="1187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7541" y="1449006"/>
              <a:ext cx="118745" cy="1187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3808" y="1044016"/>
              <a:ext cx="118744" cy="1187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1815" y="1303220"/>
              <a:ext cx="118745" cy="1187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015" y="1555755"/>
              <a:ext cx="118745" cy="1187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549" y="1449006"/>
              <a:ext cx="118745" cy="1187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1815" y="1044016"/>
              <a:ext cx="118745" cy="1187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9823" y="1303220"/>
              <a:ext cx="118745" cy="1187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4023" y="1555755"/>
              <a:ext cx="118745" cy="1187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3557" y="1449006"/>
              <a:ext cx="118745" cy="11874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9823" y="1044016"/>
              <a:ext cx="118745" cy="11874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392552" y="1362593"/>
              <a:ext cx="469900" cy="0"/>
            </a:xfrm>
            <a:custGeom>
              <a:avLst/>
              <a:gdLst/>
              <a:ahLst/>
              <a:cxnLst/>
              <a:rect l="l" t="t" r="r" b="b"/>
              <a:pathLst>
                <a:path w="469900">
                  <a:moveTo>
                    <a:pt x="0" y="0"/>
                  </a:moveTo>
                  <a:lnTo>
                    <a:pt x="469820" y="0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55768" y="1337825"/>
              <a:ext cx="66675" cy="49530"/>
            </a:xfrm>
            <a:custGeom>
              <a:avLst/>
              <a:gdLst/>
              <a:ahLst/>
              <a:cxnLst/>
              <a:rect l="l" t="t" r="r" b="b"/>
              <a:pathLst>
                <a:path w="66675" h="49530">
                  <a:moveTo>
                    <a:pt x="0" y="0"/>
                  </a:moveTo>
                  <a:lnTo>
                    <a:pt x="0" y="49535"/>
                  </a:lnTo>
                  <a:lnTo>
                    <a:pt x="16202" y="41253"/>
                  </a:lnTo>
                  <a:lnTo>
                    <a:pt x="33848" y="34055"/>
                  </a:lnTo>
                  <a:lnTo>
                    <a:pt x="51083" y="28405"/>
                  </a:lnTo>
                  <a:lnTo>
                    <a:pt x="66047" y="24767"/>
                  </a:lnTo>
                  <a:lnTo>
                    <a:pt x="51083" y="21129"/>
                  </a:lnTo>
                  <a:lnTo>
                    <a:pt x="33848" y="15479"/>
                  </a:lnTo>
                  <a:lnTo>
                    <a:pt x="16202" y="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46752" y="1615127"/>
              <a:ext cx="469900" cy="0"/>
            </a:xfrm>
            <a:custGeom>
              <a:avLst/>
              <a:gdLst/>
              <a:ahLst/>
              <a:cxnLst/>
              <a:rect l="l" t="t" r="r" b="b"/>
              <a:pathLst>
                <a:path w="469900">
                  <a:moveTo>
                    <a:pt x="0" y="0"/>
                  </a:moveTo>
                  <a:lnTo>
                    <a:pt x="469820" y="0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09967" y="1590360"/>
              <a:ext cx="66675" cy="49530"/>
            </a:xfrm>
            <a:custGeom>
              <a:avLst/>
              <a:gdLst/>
              <a:ahLst/>
              <a:cxnLst/>
              <a:rect l="l" t="t" r="r" b="b"/>
              <a:pathLst>
                <a:path w="66675" h="49530">
                  <a:moveTo>
                    <a:pt x="0" y="0"/>
                  </a:moveTo>
                  <a:lnTo>
                    <a:pt x="0" y="49535"/>
                  </a:lnTo>
                  <a:lnTo>
                    <a:pt x="16202" y="41253"/>
                  </a:lnTo>
                  <a:lnTo>
                    <a:pt x="33848" y="34055"/>
                  </a:lnTo>
                  <a:lnTo>
                    <a:pt x="51083" y="28405"/>
                  </a:lnTo>
                  <a:lnTo>
                    <a:pt x="66047" y="24767"/>
                  </a:lnTo>
                  <a:lnTo>
                    <a:pt x="51083" y="21129"/>
                  </a:lnTo>
                  <a:lnTo>
                    <a:pt x="33848" y="15479"/>
                  </a:lnTo>
                  <a:lnTo>
                    <a:pt x="16202" y="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66286" y="1508379"/>
              <a:ext cx="469900" cy="0"/>
            </a:xfrm>
            <a:custGeom>
              <a:avLst/>
              <a:gdLst/>
              <a:ahLst/>
              <a:cxnLst/>
              <a:rect l="l" t="t" r="r" b="b"/>
              <a:pathLst>
                <a:path w="469900">
                  <a:moveTo>
                    <a:pt x="0" y="0"/>
                  </a:moveTo>
                  <a:lnTo>
                    <a:pt x="469820" y="0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29502" y="1483611"/>
              <a:ext cx="66675" cy="49530"/>
            </a:xfrm>
            <a:custGeom>
              <a:avLst/>
              <a:gdLst/>
              <a:ahLst/>
              <a:cxnLst/>
              <a:rect l="l" t="t" r="r" b="b"/>
              <a:pathLst>
                <a:path w="66675" h="49530">
                  <a:moveTo>
                    <a:pt x="0" y="0"/>
                  </a:moveTo>
                  <a:lnTo>
                    <a:pt x="0" y="49535"/>
                  </a:lnTo>
                  <a:lnTo>
                    <a:pt x="16202" y="41253"/>
                  </a:lnTo>
                  <a:lnTo>
                    <a:pt x="33848" y="34055"/>
                  </a:lnTo>
                  <a:lnTo>
                    <a:pt x="51083" y="28405"/>
                  </a:lnTo>
                  <a:lnTo>
                    <a:pt x="66047" y="24767"/>
                  </a:lnTo>
                  <a:lnTo>
                    <a:pt x="51083" y="21129"/>
                  </a:lnTo>
                  <a:lnTo>
                    <a:pt x="33848" y="15479"/>
                  </a:lnTo>
                  <a:lnTo>
                    <a:pt x="16202" y="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92552" y="1103389"/>
              <a:ext cx="469900" cy="0"/>
            </a:xfrm>
            <a:custGeom>
              <a:avLst/>
              <a:gdLst/>
              <a:ahLst/>
              <a:cxnLst/>
              <a:rect l="l" t="t" r="r" b="b"/>
              <a:pathLst>
                <a:path w="469900">
                  <a:moveTo>
                    <a:pt x="0" y="0"/>
                  </a:moveTo>
                  <a:lnTo>
                    <a:pt x="469820" y="0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55768" y="1078621"/>
              <a:ext cx="66675" cy="49530"/>
            </a:xfrm>
            <a:custGeom>
              <a:avLst/>
              <a:gdLst/>
              <a:ahLst/>
              <a:cxnLst/>
              <a:rect l="l" t="t" r="r" b="b"/>
              <a:pathLst>
                <a:path w="66675" h="49530">
                  <a:moveTo>
                    <a:pt x="0" y="0"/>
                  </a:moveTo>
                  <a:lnTo>
                    <a:pt x="0" y="49535"/>
                  </a:lnTo>
                  <a:lnTo>
                    <a:pt x="16202" y="41253"/>
                  </a:lnTo>
                  <a:lnTo>
                    <a:pt x="33848" y="34055"/>
                  </a:lnTo>
                  <a:lnTo>
                    <a:pt x="51083" y="28405"/>
                  </a:lnTo>
                  <a:lnTo>
                    <a:pt x="66047" y="24767"/>
                  </a:lnTo>
                  <a:lnTo>
                    <a:pt x="51083" y="21129"/>
                  </a:lnTo>
                  <a:lnTo>
                    <a:pt x="33848" y="15479"/>
                  </a:lnTo>
                  <a:lnTo>
                    <a:pt x="16202" y="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40561" y="1362593"/>
              <a:ext cx="469900" cy="0"/>
            </a:xfrm>
            <a:custGeom>
              <a:avLst/>
              <a:gdLst/>
              <a:ahLst/>
              <a:cxnLst/>
              <a:rect l="l" t="t" r="r" b="b"/>
              <a:pathLst>
                <a:path w="469900">
                  <a:moveTo>
                    <a:pt x="0" y="0"/>
                  </a:moveTo>
                  <a:lnTo>
                    <a:pt x="469820" y="0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03776" y="1337825"/>
              <a:ext cx="66675" cy="49530"/>
            </a:xfrm>
            <a:custGeom>
              <a:avLst/>
              <a:gdLst/>
              <a:ahLst/>
              <a:cxnLst/>
              <a:rect l="l" t="t" r="r" b="b"/>
              <a:pathLst>
                <a:path w="66675" h="49530">
                  <a:moveTo>
                    <a:pt x="0" y="0"/>
                  </a:moveTo>
                  <a:lnTo>
                    <a:pt x="0" y="49535"/>
                  </a:lnTo>
                  <a:lnTo>
                    <a:pt x="16202" y="41253"/>
                  </a:lnTo>
                  <a:lnTo>
                    <a:pt x="33848" y="34055"/>
                  </a:lnTo>
                  <a:lnTo>
                    <a:pt x="51083" y="28405"/>
                  </a:lnTo>
                  <a:lnTo>
                    <a:pt x="66047" y="24767"/>
                  </a:lnTo>
                  <a:lnTo>
                    <a:pt x="51083" y="21129"/>
                  </a:lnTo>
                  <a:lnTo>
                    <a:pt x="33848" y="15479"/>
                  </a:lnTo>
                  <a:lnTo>
                    <a:pt x="16202" y="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94760" y="1615127"/>
              <a:ext cx="469900" cy="0"/>
            </a:xfrm>
            <a:custGeom>
              <a:avLst/>
              <a:gdLst/>
              <a:ahLst/>
              <a:cxnLst/>
              <a:rect l="l" t="t" r="r" b="b"/>
              <a:pathLst>
                <a:path w="469900">
                  <a:moveTo>
                    <a:pt x="0" y="0"/>
                  </a:moveTo>
                  <a:lnTo>
                    <a:pt x="469820" y="0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57976" y="1590360"/>
              <a:ext cx="66675" cy="49530"/>
            </a:xfrm>
            <a:custGeom>
              <a:avLst/>
              <a:gdLst/>
              <a:ahLst/>
              <a:cxnLst/>
              <a:rect l="l" t="t" r="r" b="b"/>
              <a:pathLst>
                <a:path w="66675" h="49530">
                  <a:moveTo>
                    <a:pt x="0" y="0"/>
                  </a:moveTo>
                  <a:lnTo>
                    <a:pt x="0" y="49535"/>
                  </a:lnTo>
                  <a:lnTo>
                    <a:pt x="16202" y="41253"/>
                  </a:lnTo>
                  <a:lnTo>
                    <a:pt x="33848" y="34055"/>
                  </a:lnTo>
                  <a:lnTo>
                    <a:pt x="51083" y="28405"/>
                  </a:lnTo>
                  <a:lnTo>
                    <a:pt x="66047" y="24767"/>
                  </a:lnTo>
                  <a:lnTo>
                    <a:pt x="51083" y="21129"/>
                  </a:lnTo>
                  <a:lnTo>
                    <a:pt x="33848" y="15479"/>
                  </a:lnTo>
                  <a:lnTo>
                    <a:pt x="16202" y="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14294" y="1508379"/>
              <a:ext cx="469900" cy="0"/>
            </a:xfrm>
            <a:custGeom>
              <a:avLst/>
              <a:gdLst/>
              <a:ahLst/>
              <a:cxnLst/>
              <a:rect l="l" t="t" r="r" b="b"/>
              <a:pathLst>
                <a:path w="469900">
                  <a:moveTo>
                    <a:pt x="0" y="0"/>
                  </a:moveTo>
                  <a:lnTo>
                    <a:pt x="469820" y="0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77510" y="1483611"/>
              <a:ext cx="66675" cy="49530"/>
            </a:xfrm>
            <a:custGeom>
              <a:avLst/>
              <a:gdLst/>
              <a:ahLst/>
              <a:cxnLst/>
              <a:rect l="l" t="t" r="r" b="b"/>
              <a:pathLst>
                <a:path w="66675" h="49530">
                  <a:moveTo>
                    <a:pt x="0" y="0"/>
                  </a:moveTo>
                  <a:lnTo>
                    <a:pt x="0" y="49535"/>
                  </a:lnTo>
                  <a:lnTo>
                    <a:pt x="16202" y="41253"/>
                  </a:lnTo>
                  <a:lnTo>
                    <a:pt x="33848" y="34055"/>
                  </a:lnTo>
                  <a:lnTo>
                    <a:pt x="51083" y="28405"/>
                  </a:lnTo>
                  <a:lnTo>
                    <a:pt x="66047" y="24767"/>
                  </a:lnTo>
                  <a:lnTo>
                    <a:pt x="51083" y="21129"/>
                  </a:lnTo>
                  <a:lnTo>
                    <a:pt x="33848" y="15479"/>
                  </a:lnTo>
                  <a:lnTo>
                    <a:pt x="16202" y="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40561" y="1103389"/>
              <a:ext cx="469900" cy="0"/>
            </a:xfrm>
            <a:custGeom>
              <a:avLst/>
              <a:gdLst/>
              <a:ahLst/>
              <a:cxnLst/>
              <a:rect l="l" t="t" r="r" b="b"/>
              <a:pathLst>
                <a:path w="469900">
                  <a:moveTo>
                    <a:pt x="0" y="0"/>
                  </a:moveTo>
                  <a:lnTo>
                    <a:pt x="469820" y="0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03776" y="1078621"/>
              <a:ext cx="66675" cy="49530"/>
            </a:xfrm>
            <a:custGeom>
              <a:avLst/>
              <a:gdLst/>
              <a:ahLst/>
              <a:cxnLst/>
              <a:rect l="l" t="t" r="r" b="b"/>
              <a:pathLst>
                <a:path w="66675" h="49530">
                  <a:moveTo>
                    <a:pt x="0" y="0"/>
                  </a:moveTo>
                  <a:lnTo>
                    <a:pt x="0" y="49535"/>
                  </a:lnTo>
                  <a:lnTo>
                    <a:pt x="16202" y="41253"/>
                  </a:lnTo>
                  <a:lnTo>
                    <a:pt x="33848" y="34055"/>
                  </a:lnTo>
                  <a:lnTo>
                    <a:pt x="51083" y="28405"/>
                  </a:lnTo>
                  <a:lnTo>
                    <a:pt x="66047" y="24767"/>
                  </a:lnTo>
                  <a:lnTo>
                    <a:pt x="51083" y="21129"/>
                  </a:lnTo>
                  <a:lnTo>
                    <a:pt x="33848" y="15479"/>
                  </a:lnTo>
                  <a:lnTo>
                    <a:pt x="16202" y="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17065" y="1162761"/>
              <a:ext cx="1540510" cy="401320"/>
            </a:xfrm>
            <a:custGeom>
              <a:avLst/>
              <a:gdLst/>
              <a:ahLst/>
              <a:cxnLst/>
              <a:rect l="l" t="t" r="r" b="b"/>
              <a:pathLst>
                <a:path w="1540510" h="401319">
                  <a:moveTo>
                    <a:pt x="86430" y="251248"/>
                  </a:moveTo>
                  <a:lnTo>
                    <a:pt x="0" y="400948"/>
                  </a:lnTo>
                </a:path>
                <a:path w="1540510" h="401319">
                  <a:moveTo>
                    <a:pt x="161594" y="237995"/>
                  </a:moveTo>
                  <a:lnTo>
                    <a:pt x="244369" y="307452"/>
                  </a:lnTo>
                </a:path>
                <a:path w="1540510" h="401319">
                  <a:moveTo>
                    <a:pt x="116115" y="140458"/>
                  </a:moveTo>
                  <a:lnTo>
                    <a:pt x="116115" y="0"/>
                  </a:lnTo>
                </a:path>
                <a:path w="1540510" h="401319">
                  <a:moveTo>
                    <a:pt x="734437" y="251248"/>
                  </a:moveTo>
                  <a:lnTo>
                    <a:pt x="648007" y="400948"/>
                  </a:lnTo>
                </a:path>
                <a:path w="1540510" h="401319">
                  <a:moveTo>
                    <a:pt x="809602" y="237995"/>
                  </a:moveTo>
                  <a:lnTo>
                    <a:pt x="892377" y="307452"/>
                  </a:lnTo>
                </a:path>
                <a:path w="1540510" h="401319">
                  <a:moveTo>
                    <a:pt x="764123" y="140458"/>
                  </a:moveTo>
                  <a:lnTo>
                    <a:pt x="764123" y="0"/>
                  </a:lnTo>
                </a:path>
                <a:path w="1540510" h="401319">
                  <a:moveTo>
                    <a:pt x="1382446" y="251248"/>
                  </a:moveTo>
                  <a:lnTo>
                    <a:pt x="1296015" y="400948"/>
                  </a:lnTo>
                </a:path>
                <a:path w="1540510" h="401319">
                  <a:moveTo>
                    <a:pt x="1457610" y="237995"/>
                  </a:moveTo>
                  <a:lnTo>
                    <a:pt x="1540385" y="307452"/>
                  </a:lnTo>
                </a:path>
                <a:path w="1540510" h="401319">
                  <a:moveTo>
                    <a:pt x="1412131" y="140458"/>
                  </a:moveTo>
                  <a:lnTo>
                    <a:pt x="1412131" y="0"/>
                  </a:lnTo>
                </a:path>
              </a:pathLst>
            </a:custGeom>
            <a:ln w="11387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98500" y="1693437"/>
            <a:ext cx="3985260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13664" indent="-100965">
              <a:lnSpc>
                <a:spcPct val="100000"/>
              </a:lnSpc>
              <a:spcBef>
                <a:spcPts val="275"/>
              </a:spcBef>
              <a:buFont typeface="Calibri"/>
              <a:buChar char="•"/>
              <a:tabLst>
                <a:tab pos="113664" algn="l"/>
              </a:tabLst>
            </a:pP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Kronecker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product</a:t>
            </a:r>
            <a:endParaRPr sz="1000">
              <a:latin typeface="Trebuchet MS"/>
              <a:cs typeface="Trebuchet MS"/>
            </a:endParaRPr>
          </a:p>
          <a:p>
            <a:pPr marL="11430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connected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only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its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neighbors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previous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instant.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128007" y="2077466"/>
            <a:ext cx="1734820" cy="630555"/>
            <a:chOff x="2128007" y="2077466"/>
            <a:chExt cx="1734820" cy="630555"/>
          </a:xfrm>
        </p:grpSpPr>
        <p:sp>
          <p:nvSpPr>
            <p:cNvPr id="38" name="object 38"/>
            <p:cNvSpPr/>
            <p:nvPr/>
          </p:nvSpPr>
          <p:spPr>
            <a:xfrm>
              <a:off x="2279501" y="2342364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79501" y="2342364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33701" y="2594898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F7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33701" y="2594898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DBA9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53235" y="248814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F7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53235" y="248814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DBA9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79501" y="208315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F7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279501" y="208315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DBA9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927509" y="2342364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927509" y="2342364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781708" y="2594898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781708" y="2594898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101243" y="248814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101243" y="248814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27509" y="208315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927509" y="208315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575517" y="2342364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F7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75517" y="2342364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DBA9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29717" y="2594898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29716" y="2594898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749251" y="248814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49251" y="248814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575517" y="208315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53678" y="0"/>
                  </a:move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75517" y="2083159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107950" h="107950">
                  <a:moveTo>
                    <a:pt x="107357" y="53678"/>
                  </a:moveTo>
                  <a:lnTo>
                    <a:pt x="103139" y="32784"/>
                  </a:lnTo>
                  <a:lnTo>
                    <a:pt x="91635" y="15722"/>
                  </a:lnTo>
                  <a:lnTo>
                    <a:pt x="74573" y="4218"/>
                  </a:lnTo>
                  <a:lnTo>
                    <a:pt x="53678" y="0"/>
                  </a:lnTo>
                  <a:lnTo>
                    <a:pt x="32784" y="4218"/>
                  </a:lnTo>
                  <a:lnTo>
                    <a:pt x="15722" y="15722"/>
                  </a:lnTo>
                  <a:lnTo>
                    <a:pt x="4218" y="32784"/>
                  </a:lnTo>
                  <a:lnTo>
                    <a:pt x="0" y="53678"/>
                  </a:lnTo>
                  <a:lnTo>
                    <a:pt x="4218" y="74573"/>
                  </a:lnTo>
                  <a:lnTo>
                    <a:pt x="15722" y="91635"/>
                  </a:lnTo>
                  <a:lnTo>
                    <a:pt x="32784" y="103139"/>
                  </a:lnTo>
                  <a:lnTo>
                    <a:pt x="53678" y="107357"/>
                  </a:lnTo>
                  <a:lnTo>
                    <a:pt x="74573" y="103139"/>
                  </a:lnTo>
                  <a:lnTo>
                    <a:pt x="91635" y="91635"/>
                  </a:lnTo>
                  <a:lnTo>
                    <a:pt x="103139" y="74573"/>
                  </a:lnTo>
                  <a:lnTo>
                    <a:pt x="107357" y="53678"/>
                  </a:lnTo>
                  <a:close/>
                </a:path>
              </a:pathLst>
            </a:custGeom>
            <a:ln w="11387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217065" y="2196211"/>
              <a:ext cx="1540510" cy="401320"/>
            </a:xfrm>
            <a:custGeom>
              <a:avLst/>
              <a:gdLst/>
              <a:ahLst/>
              <a:cxnLst/>
              <a:rect l="l" t="t" r="r" b="b"/>
              <a:pathLst>
                <a:path w="1540510" h="401319">
                  <a:moveTo>
                    <a:pt x="86430" y="251248"/>
                  </a:moveTo>
                  <a:lnTo>
                    <a:pt x="0" y="400948"/>
                  </a:lnTo>
                </a:path>
                <a:path w="1540510" h="401319">
                  <a:moveTo>
                    <a:pt x="161594" y="237995"/>
                  </a:moveTo>
                  <a:lnTo>
                    <a:pt x="244369" y="307452"/>
                  </a:lnTo>
                </a:path>
                <a:path w="1540510" h="401319">
                  <a:moveTo>
                    <a:pt x="116115" y="140458"/>
                  </a:moveTo>
                  <a:lnTo>
                    <a:pt x="116115" y="0"/>
                  </a:lnTo>
                </a:path>
                <a:path w="1540510" h="401319">
                  <a:moveTo>
                    <a:pt x="734437" y="251248"/>
                  </a:moveTo>
                  <a:lnTo>
                    <a:pt x="648007" y="400948"/>
                  </a:lnTo>
                </a:path>
                <a:path w="1540510" h="401319">
                  <a:moveTo>
                    <a:pt x="809602" y="237995"/>
                  </a:moveTo>
                  <a:lnTo>
                    <a:pt x="892377" y="307452"/>
                  </a:lnTo>
                </a:path>
                <a:path w="1540510" h="401319">
                  <a:moveTo>
                    <a:pt x="764123" y="140458"/>
                  </a:moveTo>
                  <a:lnTo>
                    <a:pt x="764123" y="0"/>
                  </a:lnTo>
                </a:path>
                <a:path w="1540510" h="401319">
                  <a:moveTo>
                    <a:pt x="1382446" y="251248"/>
                  </a:moveTo>
                  <a:lnTo>
                    <a:pt x="1296015" y="400948"/>
                  </a:lnTo>
                </a:path>
                <a:path w="1540510" h="401319">
                  <a:moveTo>
                    <a:pt x="1457610" y="237995"/>
                  </a:moveTo>
                  <a:lnTo>
                    <a:pt x="1540385" y="307452"/>
                  </a:lnTo>
                </a:path>
                <a:path w="1540510" h="401319">
                  <a:moveTo>
                    <a:pt x="1412131" y="140458"/>
                  </a:moveTo>
                  <a:lnTo>
                    <a:pt x="1412131" y="0"/>
                  </a:lnTo>
                </a:path>
              </a:pathLst>
            </a:custGeom>
            <a:ln w="11387">
              <a:solidFill>
                <a:srgbClr val="B2B2B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386221" y="2422714"/>
              <a:ext cx="343535" cy="172720"/>
            </a:xfrm>
            <a:custGeom>
              <a:avLst/>
              <a:gdLst/>
              <a:ahLst/>
              <a:cxnLst/>
              <a:rect l="l" t="t" r="r" b="b"/>
              <a:pathLst>
                <a:path w="343535" h="172719">
                  <a:moveTo>
                    <a:pt x="0" y="0"/>
                  </a:moveTo>
                  <a:lnTo>
                    <a:pt x="343022" y="172489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712216" y="2570110"/>
              <a:ext cx="70485" cy="52069"/>
            </a:xfrm>
            <a:custGeom>
              <a:avLst/>
              <a:gdLst/>
              <a:ahLst/>
              <a:cxnLst/>
              <a:rect l="l" t="t" r="r" b="b"/>
              <a:pathLst>
                <a:path w="70485" h="52069">
                  <a:moveTo>
                    <a:pt x="22252" y="0"/>
                  </a:moveTo>
                  <a:lnTo>
                    <a:pt x="0" y="44252"/>
                  </a:lnTo>
                  <a:lnTo>
                    <a:pt x="18194" y="44132"/>
                  </a:lnTo>
                  <a:lnTo>
                    <a:pt x="37193" y="45629"/>
                  </a:lnTo>
                  <a:lnTo>
                    <a:pt x="55127" y="48323"/>
                  </a:lnTo>
                  <a:lnTo>
                    <a:pt x="70130" y="51796"/>
                  </a:lnTo>
                  <a:lnTo>
                    <a:pt x="58395" y="41824"/>
                  </a:lnTo>
                  <a:lnTo>
                    <a:pt x="45537" y="29034"/>
                  </a:lnTo>
                  <a:lnTo>
                    <a:pt x="33006" y="14676"/>
                  </a:lnTo>
                  <a:lnTo>
                    <a:pt x="22252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391638" y="2406413"/>
              <a:ext cx="646430" cy="114935"/>
            </a:xfrm>
            <a:custGeom>
              <a:avLst/>
              <a:gdLst/>
              <a:ahLst/>
              <a:cxnLst/>
              <a:rect l="l" t="t" r="r" b="b"/>
              <a:pathLst>
                <a:path w="646430" h="114935">
                  <a:moveTo>
                    <a:pt x="0" y="0"/>
                  </a:moveTo>
                  <a:lnTo>
                    <a:pt x="646297" y="114662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27107" y="2495535"/>
              <a:ext cx="69850" cy="48895"/>
            </a:xfrm>
            <a:custGeom>
              <a:avLst/>
              <a:gdLst/>
              <a:ahLst/>
              <a:cxnLst/>
              <a:rect l="l" t="t" r="r" b="b"/>
              <a:pathLst>
                <a:path w="69850" h="48894">
                  <a:moveTo>
                    <a:pt x="8652" y="0"/>
                  </a:moveTo>
                  <a:lnTo>
                    <a:pt x="0" y="48772"/>
                  </a:lnTo>
                  <a:lnTo>
                    <a:pt x="17399" y="43448"/>
                  </a:lnTo>
                  <a:lnTo>
                    <a:pt x="36031" y="39443"/>
                  </a:lnTo>
                  <a:lnTo>
                    <a:pt x="53987" y="36890"/>
                  </a:lnTo>
                  <a:lnTo>
                    <a:pt x="69356" y="35922"/>
                  </a:lnTo>
                  <a:lnTo>
                    <a:pt x="55258" y="29727"/>
                  </a:lnTo>
                  <a:lnTo>
                    <a:pt x="39276" y="21153"/>
                  </a:lnTo>
                  <a:lnTo>
                    <a:pt x="23158" y="10984"/>
                  </a:lnTo>
                  <a:lnTo>
                    <a:pt x="8652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388303" y="2180962"/>
              <a:ext cx="482600" cy="193040"/>
            </a:xfrm>
            <a:custGeom>
              <a:avLst/>
              <a:gdLst/>
              <a:ahLst/>
              <a:cxnLst/>
              <a:rect l="l" t="t" r="r" b="b"/>
              <a:pathLst>
                <a:path w="482600" h="193039">
                  <a:moveTo>
                    <a:pt x="0" y="193030"/>
                  </a:moveTo>
                  <a:lnTo>
                    <a:pt x="482572" y="0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855546" y="2158887"/>
              <a:ext cx="71120" cy="47625"/>
            </a:xfrm>
            <a:custGeom>
              <a:avLst/>
              <a:gdLst/>
              <a:ahLst/>
              <a:cxnLst/>
              <a:rect l="l" t="t" r="r" b="b"/>
              <a:pathLst>
                <a:path w="71119" h="47625">
                  <a:moveTo>
                    <a:pt x="0" y="1532"/>
                  </a:moveTo>
                  <a:lnTo>
                    <a:pt x="18395" y="47523"/>
                  </a:lnTo>
                  <a:lnTo>
                    <a:pt x="30363" y="33817"/>
                  </a:lnTo>
                  <a:lnTo>
                    <a:pt x="44073" y="20580"/>
                  </a:lnTo>
                  <a:lnTo>
                    <a:pt x="57976" y="8934"/>
                  </a:lnTo>
                  <a:lnTo>
                    <a:pt x="70518" y="0"/>
                  </a:lnTo>
                  <a:lnTo>
                    <a:pt x="55274" y="2179"/>
                  </a:lnTo>
                  <a:lnTo>
                    <a:pt x="37175" y="3334"/>
                  </a:lnTo>
                  <a:lnTo>
                    <a:pt x="18118" y="3204"/>
                  </a:lnTo>
                  <a:lnTo>
                    <a:pt x="0" y="1532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34229" y="2422714"/>
              <a:ext cx="343535" cy="172720"/>
            </a:xfrm>
            <a:custGeom>
              <a:avLst/>
              <a:gdLst/>
              <a:ahLst/>
              <a:cxnLst/>
              <a:rect l="l" t="t" r="r" b="b"/>
              <a:pathLst>
                <a:path w="343535" h="172719">
                  <a:moveTo>
                    <a:pt x="0" y="0"/>
                  </a:moveTo>
                  <a:lnTo>
                    <a:pt x="343022" y="172489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360225" y="2570110"/>
              <a:ext cx="70485" cy="52069"/>
            </a:xfrm>
            <a:custGeom>
              <a:avLst/>
              <a:gdLst/>
              <a:ahLst/>
              <a:cxnLst/>
              <a:rect l="l" t="t" r="r" b="b"/>
              <a:pathLst>
                <a:path w="70485" h="52069">
                  <a:moveTo>
                    <a:pt x="22252" y="0"/>
                  </a:moveTo>
                  <a:lnTo>
                    <a:pt x="0" y="44252"/>
                  </a:lnTo>
                  <a:lnTo>
                    <a:pt x="18194" y="44132"/>
                  </a:lnTo>
                  <a:lnTo>
                    <a:pt x="37193" y="45629"/>
                  </a:lnTo>
                  <a:lnTo>
                    <a:pt x="55127" y="48323"/>
                  </a:lnTo>
                  <a:lnTo>
                    <a:pt x="70130" y="51796"/>
                  </a:lnTo>
                  <a:lnTo>
                    <a:pt x="58395" y="41824"/>
                  </a:lnTo>
                  <a:lnTo>
                    <a:pt x="45537" y="29034"/>
                  </a:lnTo>
                  <a:lnTo>
                    <a:pt x="33006" y="14676"/>
                  </a:lnTo>
                  <a:lnTo>
                    <a:pt x="22252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039646" y="2406413"/>
              <a:ext cx="646430" cy="114935"/>
            </a:xfrm>
            <a:custGeom>
              <a:avLst/>
              <a:gdLst/>
              <a:ahLst/>
              <a:cxnLst/>
              <a:rect l="l" t="t" r="r" b="b"/>
              <a:pathLst>
                <a:path w="646429" h="114935">
                  <a:moveTo>
                    <a:pt x="0" y="0"/>
                  </a:moveTo>
                  <a:lnTo>
                    <a:pt x="646297" y="114662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675115" y="2495535"/>
              <a:ext cx="69850" cy="48895"/>
            </a:xfrm>
            <a:custGeom>
              <a:avLst/>
              <a:gdLst/>
              <a:ahLst/>
              <a:cxnLst/>
              <a:rect l="l" t="t" r="r" b="b"/>
              <a:pathLst>
                <a:path w="69850" h="48894">
                  <a:moveTo>
                    <a:pt x="8652" y="0"/>
                  </a:moveTo>
                  <a:lnTo>
                    <a:pt x="0" y="48772"/>
                  </a:lnTo>
                  <a:lnTo>
                    <a:pt x="17399" y="43448"/>
                  </a:lnTo>
                  <a:lnTo>
                    <a:pt x="36031" y="39443"/>
                  </a:lnTo>
                  <a:lnTo>
                    <a:pt x="53987" y="36890"/>
                  </a:lnTo>
                  <a:lnTo>
                    <a:pt x="69356" y="35922"/>
                  </a:lnTo>
                  <a:lnTo>
                    <a:pt x="55258" y="29727"/>
                  </a:lnTo>
                  <a:lnTo>
                    <a:pt x="39276" y="21153"/>
                  </a:lnTo>
                  <a:lnTo>
                    <a:pt x="23158" y="10984"/>
                  </a:lnTo>
                  <a:lnTo>
                    <a:pt x="8652" y="0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036311" y="2180962"/>
              <a:ext cx="482600" cy="193040"/>
            </a:xfrm>
            <a:custGeom>
              <a:avLst/>
              <a:gdLst/>
              <a:ahLst/>
              <a:cxnLst/>
              <a:rect l="l" t="t" r="r" b="b"/>
              <a:pathLst>
                <a:path w="482600" h="193039">
                  <a:moveTo>
                    <a:pt x="0" y="193030"/>
                  </a:moveTo>
                  <a:lnTo>
                    <a:pt x="482572" y="0"/>
                  </a:lnTo>
                </a:path>
              </a:pathLst>
            </a:custGeom>
            <a:ln w="11387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03554" y="2158887"/>
              <a:ext cx="71120" cy="47625"/>
            </a:xfrm>
            <a:custGeom>
              <a:avLst/>
              <a:gdLst/>
              <a:ahLst/>
              <a:cxnLst/>
              <a:rect l="l" t="t" r="r" b="b"/>
              <a:pathLst>
                <a:path w="71120" h="47625">
                  <a:moveTo>
                    <a:pt x="0" y="1532"/>
                  </a:moveTo>
                  <a:lnTo>
                    <a:pt x="18395" y="47523"/>
                  </a:lnTo>
                  <a:lnTo>
                    <a:pt x="30363" y="33817"/>
                  </a:lnTo>
                  <a:lnTo>
                    <a:pt x="44073" y="20580"/>
                  </a:lnTo>
                  <a:lnTo>
                    <a:pt x="57976" y="8934"/>
                  </a:lnTo>
                  <a:lnTo>
                    <a:pt x="70518" y="0"/>
                  </a:lnTo>
                  <a:lnTo>
                    <a:pt x="55274" y="2179"/>
                  </a:lnTo>
                  <a:lnTo>
                    <a:pt x="37175" y="3334"/>
                  </a:lnTo>
                  <a:lnTo>
                    <a:pt x="18118" y="3204"/>
                  </a:lnTo>
                  <a:lnTo>
                    <a:pt x="0" y="1532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498500" y="2749656"/>
            <a:ext cx="222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664" indent="-100965">
              <a:lnSpc>
                <a:spcPct val="100000"/>
              </a:lnSpc>
              <a:spcBef>
                <a:spcPts val="95"/>
              </a:spcBef>
              <a:buChar char="•"/>
              <a:tabLst>
                <a:tab pos="113664" algn="l"/>
              </a:tabLst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...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77" name="object 77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3214693"/>
              <a:ext cx="2107565" cy="25400"/>
            </a:xfrm>
            <a:custGeom>
              <a:avLst/>
              <a:gdLst/>
              <a:ahLst/>
              <a:cxnLst/>
              <a:rect l="l" t="t" r="r" b="b"/>
              <a:pathLst>
                <a:path w="2107565" h="25400">
                  <a:moveTo>
                    <a:pt x="0" y="25305"/>
                  </a:moveTo>
                  <a:lnTo>
                    <a:pt x="0" y="0"/>
                  </a:lnTo>
                  <a:lnTo>
                    <a:pt x="2107380" y="0"/>
                  </a:lnTo>
                  <a:lnTo>
                    <a:pt x="2107380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1577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Time-then-</a:t>
            </a:r>
            <a:r>
              <a:rPr spc="65" dirty="0"/>
              <a:t>Space</a:t>
            </a:r>
            <a:r>
              <a:rPr spc="390" dirty="0"/>
              <a:t> </a:t>
            </a:r>
            <a:r>
              <a:rPr spc="-10" dirty="0"/>
              <a:t>models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31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76419"/>
            <a:ext cx="4495165" cy="610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general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recipe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TTS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consists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in:</a:t>
            </a:r>
            <a:endParaRPr sz="1000">
              <a:latin typeface="Calibri"/>
              <a:cs typeface="Calibri"/>
            </a:endParaRPr>
          </a:p>
          <a:p>
            <a:pPr marL="264795" indent="-156845">
              <a:lnSpc>
                <a:spcPct val="100000"/>
              </a:lnSpc>
              <a:spcBef>
                <a:spcPts val="775"/>
              </a:spcBef>
              <a:buClr>
                <a:srgbClr val="22373A"/>
              </a:buClr>
              <a:buAutoNum type="arabicPeriod"/>
              <a:tabLst>
                <a:tab pos="264795" algn="l"/>
              </a:tabLst>
            </a:pP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Embedding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node-level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vector.</a:t>
            </a:r>
            <a:endParaRPr sz="1000">
              <a:latin typeface="Calibri"/>
              <a:cs typeface="Calibri"/>
            </a:endParaRPr>
          </a:p>
          <a:p>
            <a:pPr marL="264795" indent="-156845">
              <a:lnSpc>
                <a:spcPct val="100000"/>
              </a:lnSpc>
              <a:spcBef>
                <a:spcPts val="235"/>
              </a:spcBef>
              <a:buClr>
                <a:srgbClr val="22373A"/>
              </a:buClr>
              <a:buAutoNum type="arabicPeriod"/>
              <a:tabLst>
                <a:tab pos="264795" algn="l"/>
              </a:tabLst>
            </a:pP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Propagating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obtained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encodings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throughout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stack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layers.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5082" y="1436311"/>
            <a:ext cx="330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1.</a:t>
            </a:r>
            <a:r>
              <a:rPr sz="1000" spc="254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00" b="1" i="1" spc="-6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581" y="1413461"/>
            <a:ext cx="142240" cy="22415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720"/>
              </a:lnSpc>
              <a:spcBef>
                <a:spcPts val="220"/>
              </a:spcBef>
            </a:pPr>
            <a:r>
              <a:rPr sz="700" b="0" i="1" spc="40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700" spc="40" dirty="0">
                <a:solidFill>
                  <a:srgbClr val="22373A"/>
                </a:solidFill>
                <a:latin typeface="Georgia"/>
                <a:cs typeface="Georgia"/>
              </a:rPr>
              <a:t>1 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8340" y="1436311"/>
            <a:ext cx="745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r>
              <a:rPr sz="1000" spc="4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8278" y="1511632"/>
            <a:ext cx="1428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100" dirty="0">
                <a:solidFill>
                  <a:srgbClr val="22373A"/>
                </a:solidFill>
                <a:latin typeface="DejaVu Sans Mono"/>
                <a:cs typeface="DejaVu Sans Mono"/>
              </a:rPr>
              <a:t>≤</a:t>
            </a:r>
            <a:r>
              <a:rPr sz="700" b="0" i="1" spc="10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8245" y="1295862"/>
            <a:ext cx="3848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8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78278" y="1420141"/>
            <a:ext cx="15100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36040" algn="l"/>
              </a:tabLst>
            </a:pPr>
            <a:r>
              <a:rPr sz="1050" b="0" i="1" spc="-37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1050" spc="-37" baseline="3968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r>
              <a:rPr sz="1050" baseline="3968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700" spc="75" dirty="0">
                <a:solidFill>
                  <a:srgbClr val="22373A"/>
                </a:solidFill>
                <a:latin typeface="Georgia"/>
                <a:cs typeface="Georgia"/>
              </a:rPr>
              <a:t>+1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1661" y="1505409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1439" y="1422021"/>
            <a:ext cx="3105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4795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46335" y="1436311"/>
            <a:ext cx="1295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023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2.</a:t>
            </a:r>
            <a:r>
              <a:rPr sz="1000" spc="254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210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00" b="1" i="1" spc="13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spc="3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-50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18228" y="1505549"/>
            <a:ext cx="2870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10185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b="0" i="1" spc="15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1050" baseline="7936">
              <a:latin typeface="Bookman Old Style"/>
              <a:cs typeface="Bookman Old Sty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1358" y="1333822"/>
            <a:ext cx="482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1480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618" y="1747140"/>
            <a:ext cx="3141000" cy="74344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130109" y="2592923"/>
            <a:ext cx="1047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145" dirty="0">
                <a:solidFill>
                  <a:srgbClr val="22373A"/>
                </a:solidFill>
                <a:latin typeface="DejaVu Sans Mono"/>
                <a:cs typeface="DejaVu Sans Mono"/>
              </a:rPr>
              <a:t>≤</a:t>
            </a:r>
            <a:endParaRPr sz="700">
              <a:latin typeface="DejaVu Sans Mono"/>
              <a:cs typeface="DejaVu Sans Mon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0427" y="2474015"/>
            <a:ext cx="3181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135" baseline="-19444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r>
              <a:rPr sz="700" spc="-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050" b="0" i="1" spc="15" baseline="-51587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1050" baseline="-51587">
              <a:latin typeface="Bookman Old Style"/>
              <a:cs typeface="Bookman Old Sty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94229" y="1828157"/>
            <a:ext cx="819785" cy="5664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71780" marR="5080" indent="129539">
              <a:lnSpc>
                <a:spcPts val="1019"/>
              </a:lnSpc>
              <a:spcBef>
                <a:spcPts val="280"/>
              </a:spcBef>
            </a:pP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SEQENC</a:t>
            </a:r>
            <a:endParaRPr sz="1000">
              <a:latin typeface="Calibri"/>
              <a:cs typeface="Calibri"/>
            </a:endParaRPr>
          </a:p>
          <a:p>
            <a:pPr marL="12700" marR="264160" indent="129539">
              <a:lnSpc>
                <a:spcPts val="1019"/>
              </a:lnSpc>
            </a:pP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SEQENC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08096" y="2494602"/>
            <a:ext cx="83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00780" y="2589138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45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40684" y="2597091"/>
            <a:ext cx="4343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i="1" spc="9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50" b="0" i="1" spc="142" baseline="-19841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30" baseline="-19841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25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23779" y="2494602"/>
            <a:ext cx="83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00847" y="1832284"/>
            <a:ext cx="842644" cy="593725"/>
            <a:chOff x="3800847" y="1832284"/>
            <a:chExt cx="842644" cy="593725"/>
          </a:xfrm>
        </p:grpSpPr>
        <p:sp>
          <p:nvSpPr>
            <p:cNvPr id="26" name="object 26"/>
            <p:cNvSpPr/>
            <p:nvPr/>
          </p:nvSpPr>
          <p:spPr>
            <a:xfrm>
              <a:off x="3807197" y="2129866"/>
              <a:ext cx="224790" cy="0"/>
            </a:xfrm>
            <a:custGeom>
              <a:avLst/>
              <a:gdLst/>
              <a:ahLst/>
              <a:cxnLst/>
              <a:rect l="l" t="t" r="r" b="b"/>
              <a:pathLst>
                <a:path w="224789">
                  <a:moveTo>
                    <a:pt x="0" y="0"/>
                  </a:moveTo>
                  <a:lnTo>
                    <a:pt x="224430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24289" y="2102346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32197" y="1837046"/>
              <a:ext cx="506730" cy="196850"/>
            </a:xfrm>
            <a:custGeom>
              <a:avLst/>
              <a:gdLst/>
              <a:ahLst/>
              <a:cxnLst/>
              <a:rect l="l" t="t" r="r" b="b"/>
              <a:pathLst>
                <a:path w="506729" h="196850">
                  <a:moveTo>
                    <a:pt x="4554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46228"/>
                  </a:lnTo>
                  <a:lnTo>
                    <a:pt x="3977" y="165928"/>
                  </a:lnTo>
                  <a:lnTo>
                    <a:pt x="14823" y="182015"/>
                  </a:lnTo>
                  <a:lnTo>
                    <a:pt x="30910" y="192862"/>
                  </a:lnTo>
                  <a:lnTo>
                    <a:pt x="50610" y="196839"/>
                  </a:lnTo>
                  <a:lnTo>
                    <a:pt x="455497" y="196839"/>
                  </a:lnTo>
                  <a:lnTo>
                    <a:pt x="475197" y="192862"/>
                  </a:lnTo>
                  <a:lnTo>
                    <a:pt x="491285" y="182015"/>
                  </a:lnTo>
                  <a:lnTo>
                    <a:pt x="502131" y="165928"/>
                  </a:lnTo>
                  <a:lnTo>
                    <a:pt x="506108" y="146228"/>
                  </a:lnTo>
                  <a:lnTo>
                    <a:pt x="506108" y="50610"/>
                  </a:lnTo>
                  <a:lnTo>
                    <a:pt x="502131" y="30910"/>
                  </a:lnTo>
                  <a:lnTo>
                    <a:pt x="491285" y="14823"/>
                  </a:lnTo>
                  <a:lnTo>
                    <a:pt x="475197" y="3977"/>
                  </a:lnTo>
                  <a:lnTo>
                    <a:pt x="455497" y="0"/>
                  </a:lnTo>
                  <a:close/>
                </a:path>
              </a:pathLst>
            </a:custGeom>
            <a:solidFill>
              <a:srgbClr val="EBD8C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32197" y="1837046"/>
              <a:ext cx="506730" cy="196850"/>
            </a:xfrm>
            <a:custGeom>
              <a:avLst/>
              <a:gdLst/>
              <a:ahLst/>
              <a:cxnLst/>
              <a:rect l="l" t="t" r="r" b="b"/>
              <a:pathLst>
                <a:path w="506729" h="196850">
                  <a:moveTo>
                    <a:pt x="4554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46228"/>
                  </a:lnTo>
                  <a:lnTo>
                    <a:pt x="3977" y="165928"/>
                  </a:lnTo>
                  <a:lnTo>
                    <a:pt x="14823" y="182015"/>
                  </a:lnTo>
                  <a:lnTo>
                    <a:pt x="30910" y="192862"/>
                  </a:lnTo>
                  <a:lnTo>
                    <a:pt x="50610" y="196839"/>
                  </a:lnTo>
                  <a:lnTo>
                    <a:pt x="455497" y="196839"/>
                  </a:lnTo>
                  <a:lnTo>
                    <a:pt x="475197" y="192862"/>
                  </a:lnTo>
                  <a:lnTo>
                    <a:pt x="491285" y="182015"/>
                  </a:lnTo>
                  <a:lnTo>
                    <a:pt x="502131" y="165928"/>
                  </a:lnTo>
                  <a:lnTo>
                    <a:pt x="506108" y="146228"/>
                  </a:lnTo>
                  <a:lnTo>
                    <a:pt x="506108" y="50610"/>
                  </a:lnTo>
                  <a:lnTo>
                    <a:pt x="502131" y="30910"/>
                  </a:lnTo>
                  <a:lnTo>
                    <a:pt x="491285" y="14823"/>
                  </a:lnTo>
                  <a:lnTo>
                    <a:pt x="475197" y="3977"/>
                  </a:lnTo>
                  <a:lnTo>
                    <a:pt x="455497" y="0"/>
                  </a:lnTo>
                  <a:close/>
                </a:path>
              </a:pathLst>
            </a:custGeom>
            <a:ln w="9489">
              <a:solidFill>
                <a:srgbClr val="BF7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16998" y="2097966"/>
              <a:ext cx="506730" cy="193675"/>
            </a:xfrm>
            <a:custGeom>
              <a:avLst/>
              <a:gdLst/>
              <a:ahLst/>
              <a:cxnLst/>
              <a:rect l="l" t="t" r="r" b="b"/>
              <a:pathLst>
                <a:path w="506729" h="193675">
                  <a:moveTo>
                    <a:pt x="4554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42783"/>
                  </a:lnTo>
                  <a:lnTo>
                    <a:pt x="3977" y="162483"/>
                  </a:lnTo>
                  <a:lnTo>
                    <a:pt x="14823" y="178571"/>
                  </a:lnTo>
                  <a:lnTo>
                    <a:pt x="30910" y="189417"/>
                  </a:lnTo>
                  <a:lnTo>
                    <a:pt x="50610" y="193394"/>
                  </a:lnTo>
                  <a:lnTo>
                    <a:pt x="455497" y="193394"/>
                  </a:lnTo>
                  <a:lnTo>
                    <a:pt x="475197" y="189417"/>
                  </a:lnTo>
                  <a:lnTo>
                    <a:pt x="491285" y="178571"/>
                  </a:lnTo>
                  <a:lnTo>
                    <a:pt x="502131" y="162483"/>
                  </a:lnTo>
                  <a:lnTo>
                    <a:pt x="506108" y="142783"/>
                  </a:lnTo>
                  <a:lnTo>
                    <a:pt x="506108" y="50610"/>
                  </a:lnTo>
                  <a:lnTo>
                    <a:pt x="502131" y="30910"/>
                  </a:lnTo>
                  <a:lnTo>
                    <a:pt x="491285" y="14823"/>
                  </a:lnTo>
                  <a:lnTo>
                    <a:pt x="475197" y="3977"/>
                  </a:lnTo>
                  <a:lnTo>
                    <a:pt x="455497" y="0"/>
                  </a:lnTo>
                  <a:close/>
                </a:path>
              </a:pathLst>
            </a:custGeom>
            <a:solidFill>
              <a:srgbClr val="EBD8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16998" y="2097966"/>
              <a:ext cx="506730" cy="193675"/>
            </a:xfrm>
            <a:custGeom>
              <a:avLst/>
              <a:gdLst/>
              <a:ahLst/>
              <a:cxnLst/>
              <a:rect l="l" t="t" r="r" b="b"/>
              <a:pathLst>
                <a:path w="506729" h="193675">
                  <a:moveTo>
                    <a:pt x="4554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42783"/>
                  </a:lnTo>
                  <a:lnTo>
                    <a:pt x="3977" y="162483"/>
                  </a:lnTo>
                  <a:lnTo>
                    <a:pt x="14823" y="178571"/>
                  </a:lnTo>
                  <a:lnTo>
                    <a:pt x="30910" y="189417"/>
                  </a:lnTo>
                  <a:lnTo>
                    <a:pt x="50610" y="193394"/>
                  </a:lnTo>
                  <a:lnTo>
                    <a:pt x="455497" y="193394"/>
                  </a:lnTo>
                  <a:lnTo>
                    <a:pt x="475197" y="189417"/>
                  </a:lnTo>
                  <a:lnTo>
                    <a:pt x="491285" y="178571"/>
                  </a:lnTo>
                  <a:lnTo>
                    <a:pt x="502131" y="162483"/>
                  </a:lnTo>
                  <a:lnTo>
                    <a:pt x="506108" y="142783"/>
                  </a:lnTo>
                  <a:lnTo>
                    <a:pt x="506108" y="50610"/>
                  </a:lnTo>
                  <a:lnTo>
                    <a:pt x="502131" y="30910"/>
                  </a:lnTo>
                  <a:lnTo>
                    <a:pt x="491285" y="14823"/>
                  </a:lnTo>
                  <a:lnTo>
                    <a:pt x="475197" y="3977"/>
                  </a:lnTo>
                  <a:lnTo>
                    <a:pt x="455497" y="0"/>
                  </a:lnTo>
                  <a:close/>
                </a:path>
              </a:pathLst>
            </a:custGeom>
            <a:ln w="9489">
              <a:solidFill>
                <a:srgbClr val="BF7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6080" y="1971468"/>
              <a:ext cx="69170" cy="12808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959396" y="2227568"/>
              <a:ext cx="506730" cy="193675"/>
            </a:xfrm>
            <a:custGeom>
              <a:avLst/>
              <a:gdLst/>
              <a:ahLst/>
              <a:cxnLst/>
              <a:rect l="l" t="t" r="r" b="b"/>
              <a:pathLst>
                <a:path w="506729" h="193675">
                  <a:moveTo>
                    <a:pt x="4554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42784"/>
                  </a:lnTo>
                  <a:lnTo>
                    <a:pt x="3977" y="162484"/>
                  </a:lnTo>
                  <a:lnTo>
                    <a:pt x="14823" y="178571"/>
                  </a:lnTo>
                  <a:lnTo>
                    <a:pt x="30910" y="189417"/>
                  </a:lnTo>
                  <a:lnTo>
                    <a:pt x="50610" y="193394"/>
                  </a:lnTo>
                  <a:lnTo>
                    <a:pt x="455497" y="193394"/>
                  </a:lnTo>
                  <a:lnTo>
                    <a:pt x="475197" y="189417"/>
                  </a:lnTo>
                  <a:lnTo>
                    <a:pt x="491285" y="178571"/>
                  </a:lnTo>
                  <a:lnTo>
                    <a:pt x="502131" y="162484"/>
                  </a:lnTo>
                  <a:lnTo>
                    <a:pt x="506108" y="142784"/>
                  </a:lnTo>
                  <a:lnTo>
                    <a:pt x="506108" y="50610"/>
                  </a:lnTo>
                  <a:lnTo>
                    <a:pt x="502131" y="30910"/>
                  </a:lnTo>
                  <a:lnTo>
                    <a:pt x="491285" y="14823"/>
                  </a:lnTo>
                  <a:lnTo>
                    <a:pt x="475197" y="3977"/>
                  </a:lnTo>
                  <a:lnTo>
                    <a:pt x="455497" y="0"/>
                  </a:lnTo>
                  <a:close/>
                </a:path>
              </a:pathLst>
            </a:custGeom>
            <a:solidFill>
              <a:srgbClr val="EBD8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59396" y="2227568"/>
              <a:ext cx="506730" cy="193675"/>
            </a:xfrm>
            <a:custGeom>
              <a:avLst/>
              <a:gdLst/>
              <a:ahLst/>
              <a:cxnLst/>
              <a:rect l="l" t="t" r="r" b="b"/>
              <a:pathLst>
                <a:path w="506729" h="193675">
                  <a:moveTo>
                    <a:pt x="4554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42784"/>
                  </a:lnTo>
                  <a:lnTo>
                    <a:pt x="3977" y="162484"/>
                  </a:lnTo>
                  <a:lnTo>
                    <a:pt x="14823" y="178571"/>
                  </a:lnTo>
                  <a:lnTo>
                    <a:pt x="30910" y="189417"/>
                  </a:lnTo>
                  <a:lnTo>
                    <a:pt x="50610" y="193394"/>
                  </a:lnTo>
                  <a:lnTo>
                    <a:pt x="455497" y="193394"/>
                  </a:lnTo>
                  <a:lnTo>
                    <a:pt x="475197" y="189417"/>
                  </a:lnTo>
                  <a:lnTo>
                    <a:pt x="491285" y="178571"/>
                  </a:lnTo>
                  <a:lnTo>
                    <a:pt x="502131" y="162484"/>
                  </a:lnTo>
                  <a:lnTo>
                    <a:pt x="506108" y="142784"/>
                  </a:lnTo>
                  <a:lnTo>
                    <a:pt x="506108" y="50610"/>
                  </a:lnTo>
                  <a:lnTo>
                    <a:pt x="502131" y="30910"/>
                  </a:lnTo>
                  <a:lnTo>
                    <a:pt x="491285" y="14823"/>
                  </a:lnTo>
                  <a:lnTo>
                    <a:pt x="475197" y="3977"/>
                  </a:lnTo>
                  <a:lnTo>
                    <a:pt x="455497" y="0"/>
                  </a:lnTo>
                  <a:close/>
                </a:path>
              </a:pathLst>
            </a:custGeom>
            <a:ln w="9489">
              <a:solidFill>
                <a:srgbClr val="BF7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064063" y="1852490"/>
            <a:ext cx="473075" cy="564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50" b="0" i="1" spc="-3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1050" baseline="31746">
              <a:latin typeface="Bookman Old Style"/>
              <a:cs typeface="Bookman Old Style"/>
            </a:endParaRPr>
          </a:p>
          <a:p>
            <a:pPr marL="38100" marR="154940" indent="57150">
              <a:lnSpc>
                <a:spcPts val="1019"/>
              </a:lnSpc>
              <a:spcBef>
                <a:spcPts val="1010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50" spc="-60" baseline="31746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r>
              <a:rPr sz="1050" spc="750" baseline="31746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50" spc="-37" baseline="31746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1050" baseline="31746">
              <a:latin typeface="Georgia"/>
              <a:cs typeface="Georg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10315" y="1981446"/>
            <a:ext cx="280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225" baseline="-19444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700" b="0" i="1" spc="150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59997" y="2096594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658855" y="2101485"/>
            <a:ext cx="245110" cy="55244"/>
            <a:chOff x="4658855" y="2101485"/>
            <a:chExt cx="245110" cy="55244"/>
          </a:xfrm>
        </p:grpSpPr>
        <p:sp>
          <p:nvSpPr>
            <p:cNvPr id="39" name="object 39"/>
            <p:cNvSpPr/>
            <p:nvPr/>
          </p:nvSpPr>
          <p:spPr>
            <a:xfrm>
              <a:off x="4658855" y="2129005"/>
              <a:ext cx="179070" cy="0"/>
            </a:xfrm>
            <a:custGeom>
              <a:avLst/>
              <a:gdLst/>
              <a:ahLst/>
              <a:cxnLst/>
              <a:rect l="l" t="t" r="r" b="b"/>
              <a:pathLst>
                <a:path w="179070">
                  <a:moveTo>
                    <a:pt x="0" y="0"/>
                  </a:moveTo>
                  <a:lnTo>
                    <a:pt x="178854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830371" y="2101485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42" name="object 42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3214693"/>
              <a:ext cx="2178050" cy="25400"/>
            </a:xfrm>
            <a:custGeom>
              <a:avLst/>
              <a:gdLst/>
              <a:ahLst/>
              <a:cxnLst/>
              <a:rect l="l" t="t" r="r" b="b"/>
              <a:pathLst>
                <a:path w="2178050" h="25400">
                  <a:moveTo>
                    <a:pt x="0" y="25305"/>
                  </a:moveTo>
                  <a:lnTo>
                    <a:pt x="0" y="0"/>
                  </a:lnTo>
                  <a:lnTo>
                    <a:pt x="2177606" y="0"/>
                  </a:lnTo>
                  <a:lnTo>
                    <a:pt x="2177606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3176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Full</a:t>
            </a:r>
            <a:r>
              <a:rPr spc="10" dirty="0"/>
              <a:t> </a:t>
            </a:r>
            <a:r>
              <a:rPr dirty="0"/>
              <a:t>TTS</a:t>
            </a:r>
            <a:r>
              <a:rPr spc="15" dirty="0"/>
              <a:t> </a:t>
            </a:r>
            <a:r>
              <a:rPr spc="-10" dirty="0"/>
              <a:t>model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32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777" y="867719"/>
            <a:ext cx="4270470" cy="17512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74493" y="1856389"/>
            <a:ext cx="819785" cy="5664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71780" marR="5080" indent="129539">
              <a:lnSpc>
                <a:spcPts val="1019"/>
              </a:lnSpc>
              <a:spcBef>
                <a:spcPts val="280"/>
              </a:spcBef>
            </a:pP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SEQENC</a:t>
            </a:r>
            <a:endParaRPr sz="1000">
              <a:latin typeface="Calibri"/>
              <a:cs typeface="Calibri"/>
            </a:endParaRPr>
          </a:p>
          <a:p>
            <a:pPr marL="12700" marR="264160" indent="129539">
              <a:lnSpc>
                <a:spcPts val="1019"/>
              </a:lnSpc>
            </a:pP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SEQENC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4339" y="1880722"/>
            <a:ext cx="473075" cy="564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50" b="0" i="1" spc="-3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1050" baseline="31746">
              <a:latin typeface="Bookman Old Style"/>
              <a:cs typeface="Bookman Old Style"/>
            </a:endParaRPr>
          </a:p>
          <a:p>
            <a:pPr marL="38100" marR="154940" indent="57150">
              <a:lnSpc>
                <a:spcPts val="1019"/>
              </a:lnSpc>
              <a:spcBef>
                <a:spcPts val="1010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50" spc="-60" baseline="31746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r>
              <a:rPr sz="1050" spc="750" baseline="31746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50" spc="-37" baseline="31746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1050" baseline="31746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11488" y="2635280"/>
            <a:ext cx="3371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0" dirty="0">
                <a:solidFill>
                  <a:srgbClr val="007AA5"/>
                </a:solidFill>
                <a:latin typeface="Trebuchet MS"/>
                <a:cs typeface="Trebuchet MS"/>
              </a:rPr>
              <a:t>STMP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6294" y="1198135"/>
            <a:ext cx="49910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7507" y="1204892"/>
            <a:ext cx="47053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112" baseline="8333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7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8186" y="768380"/>
            <a:ext cx="4889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187" baseline="8333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700" b="0" i="1" spc="1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2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2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49257" y="773663"/>
            <a:ext cx="920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06305" y="1204892"/>
            <a:ext cx="4432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67" baseline="8333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70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4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45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51160" y="768380"/>
            <a:ext cx="546100" cy="607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95"/>
              </a:spcBef>
            </a:pPr>
            <a:r>
              <a:rPr sz="1500" b="1" i="1" spc="-877" baseline="8333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-877" baseline="22222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500" spc="-555" baseline="22222" dirty="0">
                <a:solidFill>
                  <a:srgbClr val="22373A"/>
                </a:solidFill>
                <a:latin typeface="Verdana"/>
                <a:cs typeface="Verdana"/>
              </a:rPr>
              <a:t>---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</a:pPr>
            <a:endParaRPr sz="7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700">
              <a:latin typeface="Bookman Old Style"/>
              <a:cs typeface="Bookman Old Style"/>
            </a:endParaRPr>
          </a:p>
          <a:p>
            <a:pPr marL="38100">
              <a:lnSpc>
                <a:spcPct val="100000"/>
              </a:lnSpc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6" name="object 16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3214693"/>
              <a:ext cx="2247900" cy="25400"/>
            </a:xfrm>
            <a:custGeom>
              <a:avLst/>
              <a:gdLst/>
              <a:ahLst/>
              <a:cxnLst/>
              <a:rect l="l" t="t" r="r" b="b"/>
              <a:pathLst>
                <a:path w="2247900" h="25400">
                  <a:moveTo>
                    <a:pt x="0" y="25305"/>
                  </a:moveTo>
                  <a:lnTo>
                    <a:pt x="0" y="0"/>
                  </a:lnTo>
                  <a:lnTo>
                    <a:pt x="2247831" y="0"/>
                  </a:lnTo>
                  <a:lnTo>
                    <a:pt x="2247831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3412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Pros</a:t>
            </a:r>
            <a:r>
              <a:rPr dirty="0"/>
              <a:t> </a:t>
            </a:r>
            <a:r>
              <a:rPr spc="114" dirty="0"/>
              <a:t>&amp;</a:t>
            </a:r>
            <a:r>
              <a:rPr spc="10" dirty="0"/>
              <a:t> </a:t>
            </a:r>
            <a:r>
              <a:rPr dirty="0"/>
              <a:t>Cons</a:t>
            </a:r>
            <a:r>
              <a:rPr spc="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TTS</a:t>
            </a:r>
            <a:r>
              <a:rPr spc="10" dirty="0"/>
              <a:t> </a:t>
            </a:r>
            <a:r>
              <a:rPr spc="-10" dirty="0"/>
              <a:t>models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33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6287" y="1221630"/>
            <a:ext cx="3168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Pros: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7876" y="1135589"/>
            <a:ext cx="3973829" cy="12147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35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Easy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implement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computationally</a:t>
            </a:r>
            <a:r>
              <a:rPr sz="1000" spc="-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efficient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2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reuse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operators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already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know.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95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2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-step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encoding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might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introduce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information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bottlenecks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198120" marR="5080" indent="-186055">
              <a:lnSpc>
                <a:spcPct val="114599"/>
              </a:lnSpc>
              <a:spcBef>
                <a:spcPts val="500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30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Accounting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changes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in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topology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dynamic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edge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attributes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more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problematic.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040" y="1760631"/>
            <a:ext cx="337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Cons: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9" name="object 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14693"/>
              <a:ext cx="2318385" cy="25400"/>
            </a:xfrm>
            <a:custGeom>
              <a:avLst/>
              <a:gdLst/>
              <a:ahLst/>
              <a:cxnLst/>
              <a:rect l="l" t="t" r="r" b="b"/>
              <a:pathLst>
                <a:path w="2318385" h="25400">
                  <a:moveTo>
                    <a:pt x="0" y="25305"/>
                  </a:moveTo>
                  <a:lnTo>
                    <a:pt x="0" y="0"/>
                  </a:lnTo>
                  <a:lnTo>
                    <a:pt x="2318056" y="0"/>
                  </a:lnTo>
                  <a:lnTo>
                    <a:pt x="2318056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5030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Space-</a:t>
            </a:r>
            <a:r>
              <a:rPr spc="65" dirty="0"/>
              <a:t>then-</a:t>
            </a:r>
            <a:r>
              <a:rPr spc="-20" dirty="0"/>
              <a:t>Time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34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6476" y="1477901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6890" y="1394513"/>
            <a:ext cx="9607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9580" algn="l"/>
                <a:tab pos="719455" algn="l"/>
              </a:tabLst>
            </a:pPr>
            <a:r>
              <a:rPr sz="1050" b="0" i="1" spc="37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1050" b="0" i="1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</a:t>
            </a:r>
            <a:r>
              <a:rPr sz="1050" b="0" i="1" spc="112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1050" i="1" spc="112" baseline="3968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50" spc="112" baseline="396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1050" baseline="3968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1151" y="1408803"/>
            <a:ext cx="14458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8000" algn="l"/>
                <a:tab pos="940435" algn="l"/>
                <a:tab pos="130937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1.</a:t>
            </a:r>
            <a:r>
              <a:rPr sz="1000" spc="254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-50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08365" y="1477901"/>
            <a:ext cx="4826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05130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b="0" i="1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1050" baseline="7936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55353" y="1408803"/>
            <a:ext cx="330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2.</a:t>
            </a:r>
            <a:r>
              <a:rPr sz="1000" spc="254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00" b="1" i="1" spc="-6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7597" y="1408803"/>
            <a:ext cx="745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r>
              <a:rPr sz="1000" spc="4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60864" y="1385953"/>
            <a:ext cx="1215390" cy="229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805"/>
              </a:lnSpc>
              <a:spcBef>
                <a:spcPts val="95"/>
              </a:spcBef>
              <a:tabLst>
                <a:tab pos="908685" algn="l"/>
              </a:tabLst>
            </a:pPr>
            <a:r>
              <a:rPr sz="700" b="0" i="1" spc="55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85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700" i="1" spc="8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85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  <a:p>
            <a:pPr marL="12700">
              <a:lnSpc>
                <a:spcPts val="805"/>
              </a:lnSpc>
              <a:tabLst>
                <a:tab pos="908685" algn="l"/>
              </a:tabLst>
            </a:pPr>
            <a:r>
              <a:rPr sz="1050" b="0" i="1" spc="15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676419"/>
            <a:ext cx="5025390" cy="769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approaches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two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processing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steps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TTS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inverted:</a:t>
            </a:r>
            <a:endParaRPr sz="1000">
              <a:latin typeface="Calibri"/>
              <a:cs typeface="Calibri"/>
            </a:endParaRPr>
          </a:p>
          <a:p>
            <a:pPr marL="264795" indent="-156845">
              <a:lnSpc>
                <a:spcPct val="100000"/>
              </a:lnSpc>
              <a:spcBef>
                <a:spcPts val="730"/>
              </a:spcBef>
              <a:buAutoNum type="arabicPeriod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Observations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propagated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among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nodes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w.r.t.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step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using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stack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layers.</a:t>
            </a:r>
            <a:endParaRPr sz="1000">
              <a:latin typeface="Calibri"/>
              <a:cs typeface="Calibri"/>
            </a:endParaRPr>
          </a:p>
          <a:p>
            <a:pPr marL="264795" indent="-15684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sequence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representations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processed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sequence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encoder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1499235">
              <a:lnSpc>
                <a:spcPct val="100000"/>
              </a:lnSpc>
              <a:spcBef>
                <a:spcPts val="140"/>
              </a:spcBef>
              <a:tabLst>
                <a:tab pos="2110740" algn="l"/>
                <a:tab pos="3862704" algn="l"/>
                <a:tab pos="4321810" algn="l"/>
              </a:tabLst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8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46867" y="2341992"/>
            <a:ext cx="365125" cy="154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275" b="1" i="1" spc="157" baseline="-2287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55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550" i="1" spc="105" dirty="0">
                <a:solidFill>
                  <a:srgbClr val="22373A"/>
                </a:solidFill>
                <a:latin typeface="Times New Roman"/>
                <a:cs typeface="Times New Roman"/>
              </a:rPr>
              <a:t>−</a:t>
            </a:r>
            <a:r>
              <a:rPr sz="550" b="0" spc="105" dirty="0">
                <a:solidFill>
                  <a:srgbClr val="22373A"/>
                </a:solidFill>
                <a:latin typeface="Bookman Old Style"/>
                <a:cs typeface="Bookman Old Style"/>
              </a:rPr>
              <a:t>1</a:t>
            </a:r>
            <a:endParaRPr sz="550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79842" y="2454398"/>
            <a:ext cx="28130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550" i="1" spc="120" dirty="0">
                <a:solidFill>
                  <a:srgbClr val="22373A"/>
                </a:solidFill>
                <a:latin typeface="Times New Roman"/>
                <a:cs typeface="Times New Roman"/>
              </a:rPr>
              <a:t>−</a:t>
            </a:r>
            <a:r>
              <a:rPr sz="5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550" b="0" i="1" spc="-7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550" b="0" spc="-25" dirty="0">
                <a:solidFill>
                  <a:srgbClr val="22373A"/>
                </a:solidFill>
                <a:latin typeface="Bookman Old Style"/>
                <a:cs typeface="Bookman Old Style"/>
              </a:rPr>
              <a:t>:</a:t>
            </a:r>
            <a:r>
              <a:rPr sz="5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550">
              <a:latin typeface="Bookman Old Style"/>
              <a:cs typeface="Bookman Old Styl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162" y="1699364"/>
            <a:ext cx="4431785" cy="69715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89498" y="1775581"/>
            <a:ext cx="772160" cy="53403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55904" marR="5080" indent="121285">
              <a:lnSpc>
                <a:spcPts val="960"/>
              </a:lnSpc>
              <a:spcBef>
                <a:spcPts val="265"/>
              </a:spcBef>
            </a:pP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r>
              <a:rPr sz="90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endParaRPr sz="900">
              <a:latin typeface="Calibri"/>
              <a:cs typeface="Calibri"/>
            </a:endParaRPr>
          </a:p>
          <a:p>
            <a:pPr marL="133985">
              <a:lnSpc>
                <a:spcPts val="885"/>
              </a:lnSpc>
            </a:pP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019"/>
              </a:lnSpc>
            </a:pP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4836" y="1920441"/>
            <a:ext cx="26797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350" b="1" i="1" spc="240" baseline="-21604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160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17036" y="2028670"/>
            <a:ext cx="61594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b="0" i="1" spc="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33263" y="1798449"/>
            <a:ext cx="448945" cy="532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975" b="0" i="1" spc="-37" baseline="34188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975" baseline="34188">
              <a:latin typeface="Bookman Old Style"/>
              <a:cs typeface="Bookman Old Style"/>
            </a:endParaRPr>
          </a:p>
          <a:p>
            <a:pPr marL="38100" marR="147320" indent="53975">
              <a:lnSpc>
                <a:spcPts val="960"/>
              </a:lnSpc>
              <a:spcBef>
                <a:spcPts val="955"/>
              </a:spcBef>
            </a:pPr>
            <a:r>
              <a:rPr sz="900" spc="-25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975" spc="-37" baseline="34188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r>
              <a:rPr sz="975" spc="750" baseline="34188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900" spc="-25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975" spc="-37" baseline="3418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975" baseline="34188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4285" y="2443608"/>
            <a:ext cx="128270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550" b="0" spc="25" dirty="0">
                <a:solidFill>
                  <a:srgbClr val="22373A"/>
                </a:solidFill>
                <a:latin typeface="Bookman Old Style"/>
                <a:cs typeface="Bookman Old Style"/>
              </a:rPr>
              <a:t>0</a:t>
            </a:r>
            <a:endParaRPr sz="550">
              <a:latin typeface="Bookman Old Style"/>
              <a:cs typeface="Bookman Old Sty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2645" y="2470561"/>
            <a:ext cx="829310" cy="154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275" b="1" i="1" spc="179" baseline="653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825" b="0" i="1" spc="179" baseline="-15151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825" i="1" spc="179" baseline="-15151" dirty="0">
                <a:solidFill>
                  <a:srgbClr val="22373A"/>
                </a:solidFill>
                <a:latin typeface="Times New Roman"/>
                <a:cs typeface="Times New Roman"/>
              </a:rPr>
              <a:t>−</a:t>
            </a:r>
            <a:r>
              <a:rPr sz="825" b="0" i="1" spc="179" baseline="-15151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825" b="0" i="1" spc="-75" baseline="-15151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825" b="0" baseline="-15151" dirty="0">
                <a:solidFill>
                  <a:srgbClr val="22373A"/>
                </a:solidFill>
                <a:latin typeface="Bookman Old Style"/>
                <a:cs typeface="Bookman Old Style"/>
              </a:rPr>
              <a:t>:</a:t>
            </a:r>
            <a:r>
              <a:rPr sz="825" b="0" i="1" baseline="-15151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275" b="0" i="1" baseline="65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275" b="0" i="1" spc="232" baseline="65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275" i="1" spc="104" baseline="6535" dirty="0">
                <a:solidFill>
                  <a:srgbClr val="22373A"/>
                </a:solidFill>
                <a:latin typeface="Times New Roman"/>
                <a:cs typeface="Times New Roman"/>
              </a:rPr>
              <a:t>E</a:t>
            </a:r>
            <a:r>
              <a:rPr sz="5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550" i="1" spc="70" dirty="0">
                <a:solidFill>
                  <a:srgbClr val="22373A"/>
                </a:solidFill>
                <a:latin typeface="Times New Roman"/>
                <a:cs typeface="Times New Roman"/>
              </a:rPr>
              <a:t>−</a:t>
            </a:r>
            <a:r>
              <a:rPr sz="5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550" b="0" i="1" spc="-4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550" b="0" spc="-25" dirty="0">
                <a:solidFill>
                  <a:srgbClr val="22373A"/>
                </a:solidFill>
                <a:latin typeface="Bookman Old Style"/>
                <a:cs typeface="Bookman Old Style"/>
              </a:rPr>
              <a:t>:</a:t>
            </a:r>
            <a:r>
              <a:rPr sz="5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550">
              <a:latin typeface="Bookman Old Style"/>
              <a:cs typeface="Bookman Old Sty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4616" y="2708534"/>
            <a:ext cx="3864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95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They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do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have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same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computational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advantages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TTS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models.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24" name="object 24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3214693"/>
              <a:ext cx="2388870" cy="25400"/>
            </a:xfrm>
            <a:custGeom>
              <a:avLst/>
              <a:gdLst/>
              <a:ahLst/>
              <a:cxnLst/>
              <a:rect l="l" t="t" r="r" b="b"/>
              <a:pathLst>
                <a:path w="2388870" h="25400">
                  <a:moveTo>
                    <a:pt x="0" y="25305"/>
                  </a:moveTo>
                  <a:lnTo>
                    <a:pt x="0" y="0"/>
                  </a:lnTo>
                  <a:lnTo>
                    <a:pt x="2388282" y="0"/>
                  </a:lnTo>
                  <a:lnTo>
                    <a:pt x="2388282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93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Deep</a:t>
            </a:r>
            <a:r>
              <a:rPr spc="85" dirty="0"/>
              <a:t> </a:t>
            </a:r>
            <a:r>
              <a:rPr dirty="0"/>
              <a:t>learning</a:t>
            </a:r>
            <a:r>
              <a:rPr spc="85" dirty="0"/>
              <a:t> </a:t>
            </a:r>
            <a:r>
              <a:rPr dirty="0"/>
              <a:t>for</a:t>
            </a:r>
            <a:r>
              <a:rPr spc="45" dirty="0"/>
              <a:t> </a:t>
            </a:r>
            <a:r>
              <a:rPr dirty="0"/>
              <a:t>time</a:t>
            </a:r>
            <a:r>
              <a:rPr spc="95" dirty="0"/>
              <a:t> </a:t>
            </a:r>
            <a:r>
              <a:rPr dirty="0"/>
              <a:t>series</a:t>
            </a:r>
            <a:r>
              <a:rPr spc="85" dirty="0"/>
              <a:t> </a:t>
            </a:r>
            <a:r>
              <a:rPr spc="-10" dirty="0"/>
              <a:t>forecasting</a:t>
            </a:r>
          </a:p>
        </p:txBody>
      </p:sp>
      <p:sp>
        <p:nvSpPr>
          <p:cNvPr id="3" name="object 3"/>
          <p:cNvSpPr/>
          <p:nvPr/>
        </p:nvSpPr>
        <p:spPr>
          <a:xfrm>
            <a:off x="370154" y="530047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182266" y="574179"/>
            <a:ext cx="2217420" cy="719455"/>
            <a:chOff x="3182266" y="574179"/>
            <a:chExt cx="2217420" cy="7194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2266" y="574179"/>
              <a:ext cx="1333154" cy="719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6823" y="594713"/>
              <a:ext cx="862294" cy="684818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7294" y="1368990"/>
            <a:ext cx="4373245" cy="154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5295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standard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deep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forecasting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consists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training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single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neural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network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collection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time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series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 dirty="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755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treated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independently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from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others.</a:t>
            </a:r>
            <a:endParaRPr sz="1000" dirty="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215"/>
              </a:spcBef>
              <a:buChar char="•"/>
              <a:tabLst>
                <a:tab pos="264795" algn="l"/>
              </a:tabLst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single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set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shared</a:t>
            </a:r>
            <a:r>
              <a:rPr sz="1000" spc="1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learnable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parameters</a:t>
            </a:r>
            <a:r>
              <a:rPr sz="1000" spc="1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predict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</a:t>
            </a:r>
            <a:endParaRPr sz="1000" dirty="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215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Resulting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effective</a:t>
            </a:r>
            <a:r>
              <a:rPr sz="1000" spc="3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efficient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000" spc="430" dirty="0">
                <a:solidFill>
                  <a:srgbClr val="B85350"/>
                </a:solidFill>
                <a:latin typeface="Lucida Sans"/>
                <a:cs typeface="Lucida Sans"/>
              </a:rPr>
              <a:t>A</a:t>
            </a:r>
            <a:r>
              <a:rPr sz="1000" spc="155" dirty="0">
                <a:solidFill>
                  <a:srgbClr val="B85350"/>
                </a:solidFill>
                <a:latin typeface="Lucida Sans"/>
                <a:cs typeface="Lucida Sans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Dependencies</a:t>
            </a:r>
            <a:r>
              <a:rPr sz="1000" spc="1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across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often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B85350"/>
                </a:solidFill>
                <a:latin typeface="Calibri"/>
                <a:cs typeface="Calibri"/>
              </a:rPr>
              <a:t>discarded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[1]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K.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Benidis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“Deep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Learning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Series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Forecasting:</a:t>
            </a:r>
            <a:r>
              <a:rPr sz="750" spc="4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Tutorial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Literature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Survey”,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ACM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2022.</a:t>
            </a:r>
            <a:endParaRPr sz="75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0" name="object 10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14693"/>
              <a:ext cx="140970" cy="25400"/>
            </a:xfrm>
            <a:custGeom>
              <a:avLst/>
              <a:gdLst/>
              <a:ahLst/>
              <a:cxnLst/>
              <a:rect l="l" t="t" r="r" b="b"/>
              <a:pathLst>
                <a:path w="140970" h="25400">
                  <a:moveTo>
                    <a:pt x="0" y="25305"/>
                  </a:moveTo>
                  <a:lnTo>
                    <a:pt x="0" y="0"/>
                  </a:lnTo>
                  <a:lnTo>
                    <a:pt x="140450" y="0"/>
                  </a:lnTo>
                  <a:lnTo>
                    <a:pt x="140450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11050" y="2984299"/>
            <a:ext cx="69850" cy="149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0" dirty="0">
                <a:solidFill>
                  <a:srgbClr val="22373A"/>
                </a:solidFill>
                <a:latin typeface="Calibri"/>
                <a:cs typeface="Calibri"/>
              </a:rPr>
              <a:t>2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26092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Networks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909B9D"/>
                </a:solidFill>
                <a:latin typeface="Calibri"/>
                <a:cs typeface="Calibri"/>
              </a:rPr>
              <a:t>/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Architectures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313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Full</a:t>
            </a:r>
            <a:r>
              <a:rPr spc="10" dirty="0"/>
              <a:t> </a:t>
            </a:r>
            <a:r>
              <a:rPr dirty="0"/>
              <a:t>STT</a:t>
            </a:r>
            <a:r>
              <a:rPr spc="-20" dirty="0"/>
              <a:t> </a:t>
            </a:r>
            <a:r>
              <a:rPr spc="-10" dirty="0"/>
              <a:t>model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35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295" y="855350"/>
            <a:ext cx="4689403" cy="17759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07560" y="1841708"/>
            <a:ext cx="819785" cy="5664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71780" marR="5080" indent="129539">
              <a:lnSpc>
                <a:spcPts val="1019"/>
              </a:lnSpc>
              <a:spcBef>
                <a:spcPts val="280"/>
              </a:spcBef>
            </a:pP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SEQENC</a:t>
            </a:r>
            <a:endParaRPr sz="1000">
              <a:latin typeface="Calibri"/>
              <a:cs typeface="Calibri"/>
            </a:endParaRPr>
          </a:p>
          <a:p>
            <a:pPr marL="12700" marR="264160" indent="129539">
              <a:lnSpc>
                <a:spcPts val="1019"/>
              </a:lnSpc>
            </a:pP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SEQENC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SEQENC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7643" y="1866028"/>
            <a:ext cx="473075" cy="564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50" b="0" i="1" spc="-3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1050" baseline="31746">
              <a:latin typeface="Bookman Old Style"/>
              <a:cs typeface="Bookman Old Style"/>
            </a:endParaRPr>
          </a:p>
          <a:p>
            <a:pPr marL="38100" marR="154940" indent="57150">
              <a:lnSpc>
                <a:spcPts val="1019"/>
              </a:lnSpc>
              <a:spcBef>
                <a:spcPts val="1010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50" spc="-60" baseline="31746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r>
              <a:rPr sz="1050" spc="750" baseline="31746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50" spc="-37" baseline="31746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1050" baseline="31746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11488" y="2647637"/>
            <a:ext cx="3371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0" dirty="0">
                <a:solidFill>
                  <a:srgbClr val="007AA5"/>
                </a:solidFill>
                <a:latin typeface="Trebuchet MS"/>
                <a:cs typeface="Trebuchet MS"/>
              </a:rPr>
              <a:t>STMP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833" y="1185765"/>
            <a:ext cx="49910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8045" y="1192522"/>
            <a:ext cx="47053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112" baseline="8333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7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725" y="756023"/>
            <a:ext cx="4889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187" baseline="8333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700" b="0" i="1" spc="1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2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2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49257" y="761306"/>
            <a:ext cx="920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15778" y="1192522"/>
            <a:ext cx="4432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67" baseline="8333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70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4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45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60621" y="756023"/>
            <a:ext cx="546100" cy="607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95"/>
              </a:spcBef>
            </a:pPr>
            <a:r>
              <a:rPr sz="1500" b="1" i="1" spc="-877" baseline="8333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-877" baseline="22222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500" spc="-555" baseline="22222" dirty="0">
                <a:solidFill>
                  <a:srgbClr val="22373A"/>
                </a:solidFill>
                <a:latin typeface="Verdana"/>
                <a:cs typeface="Verdana"/>
              </a:rPr>
              <a:t>---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</a:pPr>
            <a:endParaRPr sz="7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700">
              <a:latin typeface="Bookman Old Style"/>
              <a:cs typeface="Bookman Old Style"/>
            </a:endParaRPr>
          </a:p>
          <a:p>
            <a:pPr marL="38100">
              <a:lnSpc>
                <a:spcPct val="100000"/>
              </a:lnSpc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6" name="object 16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3214693"/>
              <a:ext cx="2458720" cy="25400"/>
            </a:xfrm>
            <a:custGeom>
              <a:avLst/>
              <a:gdLst/>
              <a:ahLst/>
              <a:cxnLst/>
              <a:rect l="l" t="t" r="r" b="b"/>
              <a:pathLst>
                <a:path w="2458720" h="25400">
                  <a:moveTo>
                    <a:pt x="0" y="25305"/>
                  </a:moveTo>
                  <a:lnTo>
                    <a:pt x="0" y="0"/>
                  </a:lnTo>
                  <a:lnTo>
                    <a:pt x="2458595" y="0"/>
                  </a:lnTo>
                  <a:lnTo>
                    <a:pt x="2458595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524" y="1324366"/>
            <a:ext cx="20256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2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Global</a:t>
            </a:r>
            <a:r>
              <a:rPr sz="1400" b="1" spc="25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and</a:t>
            </a:r>
            <a:r>
              <a:rPr sz="1400" b="1" spc="25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local</a:t>
            </a:r>
            <a:r>
              <a:rPr sz="1400" b="1" spc="25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spc="-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models</a:t>
            </a:r>
            <a:endParaRPr sz="14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8224" y="1671770"/>
            <a:ext cx="2783840" cy="15240"/>
            <a:chOff x="1488224" y="1671770"/>
            <a:chExt cx="2783840" cy="15240"/>
          </a:xfrm>
        </p:grpSpPr>
        <p:sp>
          <p:nvSpPr>
            <p:cNvPr id="4" name="object 4"/>
            <p:cNvSpPr/>
            <p:nvPr/>
          </p:nvSpPr>
          <p:spPr>
            <a:xfrm>
              <a:off x="1488224" y="1671770"/>
              <a:ext cx="2783840" cy="15240"/>
            </a:xfrm>
            <a:custGeom>
              <a:avLst/>
              <a:gdLst/>
              <a:ahLst/>
              <a:cxnLst/>
              <a:rect l="l" t="t" r="r" b="b"/>
              <a:pathLst>
                <a:path w="2783840" h="15239">
                  <a:moveTo>
                    <a:pt x="0" y="15183"/>
                  </a:moveTo>
                  <a:lnTo>
                    <a:pt x="0" y="0"/>
                  </a:lnTo>
                  <a:lnTo>
                    <a:pt x="2783597" y="0"/>
                  </a:lnTo>
                  <a:lnTo>
                    <a:pt x="278359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224" y="1671770"/>
              <a:ext cx="1188720" cy="15240"/>
            </a:xfrm>
            <a:custGeom>
              <a:avLst/>
              <a:gdLst/>
              <a:ahLst/>
              <a:cxnLst/>
              <a:rect l="l" t="t" r="r" b="b"/>
              <a:pathLst>
                <a:path w="1188720" h="15239">
                  <a:moveTo>
                    <a:pt x="0" y="15183"/>
                  </a:moveTo>
                  <a:lnTo>
                    <a:pt x="0" y="0"/>
                  </a:lnTo>
                  <a:lnTo>
                    <a:pt x="1188134" y="0"/>
                  </a:lnTo>
                  <a:lnTo>
                    <a:pt x="1188134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1664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2331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Global</a:t>
            </a:r>
            <a:r>
              <a:rPr spc="-45" dirty="0"/>
              <a:t> </a:t>
            </a:r>
            <a:r>
              <a:rPr dirty="0"/>
              <a:t>vs</a:t>
            </a:r>
            <a:r>
              <a:rPr spc="-45" dirty="0"/>
              <a:t> </a:t>
            </a:r>
            <a:r>
              <a:rPr spc="-10" dirty="0"/>
              <a:t>local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42194"/>
            <a:ext cx="4570095" cy="10071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forecasting model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 called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007AA5"/>
                </a:solidFill>
                <a:latin typeface="Trebuchet MS"/>
                <a:cs typeface="Trebuchet MS"/>
              </a:rPr>
              <a:t>global</a:t>
            </a:r>
            <a:r>
              <a:rPr sz="1000" b="1" spc="-75" dirty="0">
                <a:solidFill>
                  <a:srgbClr val="007AA5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its parameters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 fitted to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 group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 time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endParaRPr sz="10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265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7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either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univariate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or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multivariate.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Conversely,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0" dirty="0">
                <a:solidFill>
                  <a:srgbClr val="678F51"/>
                </a:solidFill>
                <a:latin typeface="Trebuchet MS"/>
                <a:cs typeface="Trebuchet MS"/>
              </a:rPr>
              <a:t>local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specific</a:t>
            </a:r>
            <a:r>
              <a:rPr sz="1000" spc="4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single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(possibly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multivariate)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000">
              <a:latin typeface="Calibri"/>
              <a:cs typeface="Calibri"/>
            </a:endParaRPr>
          </a:p>
          <a:p>
            <a:pPr marL="1007110">
              <a:lnSpc>
                <a:spcPct val="100000"/>
              </a:lnSpc>
              <a:tabLst>
                <a:tab pos="3394710" algn="l"/>
              </a:tabLst>
            </a:pP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Global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model</a:t>
            </a:r>
            <a:r>
              <a:rPr sz="1000" b="1" dirty="0">
                <a:solidFill>
                  <a:srgbClr val="22373A"/>
                </a:solidFill>
                <a:latin typeface="Trebuchet MS"/>
                <a:cs typeface="Trebuchet MS"/>
              </a:rPr>
              <a:t>	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Local</a:t>
            </a:r>
            <a:r>
              <a:rPr sz="1000" b="1" spc="-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models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2683" y="1797484"/>
            <a:ext cx="3187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894" y="1994146"/>
            <a:ext cx="2019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37" baseline="-2777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70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2683" y="2130084"/>
            <a:ext cx="3187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348" y="1768368"/>
            <a:ext cx="131939" cy="1319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348" y="2092369"/>
            <a:ext cx="131939" cy="13193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243000" y="2042865"/>
            <a:ext cx="728980" cy="231140"/>
            <a:chOff x="1243000" y="2042865"/>
            <a:chExt cx="728980" cy="231140"/>
          </a:xfrm>
        </p:grpSpPr>
        <p:sp>
          <p:nvSpPr>
            <p:cNvPr id="12" name="object 12"/>
            <p:cNvSpPr/>
            <p:nvPr/>
          </p:nvSpPr>
          <p:spPr>
            <a:xfrm>
              <a:off x="1524098" y="2047627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9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9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4098" y="2047627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9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9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ln w="9489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49350" y="2158338"/>
              <a:ext cx="204470" cy="0"/>
            </a:xfrm>
            <a:custGeom>
              <a:avLst/>
              <a:gdLst/>
              <a:ahLst/>
              <a:cxnLst/>
              <a:rect l="l" t="t" r="r" b="b"/>
              <a:pathLst>
                <a:path w="204469">
                  <a:moveTo>
                    <a:pt x="0" y="0"/>
                  </a:moveTo>
                  <a:lnTo>
                    <a:pt x="203955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5968" y="2130819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59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249350" y="1718881"/>
            <a:ext cx="974725" cy="231140"/>
            <a:chOff x="1249350" y="1718881"/>
            <a:chExt cx="974725" cy="231140"/>
          </a:xfrm>
        </p:grpSpPr>
        <p:sp>
          <p:nvSpPr>
            <p:cNvPr id="17" name="object 17"/>
            <p:cNvSpPr/>
            <p:nvPr/>
          </p:nvSpPr>
          <p:spPr>
            <a:xfrm>
              <a:off x="1524098" y="1723626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8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8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4098" y="1723626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8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8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ln w="9489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49350" y="1834337"/>
              <a:ext cx="204470" cy="0"/>
            </a:xfrm>
            <a:custGeom>
              <a:avLst/>
              <a:gdLst/>
              <a:ahLst/>
              <a:cxnLst/>
              <a:rect l="l" t="t" r="r" b="b"/>
              <a:pathLst>
                <a:path w="204469">
                  <a:moveTo>
                    <a:pt x="0" y="0"/>
                  </a:moveTo>
                  <a:lnTo>
                    <a:pt x="203955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45968" y="1806818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59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71688" y="1834337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5">
                  <a:moveTo>
                    <a:pt x="0" y="0"/>
                  </a:moveTo>
                  <a:lnTo>
                    <a:pt x="185954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50304" y="1806818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230285" y="2054941"/>
            <a:ext cx="2019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i="1" spc="-44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175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1050" b="0" i="1" spc="195" baseline="39682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1050" baseline="39682">
              <a:latin typeface="Bookman Old Style"/>
              <a:cs typeface="Bookman Old Sty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39060" y="2130084"/>
            <a:ext cx="291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971688" y="2130819"/>
            <a:ext cx="252095" cy="55244"/>
            <a:chOff x="1971688" y="2130819"/>
            <a:chExt cx="252095" cy="55244"/>
          </a:xfrm>
        </p:grpSpPr>
        <p:sp>
          <p:nvSpPr>
            <p:cNvPr id="26" name="object 26"/>
            <p:cNvSpPr/>
            <p:nvPr/>
          </p:nvSpPr>
          <p:spPr>
            <a:xfrm>
              <a:off x="1971688" y="2158338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5">
                  <a:moveTo>
                    <a:pt x="0" y="0"/>
                  </a:moveTo>
                  <a:lnTo>
                    <a:pt x="185954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50304" y="2130819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58494" y="1728322"/>
            <a:ext cx="2628900" cy="501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910590" algn="l"/>
                <a:tab pos="1509395" algn="l"/>
                <a:tab pos="2446020" algn="l"/>
              </a:tabLst>
            </a:pPr>
            <a:r>
              <a:rPr sz="1500" b="1" i="1" spc="-37" baseline="277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50" b="0" i="1" spc="-3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i="1" spc="25" dirty="0">
                <a:solidFill>
                  <a:srgbClr val="22373A"/>
                </a:solidFill>
                <a:latin typeface="DejaVu Sans Mono"/>
                <a:cs typeface="DejaVu Sans Mono"/>
              </a:rPr>
              <a:t>F</a:t>
            </a:r>
            <a:r>
              <a:rPr sz="1050" spc="37" baseline="-11904" dirty="0">
                <a:solidFill>
                  <a:srgbClr val="22373A"/>
                </a:solidFill>
                <a:latin typeface="Calibri"/>
                <a:cs typeface="Calibri"/>
              </a:rPr>
              <a:t>G</a:t>
            </a:r>
            <a:r>
              <a:rPr sz="1050" baseline="-11904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1500" b="1" i="1" spc="-630" baseline="277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292" baseline="2777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1050" b="0" i="1" spc="225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500" b="1" i="1" spc="-37" baseline="277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50" b="0" i="1" spc="-3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1050" baseline="31746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1000">
              <a:latin typeface="Bookman Old Style"/>
              <a:cs typeface="Bookman Old Style"/>
            </a:endParaRPr>
          </a:p>
          <a:p>
            <a:pPr marR="653415" algn="ctr">
              <a:lnSpc>
                <a:spcPct val="100000"/>
              </a:lnSpc>
            </a:pPr>
            <a:r>
              <a:rPr sz="1000" i="1" spc="25" dirty="0">
                <a:solidFill>
                  <a:srgbClr val="22373A"/>
                </a:solidFill>
                <a:latin typeface="DejaVu Sans Mono"/>
                <a:cs typeface="DejaVu Sans Mono"/>
              </a:rPr>
              <a:t>F</a:t>
            </a:r>
            <a:r>
              <a:rPr sz="1050" spc="37" baseline="-11904" dirty="0">
                <a:solidFill>
                  <a:srgbClr val="22373A"/>
                </a:solidFill>
                <a:latin typeface="Calibri"/>
                <a:cs typeface="Calibri"/>
              </a:rPr>
              <a:t>G</a:t>
            </a:r>
            <a:endParaRPr sz="1050" baseline="-11904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39060" y="1797484"/>
            <a:ext cx="12547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48690" algn="l"/>
              </a:tabLst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66567" y="1994146"/>
            <a:ext cx="2019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37" baseline="-2777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70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5355" y="2130084"/>
            <a:ext cx="3187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2020" y="1768368"/>
            <a:ext cx="131939" cy="13193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2020" y="2092369"/>
            <a:ext cx="131939" cy="131939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3625673" y="1718864"/>
            <a:ext cx="728980" cy="231140"/>
            <a:chOff x="3625673" y="1718864"/>
            <a:chExt cx="728980" cy="231140"/>
          </a:xfrm>
        </p:grpSpPr>
        <p:sp>
          <p:nvSpPr>
            <p:cNvPr id="35" name="object 35"/>
            <p:cNvSpPr/>
            <p:nvPr/>
          </p:nvSpPr>
          <p:spPr>
            <a:xfrm>
              <a:off x="3906771" y="1723626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29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8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8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solidFill>
              <a:srgbClr val="EAE3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06771" y="1723626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29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8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8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ln w="9489">
              <a:solidFill>
                <a:srgbClr val="9672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32023" y="1834337"/>
              <a:ext cx="204470" cy="0"/>
            </a:xfrm>
            <a:custGeom>
              <a:avLst/>
              <a:gdLst/>
              <a:ahLst/>
              <a:cxnLst/>
              <a:rect l="l" t="t" r="r" b="b"/>
              <a:pathLst>
                <a:path w="204470">
                  <a:moveTo>
                    <a:pt x="0" y="0"/>
                  </a:moveTo>
                  <a:lnTo>
                    <a:pt x="203955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28640" y="1806818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025353" y="1726735"/>
            <a:ext cx="7956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25475" algn="l"/>
              </a:tabLst>
            </a:pPr>
            <a:r>
              <a:rPr sz="1000" b="0" i="1" spc="85" dirty="0">
                <a:solidFill>
                  <a:srgbClr val="22373A"/>
                </a:solidFill>
                <a:latin typeface="Bookman Old Style"/>
                <a:cs typeface="Bookman Old Style"/>
              </a:rPr>
              <a:t>f</a:t>
            </a:r>
            <a:r>
              <a:rPr sz="1050" b="0" i="1" spc="127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b="1" i="1" spc="-43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277" baseline="2777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1050" b="0" i="1" spc="209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1050" baseline="31746">
              <a:latin typeface="Bookman Old Style"/>
              <a:cs typeface="Bookman Old Styl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625673" y="2042865"/>
            <a:ext cx="728980" cy="231140"/>
            <a:chOff x="3625673" y="2042865"/>
            <a:chExt cx="728980" cy="231140"/>
          </a:xfrm>
        </p:grpSpPr>
        <p:sp>
          <p:nvSpPr>
            <p:cNvPr id="41" name="object 41"/>
            <p:cNvSpPr/>
            <p:nvPr/>
          </p:nvSpPr>
          <p:spPr>
            <a:xfrm>
              <a:off x="3906771" y="2047627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29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9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9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solidFill>
              <a:srgbClr val="F7E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06771" y="2047627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29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9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9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ln w="9489">
              <a:solidFill>
                <a:srgbClr val="D7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32023" y="2158338"/>
              <a:ext cx="204470" cy="0"/>
            </a:xfrm>
            <a:custGeom>
              <a:avLst/>
              <a:gdLst/>
              <a:ahLst/>
              <a:cxnLst/>
              <a:rect l="l" t="t" r="r" b="b"/>
              <a:pathLst>
                <a:path w="204470">
                  <a:moveTo>
                    <a:pt x="0" y="0"/>
                  </a:moveTo>
                  <a:lnTo>
                    <a:pt x="203955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28640" y="2130819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019753" y="2063920"/>
            <a:ext cx="8077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31190" algn="l"/>
              </a:tabLst>
            </a:pPr>
            <a:r>
              <a:rPr sz="1500" b="0" i="1" spc="165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f</a:t>
            </a:r>
            <a:r>
              <a:rPr sz="700" b="0" i="1" spc="110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500" b="1" i="1" spc="-630" baseline="277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292" baseline="5555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1050" b="0" i="1" spc="225" baseline="43650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1050" baseline="43650">
              <a:latin typeface="Bookman Old Style"/>
              <a:cs typeface="Bookman Old Styl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21733" y="1797484"/>
            <a:ext cx="291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21733" y="2130084"/>
            <a:ext cx="291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354360" y="1806818"/>
            <a:ext cx="252095" cy="55244"/>
            <a:chOff x="4354360" y="1806818"/>
            <a:chExt cx="252095" cy="55244"/>
          </a:xfrm>
        </p:grpSpPr>
        <p:sp>
          <p:nvSpPr>
            <p:cNvPr id="49" name="object 49"/>
            <p:cNvSpPr/>
            <p:nvPr/>
          </p:nvSpPr>
          <p:spPr>
            <a:xfrm>
              <a:off x="4354360" y="1834337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4">
                  <a:moveTo>
                    <a:pt x="0" y="0"/>
                  </a:moveTo>
                  <a:lnTo>
                    <a:pt x="185954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32977" y="1806818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4354360" y="2130819"/>
            <a:ext cx="252095" cy="55244"/>
            <a:chOff x="4354360" y="2130819"/>
            <a:chExt cx="252095" cy="55244"/>
          </a:xfrm>
        </p:grpSpPr>
        <p:sp>
          <p:nvSpPr>
            <p:cNvPr id="52" name="object 52"/>
            <p:cNvSpPr/>
            <p:nvPr/>
          </p:nvSpPr>
          <p:spPr>
            <a:xfrm>
              <a:off x="4354360" y="2158338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4">
                  <a:moveTo>
                    <a:pt x="0" y="0"/>
                  </a:moveTo>
                  <a:lnTo>
                    <a:pt x="185954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32977" y="2130819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47294" y="2482004"/>
            <a:ext cx="4969510" cy="433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global</a:t>
            </a:r>
            <a:r>
              <a:rPr sz="1000" spc="5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does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not</a:t>
            </a:r>
            <a:r>
              <a:rPr sz="1000" u="none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have</a:t>
            </a:r>
            <a:r>
              <a:rPr sz="1000" u="none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any</a:t>
            </a:r>
            <a:r>
              <a:rPr sz="1000" u="none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007AA5"/>
                </a:solidFill>
                <a:latin typeface="Calibri"/>
                <a:cs typeface="Calibri"/>
              </a:rPr>
              <a:t>time-series-specific</a:t>
            </a:r>
            <a:r>
              <a:rPr sz="1000" u="none" spc="5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(local)</a:t>
            </a:r>
            <a:r>
              <a:rPr sz="1000" u="none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spc="-10" dirty="0">
                <a:solidFill>
                  <a:srgbClr val="007AA5"/>
                </a:solidFill>
                <a:latin typeface="Calibri"/>
                <a:cs typeface="Calibri"/>
              </a:rPr>
              <a:t>parameters</a:t>
            </a:r>
            <a:r>
              <a:rPr sz="1000" u="none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[13]</a:t>
            </a:r>
            <a:r>
              <a:rPr sz="750" spc="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35" dirty="0">
                <a:solidFill>
                  <a:srgbClr val="394B4E"/>
                </a:solidFill>
                <a:latin typeface="Calibri"/>
                <a:cs typeface="Calibri"/>
              </a:rPr>
              <a:t>P.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394B4E"/>
                </a:solidFill>
                <a:latin typeface="Calibri"/>
                <a:cs typeface="Calibri"/>
              </a:rPr>
              <a:t>Montero-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Manso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“Principles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and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algorithms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groups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of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</a:t>
            </a:r>
            <a:r>
              <a:rPr sz="750" spc="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series:</a:t>
            </a:r>
            <a:r>
              <a:rPr sz="750" spc="6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Locality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and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globality”,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IJF</a:t>
            </a:r>
            <a:r>
              <a:rPr sz="750" spc="2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2021.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57" name="object 57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3214693"/>
              <a:ext cx="2529205" cy="25400"/>
            </a:xfrm>
            <a:custGeom>
              <a:avLst/>
              <a:gdLst/>
              <a:ahLst/>
              <a:cxnLst/>
              <a:rect l="l" t="t" r="r" b="b"/>
              <a:pathLst>
                <a:path w="2529205" h="25400">
                  <a:moveTo>
                    <a:pt x="0" y="25305"/>
                  </a:moveTo>
                  <a:lnTo>
                    <a:pt x="0" y="0"/>
                  </a:lnTo>
                  <a:lnTo>
                    <a:pt x="2528821" y="0"/>
                  </a:lnTo>
                  <a:lnTo>
                    <a:pt x="2528821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1664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9258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Trade-</a:t>
            </a:r>
            <a:r>
              <a:rPr spc="-20" dirty="0"/>
              <a:t>offs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8500" y="822952"/>
            <a:ext cx="2394585" cy="2077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1360">
              <a:lnSpc>
                <a:spcPct val="100000"/>
              </a:lnSpc>
              <a:spcBef>
                <a:spcPts val="95"/>
              </a:spcBef>
            </a:pP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Global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models</a:t>
            </a:r>
            <a:endParaRPr sz="1000" dirty="0">
              <a:latin typeface="Trebuchet MS"/>
              <a:cs typeface="Trebuchet MS"/>
            </a:endParaRPr>
          </a:p>
          <a:p>
            <a:pPr marL="113030" marR="215265" indent="-100965">
              <a:lnSpc>
                <a:spcPct val="114599"/>
              </a:lnSpc>
              <a:spcBef>
                <a:spcPts val="1095"/>
              </a:spcBef>
              <a:buChar char="•"/>
              <a:tabLst>
                <a:tab pos="11430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Just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single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model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needs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trained 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maintained.</a:t>
            </a:r>
            <a:endParaRPr sz="1000" dirty="0">
              <a:latin typeface="Calibri"/>
              <a:cs typeface="Calibri"/>
            </a:endParaRPr>
          </a:p>
          <a:p>
            <a:pPr marL="113030" marR="423545" indent="-100965">
              <a:lnSpc>
                <a:spcPct val="114599"/>
              </a:lnSpc>
              <a:spcBef>
                <a:spcPts val="500"/>
              </a:spcBef>
              <a:buClr>
                <a:srgbClr val="22373A"/>
              </a:buClr>
              <a:buChar char="•"/>
              <a:tabLst>
                <a:tab pos="114300" algn="l"/>
              </a:tabLst>
            </a:pP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Larger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amount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data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available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	training.</a:t>
            </a:r>
            <a:endParaRPr sz="1000" dirty="0">
              <a:latin typeface="Calibri"/>
              <a:cs typeface="Calibri"/>
            </a:endParaRPr>
          </a:p>
          <a:p>
            <a:pPr marL="113030" marR="5080" indent="-100965">
              <a:lnSpc>
                <a:spcPct val="114599"/>
              </a:lnSpc>
              <a:spcBef>
                <a:spcPts val="495"/>
              </a:spcBef>
              <a:buChar char="•"/>
              <a:tabLst>
                <a:tab pos="11430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inductive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learning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scenarios 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(on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unseen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target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series).</a:t>
            </a:r>
            <a:endParaRPr sz="1000" dirty="0">
              <a:latin typeface="Calibri"/>
              <a:cs typeface="Calibri"/>
            </a:endParaRPr>
          </a:p>
          <a:p>
            <a:pPr marL="113030" marR="179070" indent="-100965">
              <a:lnSpc>
                <a:spcPct val="114599"/>
              </a:lnSpc>
              <a:spcBef>
                <a:spcPts val="500"/>
              </a:spcBef>
              <a:buChar char="•"/>
              <a:tabLst>
                <a:tab pos="11430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Theoretically,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it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as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expressive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	fitting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set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local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time 	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8497" y="822952"/>
            <a:ext cx="2383155" cy="1316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5015">
              <a:lnSpc>
                <a:spcPct val="100000"/>
              </a:lnSpc>
              <a:spcBef>
                <a:spcPts val="95"/>
              </a:spcBef>
            </a:pP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Local</a:t>
            </a:r>
            <a:r>
              <a:rPr sz="1000" b="1" spc="-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models</a:t>
            </a:r>
            <a:endParaRPr sz="1000">
              <a:latin typeface="Trebuchet MS"/>
              <a:cs typeface="Trebuchet MS"/>
            </a:endParaRPr>
          </a:p>
          <a:p>
            <a:pPr marL="113030" marR="5080" indent="-100965">
              <a:lnSpc>
                <a:spcPct val="114599"/>
              </a:lnSpc>
              <a:spcBef>
                <a:spcPts val="1095"/>
              </a:spcBef>
              <a:buChar char="•"/>
              <a:tabLst>
                <a:tab pos="11430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more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easily</a:t>
            </a:r>
            <a:r>
              <a:rPr sz="1000" spc="7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time-series-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specific 	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dynamics.</a:t>
            </a:r>
            <a:endParaRPr sz="1000">
              <a:latin typeface="Calibri"/>
              <a:cs typeface="Calibri"/>
            </a:endParaRPr>
          </a:p>
          <a:p>
            <a:pPr marL="113664" indent="-100965">
              <a:lnSpc>
                <a:spcPct val="100000"/>
              </a:lnSpc>
              <a:spcBef>
                <a:spcPts val="675"/>
              </a:spcBef>
              <a:buChar char="•"/>
              <a:tabLst>
                <a:tab pos="113664" algn="l"/>
              </a:tabLst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Often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require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shorter</a:t>
            </a:r>
            <a:r>
              <a:rPr sz="1000" spc="-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input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windows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113030" marR="52705" indent="-100965">
              <a:lnSpc>
                <a:spcPct val="114599"/>
              </a:lnSpc>
              <a:spcBef>
                <a:spcPts val="495"/>
              </a:spcBef>
              <a:buChar char="•"/>
              <a:tabLst>
                <a:tab pos="11430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problem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dealing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with 	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heterogeneous/asynchronous</a:t>
            </a:r>
            <a:r>
              <a:rPr sz="1000" spc="6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8" name="object 8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14693"/>
              <a:ext cx="2599055" cy="25400"/>
            </a:xfrm>
            <a:custGeom>
              <a:avLst/>
              <a:gdLst/>
              <a:ahLst/>
              <a:cxnLst/>
              <a:rect l="l" t="t" r="r" b="b"/>
              <a:pathLst>
                <a:path w="2599055" h="25400">
                  <a:moveTo>
                    <a:pt x="0" y="25305"/>
                  </a:moveTo>
                  <a:lnTo>
                    <a:pt x="0" y="0"/>
                  </a:lnTo>
                  <a:lnTo>
                    <a:pt x="2599046" y="0"/>
                  </a:lnTo>
                  <a:lnTo>
                    <a:pt x="2599046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67032" y="2983232"/>
            <a:ext cx="113664" cy="149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2373A"/>
                </a:solidFill>
                <a:latin typeface="Calibri"/>
                <a:cs typeface="Calibri"/>
              </a:rPr>
              <a:t>37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1664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755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Globality</a:t>
            </a:r>
            <a:r>
              <a:rPr spc="-15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locality</a:t>
            </a:r>
            <a:r>
              <a:rPr spc="-10" dirty="0"/>
              <a:t> </a:t>
            </a:r>
            <a:r>
              <a:rPr dirty="0"/>
              <a:t>in</a:t>
            </a:r>
            <a:r>
              <a:rPr spc="30" dirty="0"/>
              <a:t> </a:t>
            </a:r>
            <a:r>
              <a:rPr spc="-35" dirty="0"/>
              <a:t>STGNNs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38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882985"/>
            <a:ext cx="44748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STGNNs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typically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global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models:</a:t>
            </a:r>
            <a:r>
              <a:rPr sz="1000" spc="9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they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do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not</a:t>
            </a:r>
            <a:r>
              <a:rPr sz="1000" u="none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rely</a:t>
            </a:r>
            <a:r>
              <a:rPr sz="1000" u="none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upon</a:t>
            </a:r>
            <a:r>
              <a:rPr sz="1000" u="none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node-specific</a:t>
            </a:r>
            <a:r>
              <a:rPr sz="1000" u="none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spc="-10" dirty="0">
                <a:solidFill>
                  <a:srgbClr val="22373A"/>
                </a:solidFill>
                <a:latin typeface="Calibri"/>
                <a:cs typeface="Calibri"/>
              </a:rPr>
              <a:t>parameters.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1120856"/>
            <a:ext cx="4851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0830" algn="l"/>
              </a:tabLst>
            </a:pPr>
            <a:r>
              <a:rPr sz="1000" i="1" spc="34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dirty="0">
                <a:solidFill>
                  <a:srgbClr val="22373A"/>
                </a:solidFill>
                <a:latin typeface="DejaVu Sans Mono"/>
                <a:cs typeface="DejaVu Sans Mono"/>
              </a:rPr>
              <a:t>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But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they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condition</a:t>
            </a:r>
            <a:r>
              <a:rPr sz="1000" spc="3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representations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node’s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678F51"/>
                </a:solidFill>
                <a:latin typeface="Trebuchet MS"/>
                <a:cs typeface="Trebuchet MS"/>
              </a:rPr>
              <a:t>neighborhood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thus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accounting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894" y="1209414"/>
            <a:ext cx="4961255" cy="12655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7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spatial</a:t>
            </a:r>
            <a:r>
              <a:rPr sz="1000" spc="9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dependencies.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67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Nonetheless,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entirely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global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might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struggle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local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effects</a:t>
            </a:r>
            <a:r>
              <a:rPr sz="1050" baseline="27777" dirty="0">
                <a:solidFill>
                  <a:srgbClr val="22373A"/>
                </a:solidFill>
                <a:latin typeface="Calibri"/>
                <a:cs typeface="Calibri"/>
              </a:rPr>
              <a:t>1</a:t>
            </a:r>
            <a:r>
              <a:rPr sz="1050" spc="270" baseline="27777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might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require:</a:t>
            </a:r>
            <a:endParaRPr sz="1000">
              <a:latin typeface="Calibri"/>
              <a:cs typeface="Calibri"/>
            </a:endParaRPr>
          </a:p>
          <a:p>
            <a:pPr marL="105410">
              <a:lnSpc>
                <a:spcPct val="100000"/>
              </a:lnSpc>
              <a:spcBef>
                <a:spcPts val="969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35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impractically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long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observation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windows;</a:t>
            </a:r>
            <a:endParaRPr sz="1000">
              <a:latin typeface="Calibri"/>
              <a:cs typeface="Calibri"/>
            </a:endParaRPr>
          </a:p>
          <a:p>
            <a:pPr marL="105410">
              <a:lnSpc>
                <a:spcPct val="100000"/>
              </a:lnSpc>
              <a:spcBef>
                <a:spcPts val="47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4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large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capacity.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975"/>
              </a:spcBef>
            </a:pPr>
            <a:r>
              <a:rPr sz="1000" spc="-65" dirty="0">
                <a:solidFill>
                  <a:srgbClr val="007AA5"/>
                </a:solidFill>
                <a:latin typeface="Lucida Sans Unicode"/>
                <a:cs typeface="Lucida Sans Unicode"/>
              </a:rPr>
              <a:t>'Q</a:t>
            </a:r>
            <a:r>
              <a:rPr sz="1000" spc="440" dirty="0">
                <a:solidFill>
                  <a:srgbClr val="007AA5"/>
                </a:solidFill>
                <a:latin typeface="Lucida Sans Unicode"/>
                <a:cs typeface="Lucida Sans Unicode"/>
              </a:rPr>
              <a:t> </a:t>
            </a: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hybrid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global-local</a:t>
            </a:r>
            <a:r>
              <a:rPr sz="1000" spc="2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STGNNs</a:t>
            </a:r>
            <a:r>
              <a:rPr sz="1000" spc="3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specialized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local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components.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9994" y="26363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1894" y="2634429"/>
            <a:ext cx="4476750" cy="28130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sz="750" baseline="33333" dirty="0">
                <a:solidFill>
                  <a:srgbClr val="394B4E"/>
                </a:solidFill>
                <a:latin typeface="Calibri"/>
                <a:cs typeface="Calibri"/>
              </a:rPr>
              <a:t>1</a:t>
            </a:r>
            <a:r>
              <a:rPr sz="750" spc="112" baseline="33333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Dynamics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proper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of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each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series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the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collection.</a:t>
            </a:r>
            <a:endParaRPr sz="7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[14]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“Taming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Local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Effects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Graph-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based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Spatiotemporal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To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appear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NeurIPS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1" name="object 11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14693"/>
              <a:ext cx="2669540" cy="25400"/>
            </a:xfrm>
            <a:custGeom>
              <a:avLst/>
              <a:gdLst/>
              <a:ahLst/>
              <a:cxnLst/>
              <a:rect l="l" t="t" r="r" b="b"/>
              <a:pathLst>
                <a:path w="2669540" h="25400">
                  <a:moveTo>
                    <a:pt x="0" y="25305"/>
                  </a:moveTo>
                  <a:lnTo>
                    <a:pt x="0" y="0"/>
                  </a:lnTo>
                  <a:lnTo>
                    <a:pt x="2669272" y="0"/>
                  </a:lnTo>
                  <a:lnTo>
                    <a:pt x="2669272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1664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8111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Global-local</a:t>
            </a:r>
            <a:r>
              <a:rPr spc="120" dirty="0"/>
              <a:t> </a:t>
            </a:r>
            <a:r>
              <a:rPr spc="-70" dirty="0"/>
              <a:t>STGNNs</a:t>
            </a:r>
            <a:r>
              <a:rPr spc="114" dirty="0"/>
              <a:t> </a:t>
            </a:r>
            <a:r>
              <a:rPr dirty="0"/>
              <a:t>(Example</a:t>
            </a:r>
            <a:r>
              <a:rPr spc="114" dirty="0"/>
              <a:t> </a:t>
            </a:r>
            <a:r>
              <a:rPr spc="-25" dirty="0"/>
              <a:t>1)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39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76419"/>
            <a:ext cx="43326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simple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consists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combining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global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(simpler)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local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one: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7373" y="1251323"/>
            <a:ext cx="1955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37" baseline="-19444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6161" y="1370053"/>
            <a:ext cx="3187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826" y="1340931"/>
            <a:ext cx="131939" cy="13193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190816" y="1031972"/>
            <a:ext cx="452755" cy="231140"/>
            <a:chOff x="2190816" y="1031972"/>
            <a:chExt cx="452755" cy="231140"/>
          </a:xfrm>
        </p:grpSpPr>
        <p:sp>
          <p:nvSpPr>
            <p:cNvPr id="10" name="object 10"/>
            <p:cNvSpPr/>
            <p:nvPr/>
          </p:nvSpPr>
          <p:spPr>
            <a:xfrm>
              <a:off x="2195578" y="1036734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5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9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9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95578" y="1036734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5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9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9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ln w="9489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02941" y="1041430"/>
            <a:ext cx="222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spc="25" dirty="0">
                <a:solidFill>
                  <a:srgbClr val="22373A"/>
                </a:solidFill>
                <a:latin typeface="DejaVu Sans Mono"/>
                <a:cs typeface="DejaVu Sans Mono"/>
              </a:rPr>
              <a:t>F</a:t>
            </a:r>
            <a:r>
              <a:rPr sz="1050" spc="37" baseline="-11904" dirty="0">
                <a:solidFill>
                  <a:srgbClr val="22373A"/>
                </a:solidFill>
                <a:latin typeface="Calibri"/>
                <a:cs typeface="Calibri"/>
              </a:rPr>
              <a:t>G</a:t>
            </a:r>
            <a:endParaRPr sz="1050" baseline="-11904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90816" y="1550883"/>
            <a:ext cx="452755" cy="231140"/>
            <a:chOff x="2190816" y="1550883"/>
            <a:chExt cx="452755" cy="231140"/>
          </a:xfrm>
        </p:grpSpPr>
        <p:sp>
          <p:nvSpPr>
            <p:cNvPr id="14" name="object 14"/>
            <p:cNvSpPr/>
            <p:nvPr/>
          </p:nvSpPr>
          <p:spPr>
            <a:xfrm>
              <a:off x="2195578" y="1555645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8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8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solidFill>
              <a:srgbClr val="EAE3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95578" y="1555645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8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8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ln w="9489">
              <a:solidFill>
                <a:srgbClr val="9672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26855" y="1558764"/>
            <a:ext cx="173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0" i="1" spc="85" dirty="0">
                <a:solidFill>
                  <a:srgbClr val="22373A"/>
                </a:solidFill>
                <a:latin typeface="Bookman Old Style"/>
                <a:cs typeface="Bookman Old Style"/>
              </a:rPr>
              <a:t>f</a:t>
            </a:r>
            <a:r>
              <a:rPr sz="1050" b="0" i="1" spc="127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1050" baseline="-11904">
              <a:latin typeface="Bookman Old Style"/>
              <a:cs typeface="Bookman Old Styl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96502" y="1119926"/>
            <a:ext cx="998855" cy="176530"/>
            <a:chOff x="1896502" y="1119926"/>
            <a:chExt cx="998855" cy="17653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502" y="1147445"/>
              <a:ext cx="294331" cy="1489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43168" y="1147445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5">
                  <a:moveTo>
                    <a:pt x="0" y="0"/>
                  </a:moveTo>
                  <a:lnTo>
                    <a:pt x="185954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21784" y="1119926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896502" y="1517408"/>
            <a:ext cx="998855" cy="176530"/>
            <a:chOff x="1896502" y="1517408"/>
            <a:chExt cx="998855" cy="17653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502" y="1517408"/>
              <a:ext cx="294331" cy="14894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643168" y="1666357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5">
                  <a:moveTo>
                    <a:pt x="0" y="0"/>
                  </a:moveTo>
                  <a:lnTo>
                    <a:pt x="185954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21784" y="1638837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010547" y="1022669"/>
            <a:ext cx="22097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5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700" spc="35" dirty="0">
                <a:solidFill>
                  <a:srgbClr val="22373A"/>
                </a:solidFill>
                <a:latin typeface="Georgia"/>
                <a:cs typeface="Georgia"/>
              </a:rPr>
              <a:t>(1)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01759" y="1087620"/>
            <a:ext cx="4254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757" baseline="16666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165" baseline="16666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70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5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01759" y="1503621"/>
            <a:ext cx="354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757" baseline="-2777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165" baseline="-27777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70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700" spc="65" dirty="0">
                <a:solidFill>
                  <a:srgbClr val="22373A"/>
                </a:solidFill>
                <a:latin typeface="Georgia"/>
                <a:cs typeface="Georgia"/>
              </a:rPr>
              <a:t>(2)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10547" y="1644487"/>
            <a:ext cx="291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3392" y="1330495"/>
            <a:ext cx="152812" cy="15281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3657866" y="1299316"/>
            <a:ext cx="1238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+</a:t>
            </a:r>
            <a:endParaRPr sz="1000">
              <a:latin typeface="LM Roman 10"/>
              <a:cs typeface="LM Roman 10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340361" y="1238914"/>
            <a:ext cx="708025" cy="336550"/>
            <a:chOff x="3340361" y="1238914"/>
            <a:chExt cx="708025" cy="336550"/>
          </a:xfrm>
        </p:grpSpPr>
        <p:sp>
          <p:nvSpPr>
            <p:cNvPr id="32" name="object 32"/>
            <p:cNvSpPr/>
            <p:nvPr/>
          </p:nvSpPr>
          <p:spPr>
            <a:xfrm>
              <a:off x="3346688" y="1245240"/>
              <a:ext cx="242570" cy="105410"/>
            </a:xfrm>
            <a:custGeom>
              <a:avLst/>
              <a:gdLst/>
              <a:ahLst/>
              <a:cxnLst/>
              <a:rect l="l" t="t" r="r" b="b"/>
              <a:pathLst>
                <a:path w="242570" h="105409">
                  <a:moveTo>
                    <a:pt x="0" y="0"/>
                  </a:moveTo>
                  <a:lnTo>
                    <a:pt x="242406" y="105032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71420" y="1322105"/>
              <a:ext cx="78740" cy="54610"/>
            </a:xfrm>
            <a:custGeom>
              <a:avLst/>
              <a:gdLst/>
              <a:ahLst/>
              <a:cxnLst/>
              <a:rect l="l" t="t" r="r" b="b"/>
              <a:pathLst>
                <a:path w="78739" h="54609">
                  <a:moveTo>
                    <a:pt x="21880" y="0"/>
                  </a:moveTo>
                  <a:lnTo>
                    <a:pt x="0" y="50499"/>
                  </a:lnTo>
                  <a:lnTo>
                    <a:pt x="20175" y="49213"/>
                  </a:lnTo>
                  <a:lnTo>
                    <a:pt x="41345" y="49669"/>
                  </a:lnTo>
                  <a:lnTo>
                    <a:pt x="61410" y="51522"/>
                  </a:lnTo>
                  <a:lnTo>
                    <a:pt x="78272" y="54424"/>
                  </a:lnTo>
                  <a:lnTo>
                    <a:pt x="64624" y="44105"/>
                  </a:lnTo>
                  <a:lnTo>
                    <a:pt x="49550" y="30732"/>
                  </a:lnTo>
                  <a:lnTo>
                    <a:pt x="34739" y="15599"/>
                  </a:lnTo>
                  <a:lnTo>
                    <a:pt x="2188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46688" y="1463530"/>
              <a:ext cx="242570" cy="105410"/>
            </a:xfrm>
            <a:custGeom>
              <a:avLst/>
              <a:gdLst/>
              <a:ahLst/>
              <a:cxnLst/>
              <a:rect l="l" t="t" r="r" b="b"/>
              <a:pathLst>
                <a:path w="242570" h="105409">
                  <a:moveTo>
                    <a:pt x="0" y="105031"/>
                  </a:moveTo>
                  <a:lnTo>
                    <a:pt x="242406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71420" y="1437273"/>
              <a:ext cx="78740" cy="54610"/>
            </a:xfrm>
            <a:custGeom>
              <a:avLst/>
              <a:gdLst/>
              <a:ahLst/>
              <a:cxnLst/>
              <a:rect l="l" t="t" r="r" b="b"/>
              <a:pathLst>
                <a:path w="78739" h="54609">
                  <a:moveTo>
                    <a:pt x="0" y="3925"/>
                  </a:moveTo>
                  <a:lnTo>
                    <a:pt x="21880" y="54424"/>
                  </a:lnTo>
                  <a:lnTo>
                    <a:pt x="34739" y="38824"/>
                  </a:lnTo>
                  <a:lnTo>
                    <a:pt x="49550" y="23691"/>
                  </a:lnTo>
                  <a:lnTo>
                    <a:pt x="64624" y="10318"/>
                  </a:lnTo>
                  <a:lnTo>
                    <a:pt x="78272" y="0"/>
                  </a:lnTo>
                  <a:lnTo>
                    <a:pt x="61410" y="2901"/>
                  </a:lnTo>
                  <a:lnTo>
                    <a:pt x="41345" y="4754"/>
                  </a:lnTo>
                  <a:lnTo>
                    <a:pt x="20175" y="5211"/>
                  </a:lnTo>
                  <a:lnTo>
                    <a:pt x="0" y="392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96204" y="1406901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4">
                  <a:moveTo>
                    <a:pt x="0" y="0"/>
                  </a:moveTo>
                  <a:lnTo>
                    <a:pt x="185954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74820" y="1379381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54779" y="1297246"/>
            <a:ext cx="1955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i="1" spc="-46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150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1050" b="0" i="1" spc="157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1050" baseline="27777">
              <a:latin typeface="Bookman Old Style"/>
              <a:cs typeface="Bookman Old Sty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63567" y="1370053"/>
            <a:ext cx="291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38287" y="1816435"/>
            <a:ext cx="57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38287" y="1867044"/>
            <a:ext cx="57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37373" y="2250711"/>
            <a:ext cx="2019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37" baseline="-2777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70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46161" y="2386650"/>
            <a:ext cx="3187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b="0" i="1" spc="105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700" b="0" i="1" spc="-10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2826" y="2348939"/>
            <a:ext cx="131939" cy="131939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2190816" y="2039980"/>
            <a:ext cx="452755" cy="231140"/>
            <a:chOff x="2190816" y="2039980"/>
            <a:chExt cx="452755" cy="231140"/>
          </a:xfrm>
        </p:grpSpPr>
        <p:sp>
          <p:nvSpPr>
            <p:cNvPr id="46" name="object 46"/>
            <p:cNvSpPr/>
            <p:nvPr/>
          </p:nvSpPr>
          <p:spPr>
            <a:xfrm>
              <a:off x="2195578" y="2044742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9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9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95578" y="2044742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9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9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ln w="9489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302941" y="2049429"/>
            <a:ext cx="222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spc="25" dirty="0">
                <a:solidFill>
                  <a:srgbClr val="22373A"/>
                </a:solidFill>
                <a:latin typeface="DejaVu Sans Mono"/>
                <a:cs typeface="DejaVu Sans Mono"/>
              </a:rPr>
              <a:t>F</a:t>
            </a:r>
            <a:r>
              <a:rPr sz="1050" spc="37" baseline="-11904" dirty="0">
                <a:solidFill>
                  <a:srgbClr val="22373A"/>
                </a:solidFill>
                <a:latin typeface="Calibri"/>
                <a:cs typeface="Calibri"/>
              </a:rPr>
              <a:t>G</a:t>
            </a:r>
            <a:endParaRPr sz="1050" baseline="-11904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190816" y="2558891"/>
            <a:ext cx="452755" cy="231140"/>
            <a:chOff x="2190816" y="2558891"/>
            <a:chExt cx="452755" cy="231140"/>
          </a:xfrm>
        </p:grpSpPr>
        <p:sp>
          <p:nvSpPr>
            <p:cNvPr id="50" name="object 50"/>
            <p:cNvSpPr/>
            <p:nvPr/>
          </p:nvSpPr>
          <p:spPr>
            <a:xfrm>
              <a:off x="2195578" y="2563653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9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9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solidFill>
              <a:srgbClr val="F7E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95578" y="2563653"/>
              <a:ext cx="443230" cy="221615"/>
            </a:xfrm>
            <a:custGeom>
              <a:avLst/>
              <a:gdLst/>
              <a:ahLst/>
              <a:cxnLst/>
              <a:rect l="l" t="t" r="r" b="b"/>
              <a:pathLst>
                <a:path w="443230" h="221614">
                  <a:moveTo>
                    <a:pt x="39223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70811"/>
                  </a:lnTo>
                  <a:lnTo>
                    <a:pt x="3977" y="190511"/>
                  </a:lnTo>
                  <a:lnTo>
                    <a:pt x="14823" y="206599"/>
                  </a:lnTo>
                  <a:lnTo>
                    <a:pt x="30910" y="217445"/>
                  </a:lnTo>
                  <a:lnTo>
                    <a:pt x="50610" y="221422"/>
                  </a:lnTo>
                  <a:lnTo>
                    <a:pt x="392234" y="221422"/>
                  </a:lnTo>
                  <a:lnTo>
                    <a:pt x="411934" y="217445"/>
                  </a:lnTo>
                  <a:lnTo>
                    <a:pt x="428021" y="206599"/>
                  </a:lnTo>
                  <a:lnTo>
                    <a:pt x="438867" y="190511"/>
                  </a:lnTo>
                  <a:lnTo>
                    <a:pt x="442845" y="170811"/>
                  </a:lnTo>
                  <a:lnTo>
                    <a:pt x="442845" y="50610"/>
                  </a:lnTo>
                  <a:lnTo>
                    <a:pt x="438867" y="30910"/>
                  </a:lnTo>
                  <a:lnTo>
                    <a:pt x="428021" y="14823"/>
                  </a:lnTo>
                  <a:lnTo>
                    <a:pt x="411934" y="3977"/>
                  </a:lnTo>
                  <a:lnTo>
                    <a:pt x="392234" y="0"/>
                  </a:lnTo>
                  <a:close/>
                </a:path>
              </a:pathLst>
            </a:custGeom>
            <a:ln w="9489">
              <a:solidFill>
                <a:srgbClr val="D7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321267" y="2560959"/>
            <a:ext cx="1803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0" i="1" spc="110" dirty="0">
                <a:solidFill>
                  <a:srgbClr val="22373A"/>
                </a:solidFill>
                <a:latin typeface="Bookman Old Style"/>
                <a:cs typeface="Bookman Old Style"/>
              </a:rPr>
              <a:t>f</a:t>
            </a:r>
            <a:r>
              <a:rPr sz="1050" b="0" i="1" spc="165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1050" baseline="-11904">
              <a:latin typeface="Bookman Old Style"/>
              <a:cs typeface="Bookman Old Style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896502" y="2127934"/>
            <a:ext cx="998855" cy="176530"/>
            <a:chOff x="1896502" y="2127934"/>
            <a:chExt cx="998855" cy="176530"/>
          </a:xfrm>
        </p:grpSpPr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6502" y="2155453"/>
              <a:ext cx="294331" cy="14894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643168" y="2155453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5">
                  <a:moveTo>
                    <a:pt x="0" y="0"/>
                  </a:moveTo>
                  <a:lnTo>
                    <a:pt x="185954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821784" y="2127934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896502" y="2525416"/>
            <a:ext cx="998855" cy="176530"/>
            <a:chOff x="1896502" y="2525416"/>
            <a:chExt cx="998855" cy="176530"/>
          </a:xfrm>
        </p:grpSpPr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6502" y="2525416"/>
              <a:ext cx="294331" cy="14894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643168" y="2674365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5">
                  <a:moveTo>
                    <a:pt x="0" y="0"/>
                  </a:moveTo>
                  <a:lnTo>
                    <a:pt x="185954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21784" y="2646845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010547" y="2030669"/>
            <a:ext cx="2266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55" dirty="0">
                <a:solidFill>
                  <a:srgbClr val="22373A"/>
                </a:solidFill>
                <a:latin typeface="Bookman Old Style"/>
                <a:cs typeface="Bookman Old Style"/>
              </a:rPr>
              <a:t>j,</a:t>
            </a:r>
            <a:r>
              <a:rPr sz="700" spc="55" dirty="0">
                <a:solidFill>
                  <a:srgbClr val="22373A"/>
                </a:solidFill>
                <a:latin typeface="Georgia"/>
                <a:cs typeface="Georgia"/>
              </a:rPr>
              <a:t>(1)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901759" y="2095619"/>
            <a:ext cx="4254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757" baseline="16666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165" baseline="16666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70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5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901759" y="2511620"/>
            <a:ext cx="3606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757" baseline="-2777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165" baseline="-27777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r>
              <a:rPr sz="70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700" spc="65" dirty="0">
                <a:solidFill>
                  <a:srgbClr val="22373A"/>
                </a:solidFill>
                <a:latin typeface="Georgia"/>
                <a:cs typeface="Georgia"/>
              </a:rPr>
              <a:t>(2)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010547" y="2652473"/>
            <a:ext cx="291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pic>
        <p:nvPicPr>
          <p:cNvPr id="65" name="object 6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3392" y="2338502"/>
            <a:ext cx="152812" cy="152812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3657866" y="2307302"/>
            <a:ext cx="1238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+</a:t>
            </a:r>
            <a:endParaRPr sz="1000">
              <a:latin typeface="LM Roman 10"/>
              <a:cs typeface="LM Roman 10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40361" y="2246922"/>
            <a:ext cx="708025" cy="336550"/>
            <a:chOff x="3340361" y="2246922"/>
            <a:chExt cx="708025" cy="336550"/>
          </a:xfrm>
        </p:grpSpPr>
        <p:sp>
          <p:nvSpPr>
            <p:cNvPr id="68" name="object 68"/>
            <p:cNvSpPr/>
            <p:nvPr/>
          </p:nvSpPr>
          <p:spPr>
            <a:xfrm>
              <a:off x="3346688" y="2253248"/>
              <a:ext cx="242570" cy="105410"/>
            </a:xfrm>
            <a:custGeom>
              <a:avLst/>
              <a:gdLst/>
              <a:ahLst/>
              <a:cxnLst/>
              <a:rect l="l" t="t" r="r" b="b"/>
              <a:pathLst>
                <a:path w="242570" h="105410">
                  <a:moveTo>
                    <a:pt x="0" y="0"/>
                  </a:moveTo>
                  <a:lnTo>
                    <a:pt x="242406" y="105031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71420" y="2330113"/>
              <a:ext cx="78740" cy="54610"/>
            </a:xfrm>
            <a:custGeom>
              <a:avLst/>
              <a:gdLst/>
              <a:ahLst/>
              <a:cxnLst/>
              <a:rect l="l" t="t" r="r" b="b"/>
              <a:pathLst>
                <a:path w="78739" h="54610">
                  <a:moveTo>
                    <a:pt x="21880" y="0"/>
                  </a:moveTo>
                  <a:lnTo>
                    <a:pt x="0" y="50499"/>
                  </a:lnTo>
                  <a:lnTo>
                    <a:pt x="20175" y="49213"/>
                  </a:lnTo>
                  <a:lnTo>
                    <a:pt x="41345" y="49669"/>
                  </a:lnTo>
                  <a:lnTo>
                    <a:pt x="61410" y="51522"/>
                  </a:lnTo>
                  <a:lnTo>
                    <a:pt x="78272" y="54424"/>
                  </a:lnTo>
                  <a:lnTo>
                    <a:pt x="64624" y="44105"/>
                  </a:lnTo>
                  <a:lnTo>
                    <a:pt x="49550" y="30732"/>
                  </a:lnTo>
                  <a:lnTo>
                    <a:pt x="34739" y="15599"/>
                  </a:lnTo>
                  <a:lnTo>
                    <a:pt x="2188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346688" y="2471538"/>
              <a:ext cx="242570" cy="105410"/>
            </a:xfrm>
            <a:custGeom>
              <a:avLst/>
              <a:gdLst/>
              <a:ahLst/>
              <a:cxnLst/>
              <a:rect l="l" t="t" r="r" b="b"/>
              <a:pathLst>
                <a:path w="242570" h="105410">
                  <a:moveTo>
                    <a:pt x="0" y="105032"/>
                  </a:moveTo>
                  <a:lnTo>
                    <a:pt x="242406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71420" y="2445281"/>
              <a:ext cx="78740" cy="54610"/>
            </a:xfrm>
            <a:custGeom>
              <a:avLst/>
              <a:gdLst/>
              <a:ahLst/>
              <a:cxnLst/>
              <a:rect l="l" t="t" r="r" b="b"/>
              <a:pathLst>
                <a:path w="78739" h="54610">
                  <a:moveTo>
                    <a:pt x="0" y="3925"/>
                  </a:moveTo>
                  <a:lnTo>
                    <a:pt x="21880" y="54424"/>
                  </a:lnTo>
                  <a:lnTo>
                    <a:pt x="34739" y="38824"/>
                  </a:lnTo>
                  <a:lnTo>
                    <a:pt x="49550" y="23691"/>
                  </a:lnTo>
                  <a:lnTo>
                    <a:pt x="64624" y="10318"/>
                  </a:lnTo>
                  <a:lnTo>
                    <a:pt x="78272" y="0"/>
                  </a:lnTo>
                  <a:lnTo>
                    <a:pt x="61410" y="2901"/>
                  </a:lnTo>
                  <a:lnTo>
                    <a:pt x="41345" y="4754"/>
                  </a:lnTo>
                  <a:lnTo>
                    <a:pt x="20175" y="5211"/>
                  </a:lnTo>
                  <a:lnTo>
                    <a:pt x="0" y="3925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96204" y="2414909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4">
                  <a:moveTo>
                    <a:pt x="0" y="0"/>
                  </a:moveTo>
                  <a:lnTo>
                    <a:pt x="185954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74820" y="2387389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054779" y="2311519"/>
            <a:ext cx="2019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i="1" spc="-44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175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1050" b="0" i="1" spc="195" baseline="39682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1050" baseline="39682">
              <a:latin typeface="Bookman Old Style"/>
              <a:cs typeface="Bookman Old Style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63567" y="2386662"/>
            <a:ext cx="291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45419" y="1816435"/>
            <a:ext cx="57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45419" y="1867044"/>
            <a:ext cx="57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79" name="object 7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0" y="3214693"/>
              <a:ext cx="2740025" cy="25400"/>
            </a:xfrm>
            <a:custGeom>
              <a:avLst/>
              <a:gdLst/>
              <a:ahLst/>
              <a:cxnLst/>
              <a:rect l="l" t="t" r="r" b="b"/>
              <a:pathLst>
                <a:path w="2740025" h="25400">
                  <a:moveTo>
                    <a:pt x="0" y="25305"/>
                  </a:moveTo>
                  <a:lnTo>
                    <a:pt x="0" y="0"/>
                  </a:lnTo>
                  <a:lnTo>
                    <a:pt x="2739585" y="0"/>
                  </a:lnTo>
                  <a:lnTo>
                    <a:pt x="2739585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1664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8384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Global-local</a:t>
            </a:r>
            <a:r>
              <a:rPr spc="120" dirty="0"/>
              <a:t> </a:t>
            </a:r>
            <a:r>
              <a:rPr spc="-70" dirty="0"/>
              <a:t>STGNNs</a:t>
            </a:r>
            <a:r>
              <a:rPr spc="114" dirty="0"/>
              <a:t> </a:t>
            </a:r>
            <a:r>
              <a:rPr dirty="0"/>
              <a:t>(Example</a:t>
            </a:r>
            <a:r>
              <a:rPr spc="114" dirty="0"/>
              <a:t> </a:t>
            </a:r>
            <a:r>
              <a:rPr spc="-25" dirty="0"/>
              <a:t>2)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40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51044" y="700966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6510" y="778156"/>
            <a:ext cx="1587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2373A"/>
                </a:solidFill>
                <a:latin typeface="Calibri"/>
                <a:cs typeface="Calibri"/>
              </a:rPr>
              <a:t>enc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708918"/>
            <a:ext cx="4831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5041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Another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possibility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use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different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weights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encoding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(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ω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)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5532" y="875565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0998" y="957544"/>
            <a:ext cx="1593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2373A"/>
                </a:solidFill>
                <a:latin typeface="Calibri"/>
                <a:cs typeface="Calibri"/>
              </a:rPr>
              <a:t>dec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883531"/>
            <a:ext cx="1172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613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decoding</a:t>
            </a:r>
            <a:r>
              <a:rPr sz="1000" spc="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(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ω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)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steps: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670" y="1182486"/>
            <a:ext cx="1422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5264" y="1191046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802" y="1205336"/>
            <a:ext cx="197103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80035" algn="l"/>
                <a:tab pos="1265555" algn="l"/>
                <a:tab pos="1582420" algn="l"/>
              </a:tabLst>
            </a:pP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r>
              <a:rPr sz="1000" spc="4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25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50" b="0" i="1" spc="-3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9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;</a:t>
            </a:r>
            <a:r>
              <a:rPr sz="1000" spc="-13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ω</a:t>
            </a:r>
            <a:r>
              <a:rPr sz="1050" b="0" i="1" spc="-3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1050" baseline="31746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3900" y="1102847"/>
            <a:ext cx="11645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2835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15704" y="1205336"/>
            <a:ext cx="2023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60375" algn="l"/>
                <a:tab pos="1202690" algn="l"/>
                <a:tab pos="1428750" algn="l"/>
                <a:tab pos="1849755" algn="l"/>
              </a:tabLst>
            </a:pPr>
            <a:r>
              <a:rPr sz="1000" b="1" i="1" spc="-42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195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1050" b="0" i="1" spc="225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;</a:t>
            </a:r>
            <a:r>
              <a:rPr sz="1000" spc="-1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ω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0339" y="1191046"/>
            <a:ext cx="7639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14375" algn="l"/>
              </a:tabLst>
            </a:pPr>
            <a:r>
              <a:rPr sz="1050" b="0" i="1" spc="82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1050" b="0" i="1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9470" y="1274574"/>
            <a:ext cx="44329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  <a:tabLst>
                <a:tab pos="853440" algn="l"/>
                <a:tab pos="1057910" algn="l"/>
                <a:tab pos="1374775" algn="l"/>
                <a:tab pos="1858645" algn="l"/>
                <a:tab pos="2422525" algn="l"/>
                <a:tab pos="3340100" algn="l"/>
                <a:tab pos="3562985" algn="l"/>
                <a:tab pos="3847465" algn="l"/>
                <a:tab pos="4260850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b="0" i="1" spc="44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spc="-25" dirty="0">
                <a:solidFill>
                  <a:srgbClr val="22373A"/>
                </a:solidFill>
                <a:latin typeface="Calibri"/>
                <a:cs typeface="Calibri"/>
              </a:rPr>
              <a:t>enc</a:t>
            </a:r>
            <a:r>
              <a:rPr sz="700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b="0" i="1" spc="44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b="0" i="1" spc="75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spc="75" baseline="7936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1050" b="0" i="1" spc="75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spc="75" baseline="7936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1050" b="0" i="1" spc="75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r>
              <a:rPr sz="1050" b="0" i="1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spc="-25" dirty="0">
                <a:solidFill>
                  <a:srgbClr val="22373A"/>
                </a:solidFill>
                <a:latin typeface="Calibri"/>
                <a:cs typeface="Calibri"/>
              </a:rPr>
              <a:t>dec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0306" y="1064887"/>
            <a:ext cx="1098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09650" algn="l"/>
              </a:tabLst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8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4103" y="1479732"/>
            <a:ext cx="5012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737" y="2272906"/>
            <a:ext cx="18986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9668" y="2386161"/>
            <a:ext cx="30480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14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6" y="2358963"/>
            <a:ext cx="125855" cy="12585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970488" y="2088547"/>
            <a:ext cx="1079500" cy="443865"/>
            <a:chOff x="970488" y="2088547"/>
            <a:chExt cx="1079500" cy="443865"/>
          </a:xfrm>
        </p:grpSpPr>
        <p:sp>
          <p:nvSpPr>
            <p:cNvPr id="24" name="object 24"/>
            <p:cNvSpPr/>
            <p:nvPr/>
          </p:nvSpPr>
          <p:spPr>
            <a:xfrm>
              <a:off x="1232567" y="2316284"/>
              <a:ext cx="572770" cy="211454"/>
            </a:xfrm>
            <a:custGeom>
              <a:avLst/>
              <a:gdLst/>
              <a:ahLst/>
              <a:cxnLst/>
              <a:rect l="l" t="t" r="r" b="b"/>
              <a:pathLst>
                <a:path w="572769" h="211455">
                  <a:moveTo>
                    <a:pt x="524232" y="0"/>
                  </a:moveTo>
                  <a:lnTo>
                    <a:pt x="48277" y="0"/>
                  </a:lnTo>
                  <a:lnTo>
                    <a:pt x="29485" y="3793"/>
                  </a:lnTo>
                  <a:lnTo>
                    <a:pt x="14139" y="14139"/>
                  </a:lnTo>
                  <a:lnTo>
                    <a:pt x="3793" y="29485"/>
                  </a:lnTo>
                  <a:lnTo>
                    <a:pt x="0" y="48277"/>
                  </a:lnTo>
                  <a:lnTo>
                    <a:pt x="0" y="162935"/>
                  </a:lnTo>
                  <a:lnTo>
                    <a:pt x="3793" y="181727"/>
                  </a:lnTo>
                  <a:lnTo>
                    <a:pt x="14139" y="197072"/>
                  </a:lnTo>
                  <a:lnTo>
                    <a:pt x="29485" y="207418"/>
                  </a:lnTo>
                  <a:lnTo>
                    <a:pt x="48277" y="211212"/>
                  </a:lnTo>
                  <a:lnTo>
                    <a:pt x="524232" y="211212"/>
                  </a:lnTo>
                  <a:lnTo>
                    <a:pt x="543024" y="207418"/>
                  </a:lnTo>
                  <a:lnTo>
                    <a:pt x="558369" y="197072"/>
                  </a:lnTo>
                  <a:lnTo>
                    <a:pt x="568715" y="181727"/>
                  </a:lnTo>
                  <a:lnTo>
                    <a:pt x="572509" y="162935"/>
                  </a:lnTo>
                  <a:lnTo>
                    <a:pt x="572509" y="48277"/>
                  </a:lnTo>
                  <a:lnTo>
                    <a:pt x="568715" y="29485"/>
                  </a:lnTo>
                  <a:lnTo>
                    <a:pt x="558369" y="14139"/>
                  </a:lnTo>
                  <a:lnTo>
                    <a:pt x="543024" y="3793"/>
                  </a:lnTo>
                  <a:lnTo>
                    <a:pt x="524232" y="0"/>
                  </a:lnTo>
                  <a:close/>
                </a:path>
              </a:pathLst>
            </a:custGeom>
            <a:solidFill>
              <a:srgbClr val="EAE3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2567" y="2316284"/>
              <a:ext cx="572770" cy="211454"/>
            </a:xfrm>
            <a:custGeom>
              <a:avLst/>
              <a:gdLst/>
              <a:ahLst/>
              <a:cxnLst/>
              <a:rect l="l" t="t" r="r" b="b"/>
              <a:pathLst>
                <a:path w="572769" h="211455">
                  <a:moveTo>
                    <a:pt x="524232" y="0"/>
                  </a:moveTo>
                  <a:lnTo>
                    <a:pt x="48277" y="0"/>
                  </a:lnTo>
                  <a:lnTo>
                    <a:pt x="29485" y="3793"/>
                  </a:lnTo>
                  <a:lnTo>
                    <a:pt x="14139" y="14139"/>
                  </a:lnTo>
                  <a:lnTo>
                    <a:pt x="3793" y="29485"/>
                  </a:lnTo>
                  <a:lnTo>
                    <a:pt x="0" y="48277"/>
                  </a:lnTo>
                  <a:lnTo>
                    <a:pt x="0" y="162935"/>
                  </a:lnTo>
                  <a:lnTo>
                    <a:pt x="3793" y="181727"/>
                  </a:lnTo>
                  <a:lnTo>
                    <a:pt x="14139" y="197072"/>
                  </a:lnTo>
                  <a:lnTo>
                    <a:pt x="29485" y="207418"/>
                  </a:lnTo>
                  <a:lnTo>
                    <a:pt x="48277" y="211212"/>
                  </a:lnTo>
                  <a:lnTo>
                    <a:pt x="524232" y="211212"/>
                  </a:lnTo>
                  <a:lnTo>
                    <a:pt x="543024" y="207418"/>
                  </a:lnTo>
                  <a:lnTo>
                    <a:pt x="558369" y="197072"/>
                  </a:lnTo>
                  <a:lnTo>
                    <a:pt x="568715" y="181727"/>
                  </a:lnTo>
                  <a:lnTo>
                    <a:pt x="572509" y="162935"/>
                  </a:lnTo>
                  <a:lnTo>
                    <a:pt x="572509" y="48277"/>
                  </a:lnTo>
                  <a:lnTo>
                    <a:pt x="568715" y="29485"/>
                  </a:lnTo>
                  <a:lnTo>
                    <a:pt x="558369" y="14139"/>
                  </a:lnTo>
                  <a:lnTo>
                    <a:pt x="543024" y="3793"/>
                  </a:lnTo>
                  <a:lnTo>
                    <a:pt x="524232" y="0"/>
                  </a:lnTo>
                  <a:close/>
                </a:path>
              </a:pathLst>
            </a:custGeom>
            <a:ln w="9052">
              <a:solidFill>
                <a:srgbClr val="9672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70488" y="2421891"/>
              <a:ext cx="194945" cy="0"/>
            </a:xfrm>
            <a:custGeom>
              <a:avLst/>
              <a:gdLst/>
              <a:ahLst/>
              <a:cxnLst/>
              <a:rect l="l" t="t" r="r" b="b"/>
              <a:pathLst>
                <a:path w="194944">
                  <a:moveTo>
                    <a:pt x="0" y="0"/>
                  </a:moveTo>
                  <a:lnTo>
                    <a:pt x="194551" y="0"/>
                  </a:lnTo>
                </a:path>
              </a:pathLst>
            </a:custGeom>
            <a:ln w="1206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58039" y="2395640"/>
              <a:ext cx="70485" cy="52705"/>
            </a:xfrm>
            <a:custGeom>
              <a:avLst/>
              <a:gdLst/>
              <a:ahLst/>
              <a:cxnLst/>
              <a:rect l="l" t="t" r="r" b="b"/>
              <a:pathLst>
                <a:path w="70484" h="52705">
                  <a:moveTo>
                    <a:pt x="0" y="0"/>
                  </a:moveTo>
                  <a:lnTo>
                    <a:pt x="0" y="52501"/>
                  </a:lnTo>
                  <a:lnTo>
                    <a:pt x="17172" y="43723"/>
                  </a:lnTo>
                  <a:lnTo>
                    <a:pt x="35875" y="36094"/>
                  </a:lnTo>
                  <a:lnTo>
                    <a:pt x="54141" y="30106"/>
                  </a:lnTo>
                  <a:lnTo>
                    <a:pt x="70002" y="26250"/>
                  </a:lnTo>
                  <a:lnTo>
                    <a:pt x="54141" y="22395"/>
                  </a:lnTo>
                  <a:lnTo>
                    <a:pt x="35875" y="16406"/>
                  </a:lnTo>
                  <a:lnTo>
                    <a:pt x="17172" y="8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18822" y="2088547"/>
              <a:ext cx="0" cy="160655"/>
            </a:xfrm>
            <a:custGeom>
              <a:avLst/>
              <a:gdLst/>
              <a:ahLst/>
              <a:cxnLst/>
              <a:rect l="l" t="t" r="r" b="b"/>
              <a:pathLst>
                <a:path h="160655">
                  <a:moveTo>
                    <a:pt x="0" y="0"/>
                  </a:moveTo>
                  <a:lnTo>
                    <a:pt x="0" y="160208"/>
                  </a:lnTo>
                </a:path>
              </a:pathLst>
            </a:custGeom>
            <a:ln w="1206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92571" y="2241756"/>
              <a:ext cx="52705" cy="70485"/>
            </a:xfrm>
            <a:custGeom>
              <a:avLst/>
              <a:gdLst/>
              <a:ahLst/>
              <a:cxnLst/>
              <a:rect l="l" t="t" r="r" b="b"/>
              <a:pathLst>
                <a:path w="52705" h="70485">
                  <a:moveTo>
                    <a:pt x="52501" y="0"/>
                  </a:moveTo>
                  <a:lnTo>
                    <a:pt x="0" y="0"/>
                  </a:lnTo>
                  <a:lnTo>
                    <a:pt x="8777" y="17172"/>
                  </a:lnTo>
                  <a:lnTo>
                    <a:pt x="16406" y="35875"/>
                  </a:lnTo>
                  <a:lnTo>
                    <a:pt x="22395" y="54141"/>
                  </a:lnTo>
                  <a:lnTo>
                    <a:pt x="26250" y="70002"/>
                  </a:lnTo>
                  <a:lnTo>
                    <a:pt x="30106" y="54141"/>
                  </a:lnTo>
                  <a:lnTo>
                    <a:pt x="36094" y="35875"/>
                  </a:lnTo>
                  <a:lnTo>
                    <a:pt x="43723" y="17172"/>
                  </a:lnTo>
                  <a:lnTo>
                    <a:pt x="52501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09603" y="2421891"/>
              <a:ext cx="177800" cy="0"/>
            </a:xfrm>
            <a:custGeom>
              <a:avLst/>
              <a:gdLst/>
              <a:ahLst/>
              <a:cxnLst/>
              <a:rect l="l" t="t" r="r" b="b"/>
              <a:pathLst>
                <a:path w="177800">
                  <a:moveTo>
                    <a:pt x="0" y="0"/>
                  </a:moveTo>
                  <a:lnTo>
                    <a:pt x="177380" y="0"/>
                  </a:lnTo>
                </a:path>
              </a:pathLst>
            </a:custGeom>
            <a:ln w="1206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79983" y="2395640"/>
              <a:ext cx="70485" cy="52705"/>
            </a:xfrm>
            <a:custGeom>
              <a:avLst/>
              <a:gdLst/>
              <a:ahLst/>
              <a:cxnLst/>
              <a:rect l="l" t="t" r="r" b="b"/>
              <a:pathLst>
                <a:path w="70485" h="52705">
                  <a:moveTo>
                    <a:pt x="0" y="0"/>
                  </a:moveTo>
                  <a:lnTo>
                    <a:pt x="0" y="52501"/>
                  </a:lnTo>
                  <a:lnTo>
                    <a:pt x="17172" y="43723"/>
                  </a:lnTo>
                  <a:lnTo>
                    <a:pt x="35875" y="36094"/>
                  </a:lnTo>
                  <a:lnTo>
                    <a:pt x="54141" y="30106"/>
                  </a:lnTo>
                  <a:lnTo>
                    <a:pt x="70002" y="26250"/>
                  </a:lnTo>
                  <a:lnTo>
                    <a:pt x="54141" y="22395"/>
                  </a:lnTo>
                  <a:lnTo>
                    <a:pt x="35875" y="16406"/>
                  </a:lnTo>
                  <a:lnTo>
                    <a:pt x="17172" y="8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569132" y="1869230"/>
            <a:ext cx="26098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95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950" b="1" i="1" spc="-25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975" b="0" i="1" spc="-37" baseline="29914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975" baseline="29914">
              <a:latin typeface="Bookman Old Style"/>
              <a:cs typeface="Bookman Old Sty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88772" y="1825424"/>
            <a:ext cx="324739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079750" algn="l"/>
              </a:tabLst>
            </a:pP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6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09056" y="1938679"/>
            <a:ext cx="330835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041650" algn="l"/>
              </a:tabLst>
            </a:pPr>
            <a:r>
              <a:rPr sz="65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14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65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6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65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54508" y="2264692"/>
            <a:ext cx="26797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25" b="1" i="1" spc="-30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650" spc="-20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60481" y="2394374"/>
            <a:ext cx="30480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14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672779" y="2169553"/>
            <a:ext cx="724535" cy="504825"/>
            <a:chOff x="2672779" y="2169553"/>
            <a:chExt cx="724535" cy="504825"/>
          </a:xfrm>
        </p:grpSpPr>
        <p:sp>
          <p:nvSpPr>
            <p:cNvPr id="38" name="object 38"/>
            <p:cNvSpPr/>
            <p:nvPr/>
          </p:nvSpPr>
          <p:spPr>
            <a:xfrm>
              <a:off x="2849244" y="2174315"/>
              <a:ext cx="543560" cy="211454"/>
            </a:xfrm>
            <a:custGeom>
              <a:avLst/>
              <a:gdLst/>
              <a:ahLst/>
              <a:cxnLst/>
              <a:rect l="l" t="t" r="r" b="b"/>
              <a:pathLst>
                <a:path w="543560" h="211455">
                  <a:moveTo>
                    <a:pt x="494841" y="0"/>
                  </a:moveTo>
                  <a:lnTo>
                    <a:pt x="48277" y="0"/>
                  </a:lnTo>
                  <a:lnTo>
                    <a:pt x="29485" y="3793"/>
                  </a:lnTo>
                  <a:lnTo>
                    <a:pt x="14139" y="14139"/>
                  </a:lnTo>
                  <a:lnTo>
                    <a:pt x="3793" y="29485"/>
                  </a:lnTo>
                  <a:lnTo>
                    <a:pt x="0" y="48277"/>
                  </a:lnTo>
                  <a:lnTo>
                    <a:pt x="0" y="162935"/>
                  </a:lnTo>
                  <a:lnTo>
                    <a:pt x="3793" y="181727"/>
                  </a:lnTo>
                  <a:lnTo>
                    <a:pt x="14139" y="197072"/>
                  </a:lnTo>
                  <a:lnTo>
                    <a:pt x="29485" y="207418"/>
                  </a:lnTo>
                  <a:lnTo>
                    <a:pt x="48277" y="211212"/>
                  </a:lnTo>
                  <a:lnTo>
                    <a:pt x="494841" y="211212"/>
                  </a:lnTo>
                  <a:lnTo>
                    <a:pt x="513633" y="207418"/>
                  </a:lnTo>
                  <a:lnTo>
                    <a:pt x="528978" y="197072"/>
                  </a:lnTo>
                  <a:lnTo>
                    <a:pt x="539324" y="181727"/>
                  </a:lnTo>
                  <a:lnTo>
                    <a:pt x="543118" y="162935"/>
                  </a:lnTo>
                  <a:lnTo>
                    <a:pt x="543118" y="48277"/>
                  </a:lnTo>
                  <a:lnTo>
                    <a:pt x="539324" y="29485"/>
                  </a:lnTo>
                  <a:lnTo>
                    <a:pt x="528978" y="14139"/>
                  </a:lnTo>
                  <a:lnTo>
                    <a:pt x="513633" y="3793"/>
                  </a:lnTo>
                  <a:lnTo>
                    <a:pt x="494841" y="0"/>
                  </a:lnTo>
                  <a:close/>
                </a:path>
              </a:pathLst>
            </a:custGeom>
            <a:solidFill>
              <a:srgbClr val="CCE4E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49244" y="2174315"/>
              <a:ext cx="543560" cy="211454"/>
            </a:xfrm>
            <a:custGeom>
              <a:avLst/>
              <a:gdLst/>
              <a:ahLst/>
              <a:cxnLst/>
              <a:rect l="l" t="t" r="r" b="b"/>
              <a:pathLst>
                <a:path w="543560" h="211455">
                  <a:moveTo>
                    <a:pt x="494841" y="0"/>
                  </a:moveTo>
                  <a:lnTo>
                    <a:pt x="48277" y="0"/>
                  </a:lnTo>
                  <a:lnTo>
                    <a:pt x="29485" y="3793"/>
                  </a:lnTo>
                  <a:lnTo>
                    <a:pt x="14139" y="14139"/>
                  </a:lnTo>
                  <a:lnTo>
                    <a:pt x="3793" y="29485"/>
                  </a:lnTo>
                  <a:lnTo>
                    <a:pt x="0" y="48277"/>
                  </a:lnTo>
                  <a:lnTo>
                    <a:pt x="0" y="162935"/>
                  </a:lnTo>
                  <a:lnTo>
                    <a:pt x="3793" y="181727"/>
                  </a:lnTo>
                  <a:lnTo>
                    <a:pt x="14139" y="197072"/>
                  </a:lnTo>
                  <a:lnTo>
                    <a:pt x="29485" y="207418"/>
                  </a:lnTo>
                  <a:lnTo>
                    <a:pt x="48277" y="211212"/>
                  </a:lnTo>
                  <a:lnTo>
                    <a:pt x="494841" y="211212"/>
                  </a:lnTo>
                  <a:lnTo>
                    <a:pt x="513633" y="207418"/>
                  </a:lnTo>
                  <a:lnTo>
                    <a:pt x="528978" y="197072"/>
                  </a:lnTo>
                  <a:lnTo>
                    <a:pt x="539324" y="181727"/>
                  </a:lnTo>
                  <a:lnTo>
                    <a:pt x="543118" y="162935"/>
                  </a:lnTo>
                  <a:lnTo>
                    <a:pt x="543118" y="48277"/>
                  </a:lnTo>
                  <a:lnTo>
                    <a:pt x="539324" y="29485"/>
                  </a:lnTo>
                  <a:lnTo>
                    <a:pt x="528978" y="14139"/>
                  </a:lnTo>
                  <a:lnTo>
                    <a:pt x="513633" y="3793"/>
                  </a:lnTo>
                  <a:lnTo>
                    <a:pt x="494841" y="0"/>
                  </a:lnTo>
                  <a:close/>
                </a:path>
              </a:pathLst>
            </a:custGeom>
            <a:ln w="9052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677541" y="2458253"/>
              <a:ext cx="543560" cy="211454"/>
            </a:xfrm>
            <a:custGeom>
              <a:avLst/>
              <a:gdLst/>
              <a:ahLst/>
              <a:cxnLst/>
              <a:rect l="l" t="t" r="r" b="b"/>
              <a:pathLst>
                <a:path w="543560" h="211455">
                  <a:moveTo>
                    <a:pt x="494841" y="0"/>
                  </a:moveTo>
                  <a:lnTo>
                    <a:pt x="48277" y="0"/>
                  </a:lnTo>
                  <a:lnTo>
                    <a:pt x="29485" y="3793"/>
                  </a:lnTo>
                  <a:lnTo>
                    <a:pt x="14139" y="14139"/>
                  </a:lnTo>
                  <a:lnTo>
                    <a:pt x="3793" y="29485"/>
                  </a:lnTo>
                  <a:lnTo>
                    <a:pt x="0" y="48277"/>
                  </a:lnTo>
                  <a:lnTo>
                    <a:pt x="0" y="162935"/>
                  </a:lnTo>
                  <a:lnTo>
                    <a:pt x="3793" y="181727"/>
                  </a:lnTo>
                  <a:lnTo>
                    <a:pt x="14139" y="197072"/>
                  </a:lnTo>
                  <a:lnTo>
                    <a:pt x="29485" y="207418"/>
                  </a:lnTo>
                  <a:lnTo>
                    <a:pt x="48277" y="211212"/>
                  </a:lnTo>
                  <a:lnTo>
                    <a:pt x="494841" y="211212"/>
                  </a:lnTo>
                  <a:lnTo>
                    <a:pt x="513633" y="207418"/>
                  </a:lnTo>
                  <a:lnTo>
                    <a:pt x="528978" y="197072"/>
                  </a:lnTo>
                  <a:lnTo>
                    <a:pt x="539324" y="181727"/>
                  </a:lnTo>
                  <a:lnTo>
                    <a:pt x="543118" y="162935"/>
                  </a:lnTo>
                  <a:lnTo>
                    <a:pt x="543118" y="48277"/>
                  </a:lnTo>
                  <a:lnTo>
                    <a:pt x="539324" y="29485"/>
                  </a:lnTo>
                  <a:lnTo>
                    <a:pt x="528978" y="14139"/>
                  </a:lnTo>
                  <a:lnTo>
                    <a:pt x="513633" y="3793"/>
                  </a:lnTo>
                  <a:lnTo>
                    <a:pt x="494841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77541" y="2458253"/>
              <a:ext cx="543560" cy="211454"/>
            </a:xfrm>
            <a:custGeom>
              <a:avLst/>
              <a:gdLst/>
              <a:ahLst/>
              <a:cxnLst/>
              <a:rect l="l" t="t" r="r" b="b"/>
              <a:pathLst>
                <a:path w="543560" h="211455">
                  <a:moveTo>
                    <a:pt x="494841" y="0"/>
                  </a:moveTo>
                  <a:lnTo>
                    <a:pt x="48277" y="0"/>
                  </a:lnTo>
                  <a:lnTo>
                    <a:pt x="29485" y="3793"/>
                  </a:lnTo>
                  <a:lnTo>
                    <a:pt x="14139" y="14139"/>
                  </a:lnTo>
                  <a:lnTo>
                    <a:pt x="3793" y="29485"/>
                  </a:lnTo>
                  <a:lnTo>
                    <a:pt x="0" y="48277"/>
                  </a:lnTo>
                  <a:lnTo>
                    <a:pt x="0" y="162935"/>
                  </a:lnTo>
                  <a:lnTo>
                    <a:pt x="3793" y="181727"/>
                  </a:lnTo>
                  <a:lnTo>
                    <a:pt x="14139" y="197072"/>
                  </a:lnTo>
                  <a:lnTo>
                    <a:pt x="29485" y="207418"/>
                  </a:lnTo>
                  <a:lnTo>
                    <a:pt x="48277" y="211212"/>
                  </a:lnTo>
                  <a:lnTo>
                    <a:pt x="494841" y="211212"/>
                  </a:lnTo>
                  <a:lnTo>
                    <a:pt x="513633" y="207418"/>
                  </a:lnTo>
                  <a:lnTo>
                    <a:pt x="528978" y="197072"/>
                  </a:lnTo>
                  <a:lnTo>
                    <a:pt x="539324" y="181727"/>
                  </a:lnTo>
                  <a:lnTo>
                    <a:pt x="543118" y="162935"/>
                  </a:lnTo>
                  <a:lnTo>
                    <a:pt x="543118" y="48277"/>
                  </a:lnTo>
                  <a:lnTo>
                    <a:pt x="539324" y="29485"/>
                  </a:lnTo>
                  <a:lnTo>
                    <a:pt x="528978" y="14139"/>
                  </a:lnTo>
                  <a:lnTo>
                    <a:pt x="513633" y="3793"/>
                  </a:lnTo>
                  <a:lnTo>
                    <a:pt x="494841" y="0"/>
                  </a:lnTo>
                  <a:close/>
                </a:path>
              </a:pathLst>
            </a:custGeom>
            <a:ln w="9052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742448" y="2199468"/>
            <a:ext cx="5880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0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b="0" i="1" spc="-15" baseline="34188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975" baseline="34188">
              <a:latin typeface="Bookman Old Style"/>
              <a:cs typeface="Bookman Old Style"/>
            </a:endParaRPr>
          </a:p>
          <a:p>
            <a:pPr marL="38100">
              <a:lnSpc>
                <a:spcPct val="100000"/>
              </a:lnSpc>
              <a:spcBef>
                <a:spcPts val="108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spc="-15" baseline="3418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975" baseline="34188">
              <a:latin typeface="Georgia"/>
              <a:cs typeface="Georg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501313" y="2340268"/>
            <a:ext cx="1063625" cy="120014"/>
            <a:chOff x="2501313" y="2340268"/>
            <a:chExt cx="1063625" cy="120014"/>
          </a:xfrm>
        </p:grpSpPr>
        <p:sp>
          <p:nvSpPr>
            <p:cNvPr id="44" name="object 44"/>
            <p:cNvSpPr/>
            <p:nvPr/>
          </p:nvSpPr>
          <p:spPr>
            <a:xfrm>
              <a:off x="2501313" y="2421891"/>
              <a:ext cx="194945" cy="0"/>
            </a:xfrm>
            <a:custGeom>
              <a:avLst/>
              <a:gdLst/>
              <a:ahLst/>
              <a:cxnLst/>
              <a:rect l="l" t="t" r="r" b="b"/>
              <a:pathLst>
                <a:path w="194944">
                  <a:moveTo>
                    <a:pt x="0" y="0"/>
                  </a:moveTo>
                  <a:lnTo>
                    <a:pt x="194551" y="0"/>
                  </a:lnTo>
                </a:path>
              </a:pathLst>
            </a:custGeom>
            <a:ln w="1206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88864" y="2395640"/>
              <a:ext cx="70485" cy="52705"/>
            </a:xfrm>
            <a:custGeom>
              <a:avLst/>
              <a:gdLst/>
              <a:ahLst/>
              <a:cxnLst/>
              <a:rect l="l" t="t" r="r" b="b"/>
              <a:pathLst>
                <a:path w="70485" h="52705">
                  <a:moveTo>
                    <a:pt x="0" y="0"/>
                  </a:moveTo>
                  <a:lnTo>
                    <a:pt x="0" y="52501"/>
                  </a:lnTo>
                  <a:lnTo>
                    <a:pt x="17172" y="43723"/>
                  </a:lnTo>
                  <a:lnTo>
                    <a:pt x="35875" y="36094"/>
                  </a:lnTo>
                  <a:lnTo>
                    <a:pt x="54141" y="30106"/>
                  </a:lnTo>
                  <a:lnTo>
                    <a:pt x="70002" y="26250"/>
                  </a:lnTo>
                  <a:lnTo>
                    <a:pt x="54141" y="22395"/>
                  </a:lnTo>
                  <a:lnTo>
                    <a:pt x="35875" y="16406"/>
                  </a:lnTo>
                  <a:lnTo>
                    <a:pt x="17172" y="8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06812" y="2421891"/>
              <a:ext cx="194945" cy="0"/>
            </a:xfrm>
            <a:custGeom>
              <a:avLst/>
              <a:gdLst/>
              <a:ahLst/>
              <a:cxnLst/>
              <a:rect l="l" t="t" r="r" b="b"/>
              <a:pathLst>
                <a:path w="194945">
                  <a:moveTo>
                    <a:pt x="0" y="0"/>
                  </a:moveTo>
                  <a:lnTo>
                    <a:pt x="194551" y="0"/>
                  </a:lnTo>
                </a:path>
              </a:pathLst>
            </a:custGeom>
            <a:ln w="1206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94364" y="2395640"/>
              <a:ext cx="70485" cy="52705"/>
            </a:xfrm>
            <a:custGeom>
              <a:avLst/>
              <a:gdLst/>
              <a:ahLst/>
              <a:cxnLst/>
              <a:rect l="l" t="t" r="r" b="b"/>
              <a:pathLst>
                <a:path w="70485" h="52705">
                  <a:moveTo>
                    <a:pt x="0" y="0"/>
                  </a:moveTo>
                  <a:lnTo>
                    <a:pt x="0" y="52501"/>
                  </a:lnTo>
                  <a:lnTo>
                    <a:pt x="17172" y="43723"/>
                  </a:lnTo>
                  <a:lnTo>
                    <a:pt x="35875" y="36094"/>
                  </a:lnTo>
                  <a:lnTo>
                    <a:pt x="54141" y="30106"/>
                  </a:lnTo>
                  <a:lnTo>
                    <a:pt x="70002" y="26250"/>
                  </a:lnTo>
                  <a:lnTo>
                    <a:pt x="54141" y="22395"/>
                  </a:lnTo>
                  <a:lnTo>
                    <a:pt x="35875" y="16406"/>
                  </a:lnTo>
                  <a:lnTo>
                    <a:pt x="17172" y="8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7624" y="2340268"/>
              <a:ext cx="93178" cy="11949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568869" y="2267249"/>
            <a:ext cx="28638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25" b="1" i="1" spc="44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674841" y="2393636"/>
            <a:ext cx="18542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b="0" i="1" spc="9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95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spc="95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650">
              <a:latin typeface="Georgia"/>
              <a:cs typeface="Georgi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153574" y="2311522"/>
            <a:ext cx="578485" cy="220979"/>
            <a:chOff x="4153574" y="2311522"/>
            <a:chExt cx="578485" cy="220979"/>
          </a:xfrm>
        </p:grpSpPr>
        <p:sp>
          <p:nvSpPr>
            <p:cNvPr id="52" name="object 52"/>
            <p:cNvSpPr/>
            <p:nvPr/>
          </p:nvSpPr>
          <p:spPr>
            <a:xfrm>
              <a:off x="4158337" y="2316284"/>
              <a:ext cx="568960" cy="211454"/>
            </a:xfrm>
            <a:custGeom>
              <a:avLst/>
              <a:gdLst/>
              <a:ahLst/>
              <a:cxnLst/>
              <a:rect l="l" t="t" r="r" b="b"/>
              <a:pathLst>
                <a:path w="568960" h="211455">
                  <a:moveTo>
                    <a:pt x="520491" y="0"/>
                  </a:moveTo>
                  <a:lnTo>
                    <a:pt x="48277" y="0"/>
                  </a:lnTo>
                  <a:lnTo>
                    <a:pt x="29485" y="3793"/>
                  </a:lnTo>
                  <a:lnTo>
                    <a:pt x="14139" y="14139"/>
                  </a:lnTo>
                  <a:lnTo>
                    <a:pt x="3793" y="29485"/>
                  </a:lnTo>
                  <a:lnTo>
                    <a:pt x="0" y="48277"/>
                  </a:lnTo>
                  <a:lnTo>
                    <a:pt x="0" y="162935"/>
                  </a:lnTo>
                  <a:lnTo>
                    <a:pt x="3793" y="181727"/>
                  </a:lnTo>
                  <a:lnTo>
                    <a:pt x="14139" y="197072"/>
                  </a:lnTo>
                  <a:lnTo>
                    <a:pt x="29485" y="207418"/>
                  </a:lnTo>
                  <a:lnTo>
                    <a:pt x="48277" y="211212"/>
                  </a:lnTo>
                  <a:lnTo>
                    <a:pt x="520491" y="211212"/>
                  </a:lnTo>
                  <a:lnTo>
                    <a:pt x="539283" y="207418"/>
                  </a:lnTo>
                  <a:lnTo>
                    <a:pt x="554628" y="197072"/>
                  </a:lnTo>
                  <a:lnTo>
                    <a:pt x="564974" y="181727"/>
                  </a:lnTo>
                  <a:lnTo>
                    <a:pt x="568768" y="162935"/>
                  </a:lnTo>
                  <a:lnTo>
                    <a:pt x="568768" y="48277"/>
                  </a:lnTo>
                  <a:lnTo>
                    <a:pt x="564974" y="29485"/>
                  </a:lnTo>
                  <a:lnTo>
                    <a:pt x="554628" y="14139"/>
                  </a:lnTo>
                  <a:lnTo>
                    <a:pt x="539283" y="3793"/>
                  </a:lnTo>
                  <a:lnTo>
                    <a:pt x="520491" y="0"/>
                  </a:lnTo>
                  <a:close/>
                </a:path>
              </a:pathLst>
            </a:custGeom>
            <a:solidFill>
              <a:srgbClr val="EAE3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58337" y="2316284"/>
              <a:ext cx="568960" cy="211454"/>
            </a:xfrm>
            <a:custGeom>
              <a:avLst/>
              <a:gdLst/>
              <a:ahLst/>
              <a:cxnLst/>
              <a:rect l="l" t="t" r="r" b="b"/>
              <a:pathLst>
                <a:path w="568960" h="211455">
                  <a:moveTo>
                    <a:pt x="520491" y="0"/>
                  </a:moveTo>
                  <a:lnTo>
                    <a:pt x="48277" y="0"/>
                  </a:lnTo>
                  <a:lnTo>
                    <a:pt x="29485" y="3793"/>
                  </a:lnTo>
                  <a:lnTo>
                    <a:pt x="14139" y="14139"/>
                  </a:lnTo>
                  <a:lnTo>
                    <a:pt x="3793" y="29485"/>
                  </a:lnTo>
                  <a:lnTo>
                    <a:pt x="0" y="48277"/>
                  </a:lnTo>
                  <a:lnTo>
                    <a:pt x="0" y="162935"/>
                  </a:lnTo>
                  <a:lnTo>
                    <a:pt x="3793" y="181727"/>
                  </a:lnTo>
                  <a:lnTo>
                    <a:pt x="14139" y="197072"/>
                  </a:lnTo>
                  <a:lnTo>
                    <a:pt x="29485" y="207418"/>
                  </a:lnTo>
                  <a:lnTo>
                    <a:pt x="48277" y="211212"/>
                  </a:lnTo>
                  <a:lnTo>
                    <a:pt x="520491" y="211212"/>
                  </a:lnTo>
                  <a:lnTo>
                    <a:pt x="539283" y="207418"/>
                  </a:lnTo>
                  <a:lnTo>
                    <a:pt x="554628" y="197072"/>
                  </a:lnTo>
                  <a:lnTo>
                    <a:pt x="564974" y="181727"/>
                  </a:lnTo>
                  <a:lnTo>
                    <a:pt x="568768" y="162935"/>
                  </a:lnTo>
                  <a:lnTo>
                    <a:pt x="568768" y="48277"/>
                  </a:lnTo>
                  <a:lnTo>
                    <a:pt x="564974" y="29485"/>
                  </a:lnTo>
                  <a:lnTo>
                    <a:pt x="554628" y="14139"/>
                  </a:lnTo>
                  <a:lnTo>
                    <a:pt x="539283" y="3793"/>
                  </a:lnTo>
                  <a:lnTo>
                    <a:pt x="520491" y="0"/>
                  </a:lnTo>
                  <a:close/>
                </a:path>
              </a:pathLst>
            </a:custGeom>
            <a:ln w="9052">
              <a:solidFill>
                <a:srgbClr val="9672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376816" y="2497180"/>
            <a:ext cx="18986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25" b="0" i="1" spc="-37" baseline="-20467" dirty="0">
                <a:solidFill>
                  <a:srgbClr val="9672A6"/>
                </a:solidFill>
                <a:latin typeface="Bookman Old Style"/>
                <a:cs typeface="Bookman Old Style"/>
              </a:rPr>
              <a:t>ω</a:t>
            </a:r>
            <a:r>
              <a:rPr sz="650" b="0" i="1" spc="-25" dirty="0">
                <a:solidFill>
                  <a:srgbClr val="9672A6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34690" y="2319159"/>
            <a:ext cx="56261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r>
              <a:rPr sz="975" b="0" i="1" spc="-15" baseline="-1282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975" baseline="-1282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Bookman Old Style"/>
              <a:cs typeface="Bookman Old Style"/>
            </a:endParaRPr>
          </a:p>
          <a:p>
            <a:pPr marL="255270">
              <a:lnSpc>
                <a:spcPct val="100000"/>
              </a:lnSpc>
            </a:pPr>
            <a:r>
              <a:rPr sz="650" spc="-25" dirty="0">
                <a:solidFill>
                  <a:srgbClr val="9672A6"/>
                </a:solidFill>
                <a:latin typeface="Calibri"/>
                <a:cs typeface="Calibri"/>
              </a:rPr>
              <a:t>enc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00336" y="2497180"/>
            <a:ext cx="18986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25" b="0" i="1" spc="-37" baseline="-20467" dirty="0">
                <a:solidFill>
                  <a:srgbClr val="9672A6"/>
                </a:solidFill>
                <a:latin typeface="Bookman Old Style"/>
                <a:cs typeface="Bookman Old Style"/>
              </a:rPr>
              <a:t>ω</a:t>
            </a:r>
            <a:r>
              <a:rPr sz="650" b="0" i="1" spc="-25" dirty="0">
                <a:solidFill>
                  <a:srgbClr val="9672A6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160415" y="2319159"/>
            <a:ext cx="558800" cy="4197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r>
              <a:rPr sz="975" b="0" i="1" spc="-15" baseline="-1282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975" baseline="-1282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Bookman Old Style"/>
              <a:cs typeface="Bookman Old Style"/>
            </a:endParaRPr>
          </a:p>
          <a:p>
            <a:pPr marL="252729">
              <a:lnSpc>
                <a:spcPct val="100000"/>
              </a:lnSpc>
            </a:pPr>
            <a:r>
              <a:rPr sz="650" spc="-25" dirty="0">
                <a:solidFill>
                  <a:srgbClr val="9672A6"/>
                </a:solidFill>
                <a:latin typeface="Calibri"/>
                <a:cs typeface="Calibri"/>
              </a:rPr>
              <a:t>dec</a:t>
            </a:r>
            <a:endParaRPr sz="65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896257" y="2088547"/>
            <a:ext cx="1076325" cy="360045"/>
            <a:chOff x="3896257" y="2088547"/>
            <a:chExt cx="1076325" cy="360045"/>
          </a:xfrm>
        </p:grpSpPr>
        <p:sp>
          <p:nvSpPr>
            <p:cNvPr id="59" name="object 59"/>
            <p:cNvSpPr/>
            <p:nvPr/>
          </p:nvSpPr>
          <p:spPr>
            <a:xfrm>
              <a:off x="3896257" y="2421891"/>
              <a:ext cx="194945" cy="0"/>
            </a:xfrm>
            <a:custGeom>
              <a:avLst/>
              <a:gdLst/>
              <a:ahLst/>
              <a:cxnLst/>
              <a:rect l="l" t="t" r="r" b="b"/>
              <a:pathLst>
                <a:path w="194945">
                  <a:moveTo>
                    <a:pt x="0" y="0"/>
                  </a:moveTo>
                  <a:lnTo>
                    <a:pt x="194551" y="0"/>
                  </a:lnTo>
                </a:path>
              </a:pathLst>
            </a:custGeom>
            <a:ln w="1206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083809" y="2395640"/>
              <a:ext cx="70485" cy="52705"/>
            </a:xfrm>
            <a:custGeom>
              <a:avLst/>
              <a:gdLst/>
              <a:ahLst/>
              <a:cxnLst/>
              <a:rect l="l" t="t" r="r" b="b"/>
              <a:pathLst>
                <a:path w="70485" h="52705">
                  <a:moveTo>
                    <a:pt x="0" y="0"/>
                  </a:moveTo>
                  <a:lnTo>
                    <a:pt x="0" y="52501"/>
                  </a:lnTo>
                  <a:lnTo>
                    <a:pt x="17172" y="43723"/>
                  </a:lnTo>
                  <a:lnTo>
                    <a:pt x="35875" y="36094"/>
                  </a:lnTo>
                  <a:lnTo>
                    <a:pt x="54141" y="30106"/>
                  </a:lnTo>
                  <a:lnTo>
                    <a:pt x="70002" y="26250"/>
                  </a:lnTo>
                  <a:lnTo>
                    <a:pt x="54141" y="22395"/>
                  </a:lnTo>
                  <a:lnTo>
                    <a:pt x="35875" y="16406"/>
                  </a:lnTo>
                  <a:lnTo>
                    <a:pt x="17172" y="8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442721" y="2088547"/>
              <a:ext cx="0" cy="160655"/>
            </a:xfrm>
            <a:custGeom>
              <a:avLst/>
              <a:gdLst/>
              <a:ahLst/>
              <a:cxnLst/>
              <a:rect l="l" t="t" r="r" b="b"/>
              <a:pathLst>
                <a:path h="160655">
                  <a:moveTo>
                    <a:pt x="0" y="0"/>
                  </a:moveTo>
                  <a:lnTo>
                    <a:pt x="0" y="160208"/>
                  </a:lnTo>
                </a:path>
              </a:pathLst>
            </a:custGeom>
            <a:ln w="1206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416470" y="2241756"/>
              <a:ext cx="52705" cy="70485"/>
            </a:xfrm>
            <a:custGeom>
              <a:avLst/>
              <a:gdLst/>
              <a:ahLst/>
              <a:cxnLst/>
              <a:rect l="l" t="t" r="r" b="b"/>
              <a:pathLst>
                <a:path w="52704" h="70485">
                  <a:moveTo>
                    <a:pt x="52501" y="0"/>
                  </a:moveTo>
                  <a:lnTo>
                    <a:pt x="0" y="0"/>
                  </a:lnTo>
                  <a:lnTo>
                    <a:pt x="8777" y="17172"/>
                  </a:lnTo>
                  <a:lnTo>
                    <a:pt x="16406" y="35875"/>
                  </a:lnTo>
                  <a:lnTo>
                    <a:pt x="22395" y="54141"/>
                  </a:lnTo>
                  <a:lnTo>
                    <a:pt x="26250" y="70002"/>
                  </a:lnTo>
                  <a:lnTo>
                    <a:pt x="30106" y="54141"/>
                  </a:lnTo>
                  <a:lnTo>
                    <a:pt x="36094" y="35875"/>
                  </a:lnTo>
                  <a:lnTo>
                    <a:pt x="43723" y="17172"/>
                  </a:lnTo>
                  <a:lnTo>
                    <a:pt x="52501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731631" y="2421891"/>
              <a:ext cx="177800" cy="0"/>
            </a:xfrm>
            <a:custGeom>
              <a:avLst/>
              <a:gdLst/>
              <a:ahLst/>
              <a:cxnLst/>
              <a:rect l="l" t="t" r="r" b="b"/>
              <a:pathLst>
                <a:path w="177800">
                  <a:moveTo>
                    <a:pt x="0" y="0"/>
                  </a:moveTo>
                  <a:lnTo>
                    <a:pt x="177380" y="0"/>
                  </a:lnTo>
                </a:path>
              </a:pathLst>
            </a:custGeom>
            <a:ln w="1206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902011" y="2395640"/>
              <a:ext cx="70485" cy="52705"/>
            </a:xfrm>
            <a:custGeom>
              <a:avLst/>
              <a:gdLst/>
              <a:ahLst/>
              <a:cxnLst/>
              <a:rect l="l" t="t" r="r" b="b"/>
              <a:pathLst>
                <a:path w="70485" h="52705">
                  <a:moveTo>
                    <a:pt x="0" y="0"/>
                  </a:moveTo>
                  <a:lnTo>
                    <a:pt x="0" y="52501"/>
                  </a:lnTo>
                  <a:lnTo>
                    <a:pt x="17172" y="43723"/>
                  </a:lnTo>
                  <a:lnTo>
                    <a:pt x="35875" y="36094"/>
                  </a:lnTo>
                  <a:lnTo>
                    <a:pt x="54141" y="30106"/>
                  </a:lnTo>
                  <a:lnTo>
                    <a:pt x="70002" y="26250"/>
                  </a:lnTo>
                  <a:lnTo>
                    <a:pt x="54141" y="22395"/>
                  </a:lnTo>
                  <a:lnTo>
                    <a:pt x="35875" y="16406"/>
                  </a:lnTo>
                  <a:lnTo>
                    <a:pt x="17172" y="8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976502" y="2316699"/>
            <a:ext cx="18986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50" b="1" i="1" spc="-434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950" spc="150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975" b="0" i="1" spc="157" baseline="29914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975" baseline="29914">
              <a:latin typeface="Bookman Old Style"/>
              <a:cs typeface="Bookman Old Style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081433" y="2386161"/>
            <a:ext cx="278765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6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65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65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68" name="object 68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83" y="0"/>
                  </a:moveTo>
                  <a:lnTo>
                    <a:pt x="-12" y="0"/>
                  </a:lnTo>
                  <a:lnTo>
                    <a:pt x="-12" y="25311"/>
                  </a:lnTo>
                  <a:lnTo>
                    <a:pt x="5759983" y="25311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-12" y="25305"/>
                  </a:moveTo>
                  <a:lnTo>
                    <a:pt x="-12" y="0"/>
                  </a:lnTo>
                  <a:lnTo>
                    <a:pt x="5760061" y="0"/>
                  </a:lnTo>
                  <a:lnTo>
                    <a:pt x="5760061" y="25305"/>
                  </a:lnTo>
                  <a:lnTo>
                    <a:pt x="-12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3214693"/>
              <a:ext cx="2809875" cy="25400"/>
            </a:xfrm>
            <a:custGeom>
              <a:avLst/>
              <a:gdLst/>
              <a:ahLst/>
              <a:cxnLst/>
              <a:rect l="l" t="t" r="r" b="b"/>
              <a:pathLst>
                <a:path w="2809875" h="25400">
                  <a:moveTo>
                    <a:pt x="-12" y="25305"/>
                  </a:moveTo>
                  <a:lnTo>
                    <a:pt x="-12" y="0"/>
                  </a:lnTo>
                  <a:lnTo>
                    <a:pt x="2809798" y="0"/>
                  </a:lnTo>
                  <a:lnTo>
                    <a:pt x="2809798" y="25305"/>
                  </a:lnTo>
                  <a:lnTo>
                    <a:pt x="-12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1664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8384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Global-local</a:t>
            </a:r>
            <a:r>
              <a:rPr spc="120" dirty="0"/>
              <a:t> </a:t>
            </a:r>
            <a:r>
              <a:rPr spc="-70" dirty="0"/>
              <a:t>STGNNs</a:t>
            </a:r>
            <a:r>
              <a:rPr spc="114" dirty="0"/>
              <a:t> </a:t>
            </a:r>
            <a:r>
              <a:rPr dirty="0"/>
              <a:t>(Example</a:t>
            </a:r>
            <a:r>
              <a:rPr spc="114" dirty="0"/>
              <a:t> </a:t>
            </a:r>
            <a:r>
              <a:rPr spc="-25" dirty="0"/>
              <a:t>2)</a:t>
            </a:r>
          </a:p>
        </p:txBody>
      </p:sp>
      <p:sp>
        <p:nvSpPr>
          <p:cNvPr id="122" name="object 122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41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6976" y="1293785"/>
            <a:ext cx="19113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785" y="1408291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976" y="2118746"/>
            <a:ext cx="19748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52" baseline="-2631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650" b="0" i="1" spc="3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785" y="2249848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2199" y="1769356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2199" y="1818165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6" y="1380661"/>
            <a:ext cx="127244" cy="1272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996" y="2213928"/>
            <a:ext cx="127244" cy="12724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77227" y="1107260"/>
            <a:ext cx="1061720" cy="448945"/>
            <a:chOff x="977227" y="1107260"/>
            <a:chExt cx="1061720" cy="448945"/>
          </a:xfrm>
        </p:grpSpPr>
        <p:sp>
          <p:nvSpPr>
            <p:cNvPr id="14" name="object 14"/>
            <p:cNvSpPr/>
            <p:nvPr/>
          </p:nvSpPr>
          <p:spPr>
            <a:xfrm>
              <a:off x="1242200" y="1337511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EAE3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42200" y="1337511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9672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7227" y="1444283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6849" y="1417743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16757" y="1107260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59">
                  <a:moveTo>
                    <a:pt x="0" y="0"/>
                  </a:moveTo>
                  <a:lnTo>
                    <a:pt x="0" y="161977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90216" y="1262160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40" h="71119">
                  <a:moveTo>
                    <a:pt x="53080" y="0"/>
                  </a:moveTo>
                  <a:lnTo>
                    <a:pt x="0" y="0"/>
                  </a:lnTo>
                  <a:lnTo>
                    <a:pt x="8874" y="17361"/>
                  </a:lnTo>
                  <a:lnTo>
                    <a:pt x="16587" y="36271"/>
                  </a:lnTo>
                  <a:lnTo>
                    <a:pt x="22642" y="54739"/>
                  </a:lnTo>
                  <a:lnTo>
                    <a:pt x="26540" y="70774"/>
                  </a:lnTo>
                  <a:lnTo>
                    <a:pt x="30438" y="54739"/>
                  </a:lnTo>
                  <a:lnTo>
                    <a:pt x="36493" y="36271"/>
                  </a:lnTo>
                  <a:lnTo>
                    <a:pt x="44206" y="17361"/>
                  </a:lnTo>
                  <a:lnTo>
                    <a:pt x="5308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95889" y="1444283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5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68150" y="1417743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237437" y="2166016"/>
            <a:ext cx="558800" cy="223520"/>
            <a:chOff x="1237437" y="2166016"/>
            <a:chExt cx="558800" cy="223520"/>
          </a:xfrm>
        </p:grpSpPr>
        <p:sp>
          <p:nvSpPr>
            <p:cNvPr id="23" name="object 23"/>
            <p:cNvSpPr/>
            <p:nvPr/>
          </p:nvSpPr>
          <p:spPr>
            <a:xfrm>
              <a:off x="1242199" y="2170778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F7E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42199" y="2170778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D7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75617" y="2182228"/>
            <a:ext cx="48260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6325" y="841376"/>
            <a:ext cx="19431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04816" y="955869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68043" y="885653"/>
            <a:ext cx="26352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950" b="0" i="1" spc="4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950" b="1" i="1" spc="-25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975" b="0" i="1" spc="-37" baseline="29914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975" baseline="29914">
              <a:latin typeface="Bookman Old Style"/>
              <a:cs typeface="Bookman Old Sty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90923" y="2579472"/>
            <a:ext cx="20002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37" baseline="-26315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99427" y="2710573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62642" y="2638104"/>
            <a:ext cx="26924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950" b="0" i="1" spc="4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950" b="1" i="1" spc="-25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975" b="0" i="1" spc="-37" baseline="29914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975" baseline="29914">
              <a:latin typeface="Bookman Old Style"/>
              <a:cs typeface="Bookman Old Style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77227" y="2251010"/>
            <a:ext cx="1061720" cy="363855"/>
            <a:chOff x="977227" y="2251010"/>
            <a:chExt cx="1061720" cy="363855"/>
          </a:xfrm>
        </p:grpSpPr>
        <p:sp>
          <p:nvSpPr>
            <p:cNvPr id="33" name="object 33"/>
            <p:cNvSpPr/>
            <p:nvPr/>
          </p:nvSpPr>
          <p:spPr>
            <a:xfrm>
              <a:off x="977227" y="2277550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66849" y="2251010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16757" y="245259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161977"/>
                  </a:moveTo>
                  <a:lnTo>
                    <a:pt x="0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90216" y="2388898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40" h="71119">
                  <a:moveTo>
                    <a:pt x="0" y="70774"/>
                  </a:moveTo>
                  <a:lnTo>
                    <a:pt x="53080" y="70774"/>
                  </a:lnTo>
                  <a:lnTo>
                    <a:pt x="44206" y="53413"/>
                  </a:lnTo>
                  <a:lnTo>
                    <a:pt x="36493" y="34503"/>
                  </a:lnTo>
                  <a:lnTo>
                    <a:pt x="30438" y="16035"/>
                  </a:lnTo>
                  <a:lnTo>
                    <a:pt x="26540" y="0"/>
                  </a:lnTo>
                  <a:lnTo>
                    <a:pt x="22642" y="16035"/>
                  </a:lnTo>
                  <a:lnTo>
                    <a:pt x="16587" y="34503"/>
                  </a:lnTo>
                  <a:lnTo>
                    <a:pt x="8874" y="53413"/>
                  </a:lnTo>
                  <a:lnTo>
                    <a:pt x="0" y="7077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95889" y="2277550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5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68150" y="2251010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043920" y="1285481"/>
            <a:ext cx="26987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0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650" spc="-20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50782" y="1416595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43920" y="2118746"/>
            <a:ext cx="2755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0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j,</a:t>
            </a:r>
            <a:r>
              <a:rPr sz="650" spc="-20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50782" y="2249848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842244" y="1189213"/>
            <a:ext cx="558800" cy="223520"/>
            <a:chOff x="2842244" y="1189213"/>
            <a:chExt cx="558800" cy="223520"/>
          </a:xfrm>
        </p:grpSpPr>
        <p:sp>
          <p:nvSpPr>
            <p:cNvPr id="44" name="object 44"/>
            <p:cNvSpPr/>
            <p:nvPr/>
          </p:nvSpPr>
          <p:spPr>
            <a:xfrm>
              <a:off x="2847007" y="1193975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847007" y="1193975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903898" y="1219537"/>
            <a:ext cx="429259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b="0" i="1" spc="-15" baseline="34188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975" baseline="34188">
              <a:latin typeface="Bookman Old Style"/>
              <a:cs typeface="Bookman Old Style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842244" y="2022480"/>
            <a:ext cx="558800" cy="223520"/>
            <a:chOff x="2842244" y="2022480"/>
            <a:chExt cx="558800" cy="223520"/>
          </a:xfrm>
        </p:grpSpPr>
        <p:sp>
          <p:nvSpPr>
            <p:cNvPr id="48" name="object 48"/>
            <p:cNvSpPr/>
            <p:nvPr/>
          </p:nvSpPr>
          <p:spPr>
            <a:xfrm>
              <a:off x="2847007" y="2027242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847007" y="2027242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903898" y="2052802"/>
            <a:ext cx="429259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b="0" i="1" spc="-15" baseline="34188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975" baseline="34188">
              <a:latin typeface="Bookman Old Style"/>
              <a:cs typeface="Bookman Old Style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668646" y="1412095"/>
            <a:ext cx="558800" cy="610870"/>
            <a:chOff x="2668646" y="1412095"/>
            <a:chExt cx="558800" cy="610870"/>
          </a:xfrm>
        </p:grpSpPr>
        <p:sp>
          <p:nvSpPr>
            <p:cNvPr id="52" name="object 52"/>
            <p:cNvSpPr/>
            <p:nvPr/>
          </p:nvSpPr>
          <p:spPr>
            <a:xfrm>
              <a:off x="3121564" y="1475793"/>
              <a:ext cx="0" cy="483234"/>
            </a:xfrm>
            <a:custGeom>
              <a:avLst/>
              <a:gdLst/>
              <a:ahLst/>
              <a:cxnLst/>
              <a:rect l="l" t="t" r="r" b="b"/>
              <a:pathLst>
                <a:path h="483235">
                  <a:moveTo>
                    <a:pt x="0" y="0"/>
                  </a:moveTo>
                  <a:lnTo>
                    <a:pt x="0" y="483176"/>
                  </a:lnTo>
                </a:path>
              </a:pathLst>
            </a:custGeom>
            <a:ln w="12202">
              <a:solidFill>
                <a:srgbClr val="CC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95015" y="1412100"/>
              <a:ext cx="53340" cy="610870"/>
            </a:xfrm>
            <a:custGeom>
              <a:avLst/>
              <a:gdLst/>
              <a:ahLst/>
              <a:cxnLst/>
              <a:rect l="l" t="t" r="r" b="b"/>
              <a:pathLst>
                <a:path w="53339" h="610869">
                  <a:moveTo>
                    <a:pt x="53086" y="539800"/>
                  </a:moveTo>
                  <a:lnTo>
                    <a:pt x="0" y="539800"/>
                  </a:lnTo>
                  <a:lnTo>
                    <a:pt x="8877" y="557161"/>
                  </a:lnTo>
                  <a:lnTo>
                    <a:pt x="16586" y="576072"/>
                  </a:lnTo>
                  <a:lnTo>
                    <a:pt x="22644" y="594537"/>
                  </a:lnTo>
                  <a:lnTo>
                    <a:pt x="26543" y="610577"/>
                  </a:lnTo>
                  <a:lnTo>
                    <a:pt x="30441" y="594537"/>
                  </a:lnTo>
                  <a:lnTo>
                    <a:pt x="36499" y="576072"/>
                  </a:lnTo>
                  <a:lnTo>
                    <a:pt x="44208" y="557161"/>
                  </a:lnTo>
                  <a:lnTo>
                    <a:pt x="53086" y="539800"/>
                  </a:lnTo>
                  <a:close/>
                </a:path>
                <a:path w="53339" h="610869">
                  <a:moveTo>
                    <a:pt x="53086" y="70777"/>
                  </a:moveTo>
                  <a:lnTo>
                    <a:pt x="44208" y="53416"/>
                  </a:lnTo>
                  <a:lnTo>
                    <a:pt x="36499" y="34505"/>
                  </a:lnTo>
                  <a:lnTo>
                    <a:pt x="30441" y="16040"/>
                  </a:lnTo>
                  <a:lnTo>
                    <a:pt x="26543" y="0"/>
                  </a:lnTo>
                  <a:lnTo>
                    <a:pt x="22644" y="16040"/>
                  </a:lnTo>
                  <a:lnTo>
                    <a:pt x="16586" y="34505"/>
                  </a:lnTo>
                  <a:lnTo>
                    <a:pt x="8877" y="53416"/>
                  </a:lnTo>
                  <a:lnTo>
                    <a:pt x="0" y="70777"/>
                  </a:lnTo>
                  <a:lnTo>
                    <a:pt x="53086" y="70777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73409" y="1481047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73409" y="1481047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2739455" y="1504943"/>
            <a:ext cx="41084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spc="-15" baseline="3418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975" baseline="34188">
              <a:latin typeface="Georgia"/>
              <a:cs typeface="Georgia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668646" y="2309551"/>
            <a:ext cx="558800" cy="223520"/>
            <a:chOff x="2668646" y="2309551"/>
            <a:chExt cx="558800" cy="223520"/>
          </a:xfrm>
        </p:grpSpPr>
        <p:sp>
          <p:nvSpPr>
            <p:cNvPr id="58" name="object 58"/>
            <p:cNvSpPr/>
            <p:nvPr/>
          </p:nvSpPr>
          <p:spPr>
            <a:xfrm>
              <a:off x="2673409" y="2314314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73409" y="2314314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739455" y="2338208"/>
            <a:ext cx="41084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spc="-15" baseline="3418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975" baseline="34188">
              <a:latin typeface="Georgia"/>
              <a:cs typeface="Georgi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495235" y="1361760"/>
            <a:ext cx="1075055" cy="954405"/>
            <a:chOff x="2495235" y="1361760"/>
            <a:chExt cx="1075055" cy="954405"/>
          </a:xfrm>
        </p:grpSpPr>
        <p:sp>
          <p:nvSpPr>
            <p:cNvPr id="62" name="object 62"/>
            <p:cNvSpPr/>
            <p:nvPr/>
          </p:nvSpPr>
          <p:spPr>
            <a:xfrm>
              <a:off x="2947966" y="1762864"/>
              <a:ext cx="0" cy="483234"/>
            </a:xfrm>
            <a:custGeom>
              <a:avLst/>
              <a:gdLst/>
              <a:ahLst/>
              <a:cxnLst/>
              <a:rect l="l" t="t" r="r" b="b"/>
              <a:pathLst>
                <a:path h="483235">
                  <a:moveTo>
                    <a:pt x="0" y="0"/>
                  </a:moveTo>
                  <a:lnTo>
                    <a:pt x="0" y="483176"/>
                  </a:lnTo>
                </a:path>
              </a:pathLst>
            </a:custGeom>
            <a:ln w="12202">
              <a:solidFill>
                <a:srgbClr val="E5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921419" y="1699170"/>
              <a:ext cx="53340" cy="610870"/>
            </a:xfrm>
            <a:custGeom>
              <a:avLst/>
              <a:gdLst/>
              <a:ahLst/>
              <a:cxnLst/>
              <a:rect l="l" t="t" r="r" b="b"/>
              <a:pathLst>
                <a:path w="53339" h="610869">
                  <a:moveTo>
                    <a:pt x="53086" y="539800"/>
                  </a:moveTo>
                  <a:lnTo>
                    <a:pt x="0" y="539800"/>
                  </a:lnTo>
                  <a:lnTo>
                    <a:pt x="8877" y="557161"/>
                  </a:lnTo>
                  <a:lnTo>
                    <a:pt x="16586" y="576072"/>
                  </a:lnTo>
                  <a:lnTo>
                    <a:pt x="22644" y="594537"/>
                  </a:lnTo>
                  <a:lnTo>
                    <a:pt x="26543" y="610577"/>
                  </a:lnTo>
                  <a:lnTo>
                    <a:pt x="30441" y="594537"/>
                  </a:lnTo>
                  <a:lnTo>
                    <a:pt x="36487" y="576072"/>
                  </a:lnTo>
                  <a:lnTo>
                    <a:pt x="44208" y="557161"/>
                  </a:lnTo>
                  <a:lnTo>
                    <a:pt x="53086" y="539800"/>
                  </a:lnTo>
                  <a:close/>
                </a:path>
                <a:path w="53339" h="610869">
                  <a:moveTo>
                    <a:pt x="53086" y="70777"/>
                  </a:moveTo>
                  <a:lnTo>
                    <a:pt x="44208" y="53416"/>
                  </a:lnTo>
                  <a:lnTo>
                    <a:pt x="36487" y="34505"/>
                  </a:lnTo>
                  <a:lnTo>
                    <a:pt x="30441" y="16040"/>
                  </a:lnTo>
                  <a:lnTo>
                    <a:pt x="26543" y="0"/>
                  </a:lnTo>
                  <a:lnTo>
                    <a:pt x="22644" y="16040"/>
                  </a:lnTo>
                  <a:lnTo>
                    <a:pt x="16586" y="34505"/>
                  </a:lnTo>
                  <a:lnTo>
                    <a:pt x="8877" y="53416"/>
                  </a:lnTo>
                  <a:lnTo>
                    <a:pt x="0" y="70777"/>
                  </a:lnTo>
                  <a:lnTo>
                    <a:pt x="53086" y="70777"/>
                  </a:lnTo>
                  <a:close/>
                </a:path>
              </a:pathLst>
            </a:custGeom>
            <a:solidFill>
              <a:srgbClr val="E5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95235" y="1444283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684857" y="1417743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95235" y="2277550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84857" y="2251010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309627" y="1444283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99248" y="1417743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309627" y="2277550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99248" y="2251010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7357" y="1361760"/>
              <a:ext cx="94206" cy="1208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7357" y="2195027"/>
              <a:ext cx="94206" cy="120811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3257475" y="1762044"/>
            <a:ext cx="122936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35" dirty="0">
                <a:solidFill>
                  <a:srgbClr val="E50000"/>
                </a:solidFill>
                <a:latin typeface="Calibri"/>
                <a:cs typeface="Calibri"/>
              </a:rPr>
              <a:t>MP</a:t>
            </a:r>
            <a:r>
              <a:rPr sz="950" spc="15" dirty="0">
                <a:solidFill>
                  <a:srgbClr val="E50000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E50000"/>
                </a:solidFill>
                <a:latin typeface="Calibri"/>
                <a:cs typeface="Calibri"/>
              </a:rPr>
              <a:t>between</a:t>
            </a:r>
            <a:r>
              <a:rPr sz="950" spc="15" dirty="0">
                <a:solidFill>
                  <a:srgbClr val="E50000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E50000"/>
                </a:solidFill>
                <a:latin typeface="Calibri"/>
                <a:cs typeface="Calibri"/>
              </a:rPr>
              <a:t>time</a:t>
            </a:r>
            <a:r>
              <a:rPr sz="950" spc="15" dirty="0">
                <a:solidFill>
                  <a:srgbClr val="E50000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E50000"/>
                </a:solidFill>
                <a:latin typeface="Calibri"/>
                <a:cs typeface="Calibri"/>
              </a:rPr>
              <a:t>series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574998" y="1288065"/>
            <a:ext cx="2882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44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681860" y="1415860"/>
            <a:ext cx="18732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0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0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spc="10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574998" y="2121330"/>
            <a:ext cx="29400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67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j,L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681860" y="2249113"/>
            <a:ext cx="18732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0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0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spc="10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650">
              <a:latin typeface="Georgia"/>
              <a:cs typeface="Georgia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165789" y="1332748"/>
            <a:ext cx="558800" cy="223520"/>
            <a:chOff x="4165789" y="1332748"/>
            <a:chExt cx="558800" cy="223520"/>
          </a:xfrm>
        </p:grpSpPr>
        <p:sp>
          <p:nvSpPr>
            <p:cNvPr id="80" name="object 80"/>
            <p:cNvSpPr/>
            <p:nvPr/>
          </p:nvSpPr>
          <p:spPr>
            <a:xfrm>
              <a:off x="4170551" y="1337511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EAE3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70551" y="1337511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9672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4165789" y="2166016"/>
            <a:ext cx="558800" cy="223520"/>
            <a:chOff x="4165789" y="2166016"/>
            <a:chExt cx="558800" cy="223520"/>
          </a:xfrm>
        </p:grpSpPr>
        <p:sp>
          <p:nvSpPr>
            <p:cNvPr id="83" name="object 83"/>
            <p:cNvSpPr/>
            <p:nvPr/>
          </p:nvSpPr>
          <p:spPr>
            <a:xfrm>
              <a:off x="4170551" y="2170778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F7E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170551" y="2170778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D7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205823" y="2182228"/>
            <a:ext cx="4787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231008" y="841376"/>
            <a:ext cx="19431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39512" y="955869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231008" y="2579472"/>
            <a:ext cx="20002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37" baseline="-26315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339512" y="2710573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373604" y="1520535"/>
            <a:ext cx="19113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0" i="1" spc="-37" baseline="-20467" dirty="0">
                <a:solidFill>
                  <a:srgbClr val="9672A6"/>
                </a:solidFill>
                <a:latin typeface="Bookman Old Style"/>
                <a:cs typeface="Bookman Old Style"/>
              </a:rPr>
              <a:t>ω</a:t>
            </a:r>
            <a:r>
              <a:rPr sz="650" b="0" i="1" spc="-25" dirty="0">
                <a:solidFill>
                  <a:srgbClr val="9672A6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275617" y="1348975"/>
            <a:ext cx="482600" cy="410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endParaRPr sz="950">
              <a:latin typeface="Calibri"/>
              <a:cs typeface="Calibri"/>
            </a:endParaRPr>
          </a:p>
          <a:p>
            <a:pPr marL="211454">
              <a:lnSpc>
                <a:spcPct val="100000"/>
              </a:lnSpc>
              <a:spcBef>
                <a:spcPts val="1095"/>
              </a:spcBef>
            </a:pPr>
            <a:r>
              <a:rPr sz="650" spc="-25" dirty="0">
                <a:solidFill>
                  <a:srgbClr val="9672A6"/>
                </a:solidFill>
                <a:latin typeface="Calibri"/>
                <a:cs typeface="Calibri"/>
              </a:rPr>
              <a:t>enc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301569" y="1520535"/>
            <a:ext cx="19113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0" i="1" spc="-37" baseline="-20467" dirty="0">
                <a:solidFill>
                  <a:srgbClr val="9672A6"/>
                </a:solidFill>
                <a:latin typeface="Bookman Old Style"/>
                <a:cs typeface="Bookman Old Style"/>
              </a:rPr>
              <a:t>ω</a:t>
            </a:r>
            <a:r>
              <a:rPr sz="650" b="0" i="1" spc="-25" dirty="0">
                <a:solidFill>
                  <a:srgbClr val="9672A6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205823" y="1348975"/>
            <a:ext cx="478790" cy="4152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endParaRPr sz="950">
              <a:latin typeface="Calibri"/>
              <a:cs typeface="Calibri"/>
            </a:endParaRPr>
          </a:p>
          <a:p>
            <a:pPr marL="209550">
              <a:lnSpc>
                <a:spcPct val="100000"/>
              </a:lnSpc>
              <a:spcBef>
                <a:spcPts val="1135"/>
              </a:spcBef>
            </a:pPr>
            <a:r>
              <a:rPr sz="650" spc="-25" dirty="0">
                <a:solidFill>
                  <a:srgbClr val="9672A6"/>
                </a:solidFill>
                <a:latin typeface="Calibri"/>
                <a:cs typeface="Calibri"/>
              </a:rPr>
              <a:t>dec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373604" y="1909646"/>
            <a:ext cx="19685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0" i="1" spc="-37" baseline="-26315" dirty="0">
                <a:solidFill>
                  <a:srgbClr val="D79A00"/>
                </a:solidFill>
                <a:latin typeface="Bookman Old Style"/>
                <a:cs typeface="Bookman Old Style"/>
              </a:rPr>
              <a:t>ω</a:t>
            </a:r>
            <a:r>
              <a:rPr sz="650" b="0" i="1" spc="-25" dirty="0">
                <a:solidFill>
                  <a:srgbClr val="D79A00"/>
                </a:solidFill>
                <a:latin typeface="Bookman Old Style"/>
                <a:cs typeface="Bookman Old Style"/>
              </a:rPr>
              <a:t>j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474955" y="2023943"/>
            <a:ext cx="15367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spc="-25" dirty="0">
                <a:solidFill>
                  <a:srgbClr val="D79A00"/>
                </a:solidFill>
                <a:latin typeface="Calibri"/>
                <a:cs typeface="Calibri"/>
              </a:rPr>
              <a:t>enc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301569" y="1891666"/>
            <a:ext cx="19685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0" i="1" spc="-37" baseline="-26315" dirty="0">
                <a:solidFill>
                  <a:srgbClr val="D79A00"/>
                </a:solidFill>
                <a:latin typeface="Bookman Old Style"/>
                <a:cs typeface="Bookman Old Style"/>
              </a:rPr>
              <a:t>ω</a:t>
            </a:r>
            <a:r>
              <a:rPr sz="650" b="0" i="1" spc="-25" dirty="0">
                <a:solidFill>
                  <a:srgbClr val="D79A00"/>
                </a:solidFill>
                <a:latin typeface="Bookman Old Style"/>
                <a:cs typeface="Bookman Old Style"/>
              </a:rPr>
              <a:t>j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402920" y="2023943"/>
            <a:ext cx="15430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spc="-25" dirty="0">
                <a:solidFill>
                  <a:srgbClr val="D79A00"/>
                </a:solidFill>
                <a:latin typeface="Calibri"/>
                <a:cs typeface="Calibri"/>
              </a:rPr>
              <a:t>dec</a:t>
            </a:r>
            <a:endParaRPr sz="650">
              <a:latin typeface="Calibri"/>
              <a:cs typeface="Calibri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3905579" y="1107260"/>
            <a:ext cx="1061720" cy="363855"/>
            <a:chOff x="3905579" y="1107260"/>
            <a:chExt cx="1061720" cy="363855"/>
          </a:xfrm>
        </p:grpSpPr>
        <p:sp>
          <p:nvSpPr>
            <p:cNvPr id="99" name="object 99"/>
            <p:cNvSpPr/>
            <p:nvPr/>
          </p:nvSpPr>
          <p:spPr>
            <a:xfrm>
              <a:off x="3905579" y="1444283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095200" y="1417743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445108" y="1107260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59">
                  <a:moveTo>
                    <a:pt x="0" y="0"/>
                  </a:moveTo>
                  <a:lnTo>
                    <a:pt x="0" y="161977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418568" y="1262160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39" h="71119">
                  <a:moveTo>
                    <a:pt x="53080" y="0"/>
                  </a:moveTo>
                  <a:lnTo>
                    <a:pt x="0" y="0"/>
                  </a:lnTo>
                  <a:lnTo>
                    <a:pt x="8874" y="17361"/>
                  </a:lnTo>
                  <a:lnTo>
                    <a:pt x="16587" y="36271"/>
                  </a:lnTo>
                  <a:lnTo>
                    <a:pt x="22642" y="54739"/>
                  </a:lnTo>
                  <a:lnTo>
                    <a:pt x="26540" y="70774"/>
                  </a:lnTo>
                  <a:lnTo>
                    <a:pt x="30438" y="54739"/>
                  </a:lnTo>
                  <a:lnTo>
                    <a:pt x="36493" y="36271"/>
                  </a:lnTo>
                  <a:lnTo>
                    <a:pt x="44206" y="17361"/>
                  </a:lnTo>
                  <a:lnTo>
                    <a:pt x="5308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724241" y="1444283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4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896502" y="1417743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3905579" y="2251010"/>
            <a:ext cx="1061720" cy="363855"/>
            <a:chOff x="3905579" y="2251010"/>
            <a:chExt cx="1061720" cy="363855"/>
          </a:xfrm>
        </p:grpSpPr>
        <p:sp>
          <p:nvSpPr>
            <p:cNvPr id="106" name="object 106"/>
            <p:cNvSpPr/>
            <p:nvPr/>
          </p:nvSpPr>
          <p:spPr>
            <a:xfrm>
              <a:off x="3905579" y="2277550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095200" y="2251010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445108" y="245259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161977"/>
                  </a:moveTo>
                  <a:lnTo>
                    <a:pt x="0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418568" y="2388898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39" h="71119">
                  <a:moveTo>
                    <a:pt x="0" y="70774"/>
                  </a:moveTo>
                  <a:lnTo>
                    <a:pt x="53080" y="70774"/>
                  </a:lnTo>
                  <a:lnTo>
                    <a:pt x="44206" y="53413"/>
                  </a:lnTo>
                  <a:lnTo>
                    <a:pt x="36493" y="34503"/>
                  </a:lnTo>
                  <a:lnTo>
                    <a:pt x="30438" y="16035"/>
                  </a:lnTo>
                  <a:lnTo>
                    <a:pt x="26540" y="0"/>
                  </a:lnTo>
                  <a:lnTo>
                    <a:pt x="22642" y="16035"/>
                  </a:lnTo>
                  <a:lnTo>
                    <a:pt x="16587" y="34503"/>
                  </a:lnTo>
                  <a:lnTo>
                    <a:pt x="8874" y="53413"/>
                  </a:lnTo>
                  <a:lnTo>
                    <a:pt x="0" y="7077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724241" y="2277550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4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896502" y="2251010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4972229" y="1338075"/>
            <a:ext cx="19113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1" i="1" spc="-43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950" spc="155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975" b="0" i="1" spc="165" baseline="29914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975" baseline="29914">
              <a:latin typeface="Bookman Old Style"/>
              <a:cs typeface="Bookman Old Style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078050" y="1408291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972229" y="2177378"/>
            <a:ext cx="19748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1" i="1" spc="-41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950" spc="170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975" b="0" i="1" spc="187" baseline="38461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975" baseline="38461">
              <a:latin typeface="Bookman Old Style"/>
              <a:cs typeface="Bookman Old Style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5078050" y="2249848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156989" y="1769356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156989" y="1818165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19" name="object 11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83" y="0"/>
                  </a:moveTo>
                  <a:lnTo>
                    <a:pt x="-12" y="0"/>
                  </a:lnTo>
                  <a:lnTo>
                    <a:pt x="-12" y="25311"/>
                  </a:lnTo>
                  <a:lnTo>
                    <a:pt x="5759983" y="25311"/>
                  </a:lnTo>
                  <a:lnTo>
                    <a:pt x="5759983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-12" y="25305"/>
                  </a:moveTo>
                  <a:lnTo>
                    <a:pt x="-12" y="0"/>
                  </a:lnTo>
                  <a:lnTo>
                    <a:pt x="5760061" y="0"/>
                  </a:lnTo>
                  <a:lnTo>
                    <a:pt x="5760061" y="25305"/>
                  </a:lnTo>
                  <a:lnTo>
                    <a:pt x="-12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0" y="3214693"/>
              <a:ext cx="2880360" cy="25400"/>
            </a:xfrm>
            <a:custGeom>
              <a:avLst/>
              <a:gdLst/>
              <a:ahLst/>
              <a:cxnLst/>
              <a:rect l="l" t="t" r="r" b="b"/>
              <a:pathLst>
                <a:path w="2880360" h="25400">
                  <a:moveTo>
                    <a:pt x="-12" y="25305"/>
                  </a:moveTo>
                  <a:lnTo>
                    <a:pt x="-12" y="0"/>
                  </a:lnTo>
                  <a:lnTo>
                    <a:pt x="2880024" y="0"/>
                  </a:lnTo>
                  <a:lnTo>
                    <a:pt x="2880024" y="25305"/>
                  </a:lnTo>
                  <a:lnTo>
                    <a:pt x="-12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1664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0886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Pros </a:t>
            </a:r>
            <a:r>
              <a:rPr spc="114" dirty="0"/>
              <a:t>&amp;</a:t>
            </a:r>
            <a:r>
              <a:rPr spc="65" dirty="0"/>
              <a:t> </a:t>
            </a:r>
            <a:r>
              <a:rPr dirty="0"/>
              <a:t>Cons</a:t>
            </a:r>
            <a:r>
              <a:rPr spc="60" dirty="0"/>
              <a:t> </a:t>
            </a:r>
            <a:r>
              <a:rPr dirty="0"/>
              <a:t>of</a:t>
            </a:r>
            <a:r>
              <a:rPr spc="60" dirty="0"/>
              <a:t> </a:t>
            </a:r>
            <a:r>
              <a:rPr dirty="0"/>
              <a:t>global-local</a:t>
            </a:r>
            <a:r>
              <a:rPr spc="55" dirty="0"/>
              <a:t> </a:t>
            </a:r>
            <a:r>
              <a:rPr spc="-35" dirty="0"/>
              <a:t>STGNNs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42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600000">
            <a:off x="335166" y="2521590"/>
            <a:ext cx="149764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1000" spc="-275" dirty="0">
                <a:solidFill>
                  <a:srgbClr val="F8CE06"/>
                </a:solidFill>
                <a:latin typeface="Lucida Sans"/>
                <a:cs typeface="Lucida Sans"/>
              </a:rPr>
              <a:t>W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820248"/>
            <a:ext cx="5066030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640">
              <a:lnSpc>
                <a:spcPct val="156100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How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balance</a:t>
            </a:r>
            <a:r>
              <a:rPr sz="1000" u="none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between</a:t>
            </a:r>
            <a:r>
              <a:rPr sz="1000" u="none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u="none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007AA5"/>
                </a:solidFill>
                <a:latin typeface="Calibri"/>
                <a:cs typeface="Calibri"/>
              </a:rPr>
              <a:t>global</a:t>
            </a:r>
            <a:r>
              <a:rPr sz="1000" u="none" spc="5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u="none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678F51"/>
                </a:solidFill>
                <a:latin typeface="Calibri"/>
                <a:cs typeface="Calibri"/>
              </a:rPr>
              <a:t>local</a:t>
            </a:r>
            <a:r>
              <a:rPr sz="1000" u="none" spc="5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modeling</a:t>
            </a:r>
            <a:r>
              <a:rPr sz="1000" u="none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paradigms</a:t>
            </a:r>
            <a:r>
              <a:rPr sz="1000" u="none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u="none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problem-</a:t>
            </a:r>
            <a:r>
              <a:rPr sz="1000" u="none" spc="-10" dirty="0">
                <a:solidFill>
                  <a:srgbClr val="22373A"/>
                </a:solidFill>
                <a:latin typeface="Calibri"/>
                <a:cs typeface="Calibri"/>
              </a:rPr>
              <a:t>dependent.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Introducing</a:t>
            </a:r>
            <a:r>
              <a:rPr sz="1000" u="none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678F51"/>
                </a:solidFill>
                <a:latin typeface="Calibri"/>
                <a:cs typeface="Calibri"/>
              </a:rPr>
              <a:t>local</a:t>
            </a:r>
            <a:r>
              <a:rPr sz="1000" u="none" spc="3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components</a:t>
            </a:r>
            <a:r>
              <a:rPr sz="1000" u="none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specific</a:t>
            </a:r>
            <a:r>
              <a:rPr sz="1000" u="none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u="none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u="none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u="none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u="none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u="none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u="none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global</a:t>
            </a:r>
            <a:r>
              <a:rPr sz="1000" u="none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STGNN</a:t>
            </a:r>
            <a:r>
              <a:rPr sz="1000" u="none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has</a:t>
            </a:r>
            <a:r>
              <a:rPr sz="1000" u="none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several</a:t>
            </a:r>
            <a:r>
              <a:rPr sz="1000" u="none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spc="-10" dirty="0">
                <a:solidFill>
                  <a:srgbClr val="22373A"/>
                </a:solidFill>
                <a:latin typeface="Calibri"/>
                <a:cs typeface="Calibri"/>
              </a:rPr>
              <a:t>effects.</a:t>
            </a:r>
            <a:endParaRPr sz="1000">
              <a:latin typeface="Calibri"/>
              <a:cs typeface="Calibri"/>
            </a:endParaRPr>
          </a:p>
          <a:p>
            <a:pPr marL="80010">
              <a:lnSpc>
                <a:spcPct val="100000"/>
              </a:lnSpc>
              <a:spcBef>
                <a:spcPts val="969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8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Node-level</a:t>
            </a:r>
            <a:r>
              <a:rPr sz="1000" spc="1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effects</a:t>
            </a:r>
            <a:r>
              <a:rPr sz="1000" spc="1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captured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more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efficiently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fully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global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models.</a:t>
            </a:r>
            <a:endParaRPr sz="1000">
              <a:latin typeface="Calibri"/>
              <a:cs typeface="Calibri"/>
            </a:endParaRPr>
          </a:p>
          <a:p>
            <a:pPr marL="80010">
              <a:lnSpc>
                <a:spcPct val="100000"/>
              </a:lnSpc>
              <a:spcBef>
                <a:spcPts val="47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31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Forecasting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accuracy</a:t>
            </a:r>
            <a:r>
              <a:rPr sz="1000" spc="2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task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usually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higher</a:t>
            </a:r>
            <a:r>
              <a:rPr sz="1000" spc="2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empirically.</a:t>
            </a:r>
            <a:endParaRPr sz="1000">
              <a:latin typeface="Calibri"/>
              <a:cs typeface="Calibri"/>
            </a:endParaRPr>
          </a:p>
          <a:p>
            <a:pPr marL="80010">
              <a:lnSpc>
                <a:spcPct val="100000"/>
              </a:lnSpc>
              <a:spcBef>
                <a:spcPts val="47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0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model’s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B85350"/>
                </a:solidFill>
                <a:latin typeface="Calibri"/>
                <a:cs typeface="Calibri"/>
              </a:rPr>
              <a:t>inductive</a:t>
            </a:r>
            <a:r>
              <a:rPr sz="1000" spc="-2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capabilities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compromised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(hard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handle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unseen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series).</a:t>
            </a:r>
            <a:endParaRPr sz="1000">
              <a:latin typeface="Calibri"/>
              <a:cs typeface="Calibri"/>
            </a:endParaRPr>
          </a:p>
          <a:p>
            <a:pPr marL="80010">
              <a:lnSpc>
                <a:spcPct val="100000"/>
              </a:lnSpc>
              <a:spcBef>
                <a:spcPts val="470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8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number</a:t>
            </a:r>
            <a:r>
              <a:rPr sz="1000" spc="1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learnable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parameters</a:t>
            </a:r>
            <a:r>
              <a:rPr sz="1000" spc="1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much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larger</a:t>
            </a:r>
            <a:r>
              <a:rPr sz="1000" spc="1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compared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fully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global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models.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1000">
              <a:latin typeface="Calibri"/>
              <a:cs typeface="Calibri"/>
            </a:endParaRPr>
          </a:p>
          <a:p>
            <a:pPr marL="174625">
              <a:lnSpc>
                <a:spcPct val="100000"/>
              </a:lnSpc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mitigate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these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two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drawbacks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associating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learnable</a:t>
            </a:r>
            <a:r>
              <a:rPr sz="1000" spc="2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678F51"/>
                </a:solidFill>
                <a:latin typeface="Trebuchet MS"/>
                <a:cs typeface="Trebuchet MS"/>
              </a:rPr>
              <a:t>embedding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8" name="object 8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14693"/>
              <a:ext cx="2950845" cy="25400"/>
            </a:xfrm>
            <a:custGeom>
              <a:avLst/>
              <a:gdLst/>
              <a:ahLst/>
              <a:cxnLst/>
              <a:rect l="l" t="t" r="r" b="b"/>
              <a:pathLst>
                <a:path w="2950845" h="25400">
                  <a:moveTo>
                    <a:pt x="0" y="25305"/>
                  </a:moveTo>
                  <a:lnTo>
                    <a:pt x="0" y="0"/>
                  </a:lnTo>
                  <a:lnTo>
                    <a:pt x="2950262" y="0"/>
                  </a:lnTo>
                  <a:lnTo>
                    <a:pt x="2950262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1664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3907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Learnable</a:t>
            </a:r>
            <a:r>
              <a:rPr spc="135" dirty="0"/>
              <a:t> </a:t>
            </a:r>
            <a:r>
              <a:rPr dirty="0"/>
              <a:t>node</a:t>
            </a:r>
            <a:r>
              <a:rPr spc="125" dirty="0"/>
              <a:t> </a:t>
            </a:r>
            <a:r>
              <a:rPr spc="-10" dirty="0"/>
              <a:t>embeddings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43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526353" y="886627"/>
            <a:ext cx="554990" cy="553720"/>
            <a:chOff x="4526353" y="886627"/>
            <a:chExt cx="554990" cy="553720"/>
          </a:xfrm>
        </p:grpSpPr>
        <p:sp>
          <p:nvSpPr>
            <p:cNvPr id="6" name="object 6"/>
            <p:cNvSpPr/>
            <p:nvPr/>
          </p:nvSpPr>
          <p:spPr>
            <a:xfrm>
              <a:off x="4531776" y="892050"/>
              <a:ext cx="429259" cy="542925"/>
            </a:xfrm>
            <a:custGeom>
              <a:avLst/>
              <a:gdLst/>
              <a:ahLst/>
              <a:cxnLst/>
              <a:rect l="l" t="t" r="r" b="b"/>
              <a:pathLst>
                <a:path w="429260" h="542925">
                  <a:moveTo>
                    <a:pt x="428639" y="542306"/>
                  </a:moveTo>
                  <a:lnTo>
                    <a:pt x="0" y="542306"/>
                  </a:lnTo>
                  <a:lnTo>
                    <a:pt x="0" y="0"/>
                  </a:lnTo>
                  <a:lnTo>
                    <a:pt x="428639" y="0"/>
                  </a:lnTo>
                  <a:lnTo>
                    <a:pt x="428639" y="542306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31776" y="892050"/>
              <a:ext cx="429259" cy="542925"/>
            </a:xfrm>
            <a:custGeom>
              <a:avLst/>
              <a:gdLst/>
              <a:ahLst/>
              <a:cxnLst/>
              <a:rect l="l" t="t" r="r" b="b"/>
              <a:pathLst>
                <a:path w="429260" h="542925">
                  <a:moveTo>
                    <a:pt x="0" y="0"/>
                  </a:moveTo>
                  <a:lnTo>
                    <a:pt x="428639" y="0"/>
                  </a:lnTo>
                  <a:lnTo>
                    <a:pt x="428639" y="542306"/>
                  </a:lnTo>
                  <a:lnTo>
                    <a:pt x="0" y="542306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5046" y="919565"/>
              <a:ext cx="66011" cy="660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4937" y="1027593"/>
              <a:ext cx="66011" cy="660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5046" y="1141477"/>
              <a:ext cx="66011" cy="660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4937" y="1244516"/>
              <a:ext cx="66011" cy="660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4937" y="1347337"/>
              <a:ext cx="66011" cy="6601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31776" y="892050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433845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433845" y="0"/>
                  </a:lnTo>
                  <a:lnTo>
                    <a:pt x="433845" y="10846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31776" y="892050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0" y="0"/>
                  </a:moveTo>
                  <a:lnTo>
                    <a:pt x="433845" y="0"/>
                  </a:lnTo>
                  <a:lnTo>
                    <a:pt x="433845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31776" y="892050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325383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325383" y="0"/>
                  </a:lnTo>
                  <a:lnTo>
                    <a:pt x="325383" y="10846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31776" y="892050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0" y="0"/>
                  </a:moveTo>
                  <a:lnTo>
                    <a:pt x="325383" y="0"/>
                  </a:lnTo>
                  <a:lnTo>
                    <a:pt x="325383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6353" y="886627"/>
              <a:ext cx="444691" cy="11930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31776" y="1000511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433845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433845" y="0"/>
                  </a:lnTo>
                  <a:lnTo>
                    <a:pt x="433845" y="10846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31776" y="1000511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0" y="0"/>
                  </a:moveTo>
                  <a:lnTo>
                    <a:pt x="433845" y="0"/>
                  </a:lnTo>
                  <a:lnTo>
                    <a:pt x="433845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31776" y="1000511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325383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325383" y="0"/>
                  </a:lnTo>
                  <a:lnTo>
                    <a:pt x="325383" y="10846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31776" y="1000511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0" y="0"/>
                  </a:moveTo>
                  <a:lnTo>
                    <a:pt x="325383" y="0"/>
                  </a:lnTo>
                  <a:lnTo>
                    <a:pt x="325383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6353" y="995088"/>
              <a:ext cx="444691" cy="1193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1776" y="1108973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433845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433845" y="0"/>
                  </a:lnTo>
                  <a:lnTo>
                    <a:pt x="433845" y="10846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31776" y="1108973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0" y="0"/>
                  </a:moveTo>
                  <a:lnTo>
                    <a:pt x="433845" y="0"/>
                  </a:lnTo>
                  <a:lnTo>
                    <a:pt x="433845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31776" y="1108973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325383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325383" y="0"/>
                  </a:lnTo>
                  <a:lnTo>
                    <a:pt x="325383" y="10846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31776" y="1108973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0" y="0"/>
                  </a:moveTo>
                  <a:lnTo>
                    <a:pt x="325383" y="0"/>
                  </a:lnTo>
                  <a:lnTo>
                    <a:pt x="325383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6353" y="1103550"/>
              <a:ext cx="444691" cy="11930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31776" y="1217434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433845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433845" y="0"/>
                  </a:lnTo>
                  <a:lnTo>
                    <a:pt x="433845" y="10846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31776" y="1217434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0" y="0"/>
                  </a:moveTo>
                  <a:lnTo>
                    <a:pt x="433845" y="0"/>
                  </a:lnTo>
                  <a:lnTo>
                    <a:pt x="433845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31776" y="1217434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325383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325383" y="0"/>
                  </a:lnTo>
                  <a:lnTo>
                    <a:pt x="325383" y="10846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31776" y="1217434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0" y="0"/>
                  </a:moveTo>
                  <a:lnTo>
                    <a:pt x="325383" y="0"/>
                  </a:lnTo>
                  <a:lnTo>
                    <a:pt x="325383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6353" y="1212011"/>
              <a:ext cx="444691" cy="11930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31776" y="1325895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433845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433845" y="0"/>
                  </a:lnTo>
                  <a:lnTo>
                    <a:pt x="433845" y="10846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31776" y="1325895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0" y="0"/>
                  </a:moveTo>
                  <a:lnTo>
                    <a:pt x="433845" y="0"/>
                  </a:lnTo>
                  <a:lnTo>
                    <a:pt x="433845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31776" y="1325895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325383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325383" y="0"/>
                  </a:lnTo>
                  <a:lnTo>
                    <a:pt x="325383" y="108461"/>
                  </a:lnTo>
                  <a:close/>
                </a:path>
              </a:pathLst>
            </a:custGeom>
            <a:solidFill>
              <a:srgbClr val="F5F5F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31776" y="1325895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0" y="0"/>
                  </a:moveTo>
                  <a:lnTo>
                    <a:pt x="325383" y="0"/>
                  </a:lnTo>
                  <a:lnTo>
                    <a:pt x="325383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6353" y="1320472"/>
              <a:ext cx="444691" cy="11930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531776" y="892050"/>
              <a:ext cx="429259" cy="542925"/>
            </a:xfrm>
            <a:custGeom>
              <a:avLst/>
              <a:gdLst/>
              <a:ahLst/>
              <a:cxnLst/>
              <a:rect l="l" t="t" r="r" b="b"/>
              <a:pathLst>
                <a:path w="429260" h="542925">
                  <a:moveTo>
                    <a:pt x="428639" y="542306"/>
                  </a:moveTo>
                  <a:lnTo>
                    <a:pt x="0" y="542306"/>
                  </a:lnTo>
                  <a:lnTo>
                    <a:pt x="0" y="0"/>
                  </a:lnTo>
                  <a:lnTo>
                    <a:pt x="428639" y="0"/>
                  </a:lnTo>
                  <a:lnTo>
                    <a:pt x="428639" y="542306"/>
                  </a:lnTo>
                  <a:close/>
                </a:path>
              </a:pathLst>
            </a:custGeom>
            <a:solidFill>
              <a:srgbClr val="F5F5F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31776" y="892050"/>
              <a:ext cx="429259" cy="542925"/>
            </a:xfrm>
            <a:custGeom>
              <a:avLst/>
              <a:gdLst/>
              <a:ahLst/>
              <a:cxnLst/>
              <a:rect l="l" t="t" r="r" b="b"/>
              <a:pathLst>
                <a:path w="429260" h="542925">
                  <a:moveTo>
                    <a:pt x="0" y="0"/>
                  </a:moveTo>
                  <a:lnTo>
                    <a:pt x="428639" y="0"/>
                  </a:lnTo>
                  <a:lnTo>
                    <a:pt x="428639" y="542306"/>
                  </a:lnTo>
                  <a:lnTo>
                    <a:pt x="0" y="542306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31776" y="892050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433845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433845" y="0"/>
                  </a:lnTo>
                  <a:lnTo>
                    <a:pt x="433845" y="108461"/>
                  </a:lnTo>
                  <a:close/>
                </a:path>
              </a:pathLst>
            </a:custGeom>
            <a:solidFill>
              <a:srgbClr val="D9E7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31776" y="892050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0" y="0"/>
                  </a:moveTo>
                  <a:lnTo>
                    <a:pt x="433845" y="0"/>
                  </a:lnTo>
                  <a:lnTo>
                    <a:pt x="433845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31776" y="892050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325383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325383" y="0"/>
                  </a:lnTo>
                  <a:lnTo>
                    <a:pt x="325383" y="108461"/>
                  </a:lnTo>
                  <a:close/>
                </a:path>
              </a:pathLst>
            </a:custGeom>
            <a:solidFill>
              <a:srgbClr val="D9E7F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31776" y="892050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0" y="0"/>
                  </a:moveTo>
                  <a:lnTo>
                    <a:pt x="325383" y="0"/>
                  </a:lnTo>
                  <a:lnTo>
                    <a:pt x="325383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6353" y="886627"/>
              <a:ext cx="444691" cy="11930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31776" y="1000511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433845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433845" y="0"/>
                  </a:lnTo>
                  <a:lnTo>
                    <a:pt x="433845" y="108461"/>
                  </a:lnTo>
                  <a:close/>
                </a:path>
              </a:pathLst>
            </a:custGeom>
            <a:solidFill>
              <a:srgbClr val="D5E7D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31776" y="1000511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0" y="0"/>
                  </a:moveTo>
                  <a:lnTo>
                    <a:pt x="433845" y="0"/>
                  </a:lnTo>
                  <a:lnTo>
                    <a:pt x="433845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31776" y="1000511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325383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325383" y="0"/>
                  </a:lnTo>
                  <a:lnTo>
                    <a:pt x="325383" y="108461"/>
                  </a:lnTo>
                  <a:close/>
                </a:path>
              </a:pathLst>
            </a:custGeom>
            <a:solidFill>
              <a:srgbClr val="D5E7D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31776" y="1000511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0" y="0"/>
                  </a:moveTo>
                  <a:lnTo>
                    <a:pt x="325383" y="0"/>
                  </a:lnTo>
                  <a:lnTo>
                    <a:pt x="325383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6353" y="995088"/>
              <a:ext cx="444691" cy="11930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531776" y="1108973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433845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433845" y="0"/>
                  </a:lnTo>
                  <a:lnTo>
                    <a:pt x="433845" y="108461"/>
                  </a:lnTo>
                  <a:close/>
                </a:path>
              </a:pathLst>
            </a:custGeom>
            <a:solidFill>
              <a:srgbClr val="FFE6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31776" y="1108973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0" y="0"/>
                  </a:moveTo>
                  <a:lnTo>
                    <a:pt x="433845" y="0"/>
                  </a:lnTo>
                  <a:lnTo>
                    <a:pt x="433845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31776" y="1108973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325383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325383" y="0"/>
                  </a:lnTo>
                  <a:lnTo>
                    <a:pt x="325383" y="108461"/>
                  </a:lnTo>
                  <a:close/>
                </a:path>
              </a:pathLst>
            </a:custGeom>
            <a:solidFill>
              <a:srgbClr val="FFE6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31776" y="1108973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0" y="0"/>
                  </a:moveTo>
                  <a:lnTo>
                    <a:pt x="325383" y="0"/>
                  </a:lnTo>
                  <a:lnTo>
                    <a:pt x="325383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6353" y="1103550"/>
              <a:ext cx="444691" cy="11930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31776" y="1217434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433845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433845" y="0"/>
                  </a:lnTo>
                  <a:lnTo>
                    <a:pt x="433845" y="108461"/>
                  </a:lnTo>
                  <a:close/>
                </a:path>
              </a:pathLst>
            </a:custGeom>
            <a:solidFill>
              <a:srgbClr val="E1D5E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531776" y="1217434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0" y="0"/>
                  </a:moveTo>
                  <a:lnTo>
                    <a:pt x="433845" y="0"/>
                  </a:lnTo>
                  <a:lnTo>
                    <a:pt x="433845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531776" y="1217434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325383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325383" y="0"/>
                  </a:lnTo>
                  <a:lnTo>
                    <a:pt x="325383" y="108461"/>
                  </a:lnTo>
                  <a:close/>
                </a:path>
              </a:pathLst>
            </a:custGeom>
            <a:solidFill>
              <a:srgbClr val="E1D5E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31776" y="1217434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0" y="0"/>
                  </a:moveTo>
                  <a:lnTo>
                    <a:pt x="325383" y="0"/>
                  </a:lnTo>
                  <a:lnTo>
                    <a:pt x="325383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6353" y="1212011"/>
              <a:ext cx="444691" cy="11930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531776" y="1325895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433845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433845" y="0"/>
                  </a:lnTo>
                  <a:lnTo>
                    <a:pt x="433845" y="108461"/>
                  </a:lnTo>
                  <a:close/>
                </a:path>
              </a:pathLst>
            </a:custGeom>
            <a:solidFill>
              <a:srgbClr val="F7CD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531776" y="1325895"/>
              <a:ext cx="434340" cy="108585"/>
            </a:xfrm>
            <a:custGeom>
              <a:avLst/>
              <a:gdLst/>
              <a:ahLst/>
              <a:cxnLst/>
              <a:rect l="l" t="t" r="r" b="b"/>
              <a:pathLst>
                <a:path w="434339" h="108584">
                  <a:moveTo>
                    <a:pt x="0" y="0"/>
                  </a:moveTo>
                  <a:lnTo>
                    <a:pt x="433845" y="0"/>
                  </a:lnTo>
                  <a:lnTo>
                    <a:pt x="433845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31776" y="1325895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325383" y="108461"/>
                  </a:moveTo>
                  <a:lnTo>
                    <a:pt x="0" y="108461"/>
                  </a:lnTo>
                  <a:lnTo>
                    <a:pt x="0" y="0"/>
                  </a:lnTo>
                  <a:lnTo>
                    <a:pt x="325383" y="0"/>
                  </a:lnTo>
                  <a:lnTo>
                    <a:pt x="325383" y="108461"/>
                  </a:lnTo>
                  <a:close/>
                </a:path>
              </a:pathLst>
            </a:custGeom>
            <a:solidFill>
              <a:srgbClr val="F7CD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531776" y="1325895"/>
              <a:ext cx="325755" cy="108585"/>
            </a:xfrm>
            <a:custGeom>
              <a:avLst/>
              <a:gdLst/>
              <a:ahLst/>
              <a:cxnLst/>
              <a:rect l="l" t="t" r="r" b="b"/>
              <a:pathLst>
                <a:path w="325754" h="108584">
                  <a:moveTo>
                    <a:pt x="0" y="0"/>
                  </a:moveTo>
                  <a:lnTo>
                    <a:pt x="325383" y="0"/>
                  </a:lnTo>
                  <a:lnTo>
                    <a:pt x="325383" y="108461"/>
                  </a:lnTo>
                  <a:lnTo>
                    <a:pt x="0" y="108461"/>
                  </a:lnTo>
                  <a:lnTo>
                    <a:pt x="0" y="0"/>
                  </a:lnTo>
                  <a:close/>
                </a:path>
              </a:pathLst>
            </a:custGeom>
            <a:ln w="10846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26353" y="1320472"/>
              <a:ext cx="444691" cy="119307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71825" y="1047584"/>
            <a:ext cx="286674" cy="140999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283794" y="685831"/>
            <a:ext cx="5114925" cy="125539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275"/>
              </a:spcBef>
            </a:pP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Node</a:t>
            </a:r>
            <a:r>
              <a:rPr sz="1000" spc="1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embeddings</a:t>
            </a:r>
            <a:r>
              <a:rPr sz="1000" spc="2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table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learnable</a:t>
            </a:r>
            <a:r>
              <a:rPr sz="1000" spc="1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parameters</a:t>
            </a:r>
            <a:endParaRPr sz="10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75"/>
              </a:spcBef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Q</a:t>
            </a:r>
            <a:r>
              <a:rPr sz="1000" b="1" i="1" spc="-2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2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6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050" b="0" i="1" spc="89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50" b="0" i="1" spc="-179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i="1" spc="104" baseline="27777" dirty="0">
                <a:solidFill>
                  <a:srgbClr val="22373A"/>
                </a:solidFill>
                <a:latin typeface="DejaVu Sans Mono"/>
                <a:cs typeface="DejaVu Sans Mono"/>
              </a:rPr>
              <a:t>×</a:t>
            </a:r>
            <a:r>
              <a:rPr sz="1050" b="0" i="1" spc="104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r>
              <a:rPr sz="750" b="0" i="1" spc="104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q</a:t>
            </a:r>
            <a:r>
              <a:rPr sz="750" b="0" i="1" spc="330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associated with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each 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node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76200" marR="2284095">
              <a:lnSpc>
                <a:spcPct val="114599"/>
              </a:lnSpc>
              <a:spcBef>
                <a:spcPts val="844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They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fed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into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modules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global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STGNN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learned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end-to-</a:t>
            </a:r>
            <a:r>
              <a:rPr sz="1000" spc="-20" dirty="0">
                <a:solidFill>
                  <a:srgbClr val="007AA5"/>
                </a:solidFill>
                <a:latin typeface="Calibri"/>
                <a:cs typeface="Calibri"/>
              </a:rPr>
              <a:t>end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819"/>
              </a:spcBef>
            </a:pP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Example:</a:t>
            </a:r>
            <a:r>
              <a:rPr sz="1000" b="1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embeddings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condition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encoding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decoding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steps: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12279" y="2133615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598383" y="1962028"/>
            <a:ext cx="83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739760" y="2133754"/>
            <a:ext cx="5099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930" algn="l"/>
              </a:tabLst>
            </a:pP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02411" y="2064517"/>
            <a:ext cx="1983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80035" algn="l"/>
                <a:tab pos="1223645" algn="l"/>
                <a:tab pos="1540510" algn="l"/>
              </a:tabLst>
            </a:pP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r>
              <a:rPr sz="1000" spc="2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25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50" b="0" i="1" spc="-3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1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0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25" dirty="0">
                <a:solidFill>
                  <a:srgbClr val="007AA5"/>
                </a:solidFill>
                <a:latin typeface="Verdana"/>
                <a:cs typeface="Verdana"/>
              </a:rPr>
              <a:t>q</a:t>
            </a:r>
            <a:r>
              <a:rPr sz="1050" b="0" i="1" spc="-37" baseline="31746" dirty="0">
                <a:solidFill>
                  <a:srgbClr val="007AA5"/>
                </a:solidFill>
                <a:latin typeface="Bookman Old Style"/>
                <a:cs typeface="Bookman Old Style"/>
              </a:rPr>
              <a:t>i</a:t>
            </a:r>
            <a:r>
              <a:rPr sz="1500" spc="-37" baseline="44444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500" baseline="44444">
              <a:latin typeface="Verdana"/>
              <a:cs typeface="Verdan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098545" y="2133754"/>
            <a:ext cx="291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036847" y="1924067"/>
            <a:ext cx="10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12279" y="2050239"/>
            <a:ext cx="35458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39800" algn="l"/>
                <a:tab pos="3396615" algn="l"/>
              </a:tabLst>
            </a:pPr>
            <a:r>
              <a:rPr sz="1050" b="0" i="1" spc="-37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1050" spc="-37" baseline="3968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r>
              <a:rPr sz="1050" baseline="3968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b="0" i="1" spc="82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endParaRPr sz="1050" baseline="3968">
              <a:latin typeface="Bookman Old Style"/>
              <a:cs typeface="Bookman Old Style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480864" y="2050239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96880" y="2133754"/>
            <a:ext cx="5753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6545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977057" y="2064517"/>
            <a:ext cx="20935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447675" algn="l"/>
                <a:tab pos="1373505" algn="l"/>
                <a:tab pos="1795145" algn="l"/>
              </a:tabLst>
            </a:pPr>
            <a:r>
              <a:rPr sz="1000" b="1" i="1" spc="-42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195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1050" b="0" i="1" spc="225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r>
              <a:rPr sz="1000" spc="3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25" dirty="0">
                <a:solidFill>
                  <a:srgbClr val="007AA5"/>
                </a:solidFill>
                <a:latin typeface="Verdana"/>
                <a:cs typeface="Verdana"/>
              </a:rPr>
              <a:t>q</a:t>
            </a:r>
            <a:r>
              <a:rPr sz="1050" b="0" i="1" spc="-37" baseline="31746" dirty="0">
                <a:solidFill>
                  <a:srgbClr val="007AA5"/>
                </a:solidFill>
                <a:latin typeface="Bookman Old Style"/>
                <a:cs typeface="Bookman Old Style"/>
              </a:rPr>
              <a:t>i</a:t>
            </a:r>
            <a:r>
              <a:rPr sz="1500" spc="-37" baseline="61111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500" baseline="61111">
              <a:latin typeface="Verdana"/>
              <a:cs typeface="Verdana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47294" y="2442329"/>
            <a:ext cx="5051425" cy="47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45" dirty="0">
                <a:solidFill>
                  <a:srgbClr val="22373A"/>
                </a:solidFill>
                <a:latin typeface="Trebuchet MS"/>
                <a:cs typeface="Trebuchet MS"/>
              </a:rPr>
              <a:t>Note: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all</a:t>
            </a:r>
            <a:r>
              <a:rPr sz="1000" u="sng" spc="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 </a:t>
            </a:r>
            <a:r>
              <a:rPr sz="1000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the</a:t>
            </a:r>
            <a:r>
              <a:rPr sz="1000" u="sng" spc="1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 </a:t>
            </a:r>
            <a:r>
              <a:rPr sz="1000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Calibri"/>
                <a:cs typeface="Calibri"/>
              </a:rPr>
              <a:t>weights</a:t>
            </a:r>
            <a:r>
              <a:rPr sz="1000" u="none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u="none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u="none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spc="-40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r>
              <a:rPr sz="1000" u="none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u="none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spc="-40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r>
              <a:rPr sz="1000" u="none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modules</a:t>
            </a:r>
            <a:r>
              <a:rPr sz="1000" u="none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u="none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u="none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shared</a:t>
            </a:r>
            <a:r>
              <a:rPr sz="1000" u="none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among</a:t>
            </a:r>
            <a:r>
              <a:rPr sz="1000" u="none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all</a:t>
            </a:r>
            <a:r>
              <a:rPr sz="1000" u="none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u="none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spc="-10" dirty="0">
                <a:solidFill>
                  <a:srgbClr val="22373A"/>
                </a:solidFill>
                <a:latin typeface="Calibri"/>
                <a:cs typeface="Calibri"/>
              </a:rPr>
              <a:t>nodes.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[14]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“Taming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Local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Effects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Graph-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based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Spatiotemporal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To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appear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NeurIPS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80" name="object 80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3214693"/>
              <a:ext cx="3020695" cy="25400"/>
            </a:xfrm>
            <a:custGeom>
              <a:avLst/>
              <a:gdLst/>
              <a:ahLst/>
              <a:cxnLst/>
              <a:rect l="l" t="t" r="r" b="b"/>
              <a:pathLst>
                <a:path w="3020695" h="25400">
                  <a:moveTo>
                    <a:pt x="0" y="25305"/>
                  </a:moveTo>
                  <a:lnTo>
                    <a:pt x="0" y="0"/>
                  </a:lnTo>
                  <a:lnTo>
                    <a:pt x="3020487" y="0"/>
                  </a:lnTo>
                  <a:lnTo>
                    <a:pt x="3020487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93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Relational</a:t>
            </a:r>
            <a:r>
              <a:rPr spc="60" dirty="0"/>
              <a:t> </a:t>
            </a:r>
            <a:r>
              <a:rPr dirty="0"/>
              <a:t>inductive</a:t>
            </a:r>
            <a:r>
              <a:rPr spc="70" dirty="0"/>
              <a:t> </a:t>
            </a:r>
            <a:r>
              <a:rPr spc="-10" dirty="0"/>
              <a:t>biases</a:t>
            </a:r>
          </a:p>
        </p:txBody>
      </p:sp>
      <p:sp>
        <p:nvSpPr>
          <p:cNvPr id="3" name="object 3"/>
          <p:cNvSpPr/>
          <p:nvPr/>
        </p:nvSpPr>
        <p:spPr>
          <a:xfrm>
            <a:off x="370154" y="530047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2841" y="574179"/>
            <a:ext cx="2786281" cy="7191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59994" y="26363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7294" y="1305731"/>
            <a:ext cx="4942205" cy="1609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100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way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out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embed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such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relational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structure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architectural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bias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into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processing.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Graph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neural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networks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provide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appropriate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operators.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680"/>
              </a:spcBef>
              <a:buClr>
                <a:srgbClr val="22373A"/>
              </a:buClr>
              <a:buChar char="•"/>
              <a:tabLst>
                <a:tab pos="264795" algn="l"/>
              </a:tabLst>
            </a:pP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Message-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passing</a:t>
            </a:r>
            <a:r>
              <a:rPr sz="1000" spc="7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blocks</a:t>
            </a:r>
            <a:r>
              <a:rPr sz="1000" spc="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allow</a:t>
            </a:r>
            <a:r>
              <a:rPr sz="1000" spc="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localizing</a:t>
            </a:r>
            <a:r>
              <a:rPr sz="1000" spc="7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8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predictions</a:t>
            </a:r>
            <a:endParaRPr sz="1000">
              <a:latin typeface="Calibri"/>
              <a:cs typeface="Calibri"/>
            </a:endParaRPr>
          </a:p>
          <a:p>
            <a:pPr marL="338455">
              <a:lnSpc>
                <a:spcPct val="100000"/>
              </a:lnSpc>
              <a:spcBef>
                <a:spcPts val="215"/>
              </a:spcBef>
            </a:pPr>
            <a:r>
              <a:rPr sz="900" i="1" dirty="0">
                <a:solidFill>
                  <a:srgbClr val="22373A"/>
                </a:solidFill>
                <a:latin typeface="Times New Roman"/>
                <a:cs typeface="Times New Roman"/>
              </a:rPr>
              <a:t>→</a:t>
            </a:r>
            <a:r>
              <a:rPr sz="900" i="1" spc="400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conditioning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observations</a:t>
            </a:r>
            <a:r>
              <a:rPr sz="9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related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9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(neighboring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nodes).</a:t>
            </a:r>
            <a:endParaRPr sz="9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284"/>
              </a:spcBef>
              <a:buClr>
                <a:srgbClr val="22373A"/>
              </a:buClr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Parameters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shared</a:t>
            </a:r>
            <a:r>
              <a:rPr sz="1000" spc="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operate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arbitrary sets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1000">
              <a:latin typeface="Calibri"/>
              <a:cs typeface="Calibri"/>
            </a:endParaRPr>
          </a:p>
          <a:p>
            <a:pPr marL="136525" indent="-123825">
              <a:lnSpc>
                <a:spcPct val="100000"/>
              </a:lnSpc>
              <a:buAutoNum type="arabicPlain" startAt="2"/>
              <a:tabLst>
                <a:tab pos="136525" algn="l"/>
              </a:tabLst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D. Bacciu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 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 </a:t>
            </a:r>
            <a:r>
              <a:rPr sz="750" spc="-45" dirty="0">
                <a:solidFill>
                  <a:srgbClr val="394B4E"/>
                </a:solidFill>
                <a:latin typeface="Calibri"/>
                <a:cs typeface="Calibri"/>
              </a:rPr>
              <a:t>“A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gentle introduction to deep learning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graphs”, NN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2020.</a:t>
            </a:r>
            <a:endParaRPr sz="750">
              <a:latin typeface="Calibri"/>
              <a:cs typeface="Calibri"/>
            </a:endParaRPr>
          </a:p>
          <a:p>
            <a:pPr marL="136525" indent="-123825">
              <a:lnSpc>
                <a:spcPct val="100000"/>
              </a:lnSpc>
              <a:spcBef>
                <a:spcPts val="105"/>
              </a:spcBef>
              <a:buAutoNum type="arabicPlain" startAt="2"/>
              <a:tabLst>
                <a:tab pos="136525" algn="l"/>
              </a:tabLst>
            </a:pPr>
            <a:r>
              <a:rPr sz="750" spc="-50" dirty="0">
                <a:solidFill>
                  <a:srgbClr val="394B4E"/>
                </a:solidFill>
                <a:latin typeface="Calibri"/>
                <a:cs typeface="Calibri"/>
              </a:rPr>
              <a:t>M.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394B4E"/>
                </a:solidFill>
                <a:latin typeface="Calibri"/>
                <a:cs typeface="Calibri"/>
              </a:rPr>
              <a:t>M.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Bronstein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“Geometric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deep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learning:</a:t>
            </a:r>
            <a:r>
              <a:rPr sz="750" spc="3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Grids,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groups,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graphs,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geodesics,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gauges”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2021.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8" name="object 8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14693"/>
              <a:ext cx="210820" cy="25400"/>
            </a:xfrm>
            <a:custGeom>
              <a:avLst/>
              <a:gdLst/>
              <a:ahLst/>
              <a:cxnLst/>
              <a:rect l="l" t="t" r="r" b="b"/>
              <a:pathLst>
                <a:path w="210820" h="25400">
                  <a:moveTo>
                    <a:pt x="0" y="25305"/>
                  </a:moveTo>
                  <a:lnTo>
                    <a:pt x="0" y="0"/>
                  </a:lnTo>
                  <a:lnTo>
                    <a:pt x="210764" y="0"/>
                  </a:lnTo>
                  <a:lnTo>
                    <a:pt x="210764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11050" y="2983232"/>
            <a:ext cx="69850" cy="149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0" dirty="0">
                <a:solidFill>
                  <a:srgbClr val="22373A"/>
                </a:solidFill>
                <a:latin typeface="Calibri"/>
                <a:cs typeface="Calibri"/>
              </a:rPr>
              <a:t>3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1664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2993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Node</a:t>
            </a:r>
            <a:r>
              <a:rPr dirty="0"/>
              <a:t> embeddings in </a:t>
            </a:r>
            <a:r>
              <a:rPr spc="-10" dirty="0"/>
              <a:t>action</a:t>
            </a:r>
          </a:p>
        </p:txBody>
      </p:sp>
      <p:sp>
        <p:nvSpPr>
          <p:cNvPr id="119" name="object 119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44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6976" y="1350027"/>
            <a:ext cx="19113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785" y="1464521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976" y="2036094"/>
            <a:ext cx="19748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52" baseline="-2631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650" b="0" i="1" spc="3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785" y="2167208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2199" y="1756151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2199" y="1804960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6" y="1436894"/>
            <a:ext cx="127244" cy="1272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996" y="2131285"/>
            <a:ext cx="127244" cy="12724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237437" y="1388982"/>
            <a:ext cx="558800" cy="223520"/>
            <a:chOff x="1237437" y="1388982"/>
            <a:chExt cx="558800" cy="223520"/>
          </a:xfrm>
        </p:grpSpPr>
        <p:sp>
          <p:nvSpPr>
            <p:cNvPr id="14" name="object 14"/>
            <p:cNvSpPr/>
            <p:nvPr/>
          </p:nvSpPr>
          <p:spPr>
            <a:xfrm>
              <a:off x="1242199" y="1393744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42199" y="1393744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BF7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75617" y="1405205"/>
            <a:ext cx="48260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37437" y="2083373"/>
            <a:ext cx="558800" cy="223520"/>
            <a:chOff x="1237437" y="2083373"/>
            <a:chExt cx="558800" cy="223520"/>
          </a:xfrm>
        </p:grpSpPr>
        <p:sp>
          <p:nvSpPr>
            <p:cNvPr id="18" name="object 18"/>
            <p:cNvSpPr/>
            <p:nvPr/>
          </p:nvSpPr>
          <p:spPr>
            <a:xfrm>
              <a:off x="1242199" y="2088135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42199" y="2088135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BF7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75617" y="2099589"/>
            <a:ext cx="48260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1353" y="897606"/>
            <a:ext cx="19431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9856" y="1012099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73071" y="941883"/>
            <a:ext cx="4533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950" b="0" i="1" spc="8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950" b="1" i="1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975" b="0" i="1" baseline="29914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9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950" b="0" i="1" spc="8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950" b="1" i="1" spc="-35" dirty="0">
                <a:solidFill>
                  <a:srgbClr val="9672A6"/>
                </a:solidFill>
                <a:latin typeface="Verdana"/>
                <a:cs typeface="Verdana"/>
              </a:rPr>
              <a:t>q</a:t>
            </a:r>
            <a:r>
              <a:rPr sz="975" b="0" i="1" spc="-52" baseline="29914" dirty="0">
                <a:solidFill>
                  <a:srgbClr val="9672A6"/>
                </a:solidFill>
                <a:latin typeface="Bookman Old Style"/>
                <a:cs typeface="Bookman Old Style"/>
              </a:rPr>
              <a:t>i</a:t>
            </a:r>
            <a:endParaRPr sz="975" baseline="29914">
              <a:latin typeface="Bookman Old Style"/>
              <a:cs typeface="Bookman Old Sty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90562" y="2496820"/>
            <a:ext cx="20002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37" baseline="-26315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2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9066" y="2627934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62281" y="2555464"/>
            <a:ext cx="46990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95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950" b="1" i="1" spc="50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975" b="0" i="1" spc="75" baseline="29914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r>
              <a:rPr sz="95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950" b="0" i="1" spc="5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950" b="1" i="1" spc="-35" dirty="0">
                <a:solidFill>
                  <a:srgbClr val="D79A00"/>
                </a:solidFill>
                <a:latin typeface="Verdana"/>
                <a:cs typeface="Verdana"/>
              </a:rPr>
              <a:t>q</a:t>
            </a:r>
            <a:r>
              <a:rPr sz="975" b="0" i="1" spc="-52" baseline="29914" dirty="0">
                <a:solidFill>
                  <a:srgbClr val="D79A00"/>
                </a:solidFill>
                <a:latin typeface="Bookman Old Style"/>
                <a:cs typeface="Bookman Old Style"/>
              </a:rPr>
              <a:t>j</a:t>
            </a:r>
            <a:endParaRPr sz="975" baseline="29914">
              <a:latin typeface="Bookman Old Style"/>
              <a:cs typeface="Bookman Old Styl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77227" y="1163493"/>
            <a:ext cx="1061720" cy="363855"/>
            <a:chOff x="977227" y="1163493"/>
            <a:chExt cx="1061720" cy="363855"/>
          </a:xfrm>
        </p:grpSpPr>
        <p:sp>
          <p:nvSpPr>
            <p:cNvPr id="28" name="object 28"/>
            <p:cNvSpPr/>
            <p:nvPr/>
          </p:nvSpPr>
          <p:spPr>
            <a:xfrm>
              <a:off x="977227" y="1500516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66849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6757" y="1163493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59">
                  <a:moveTo>
                    <a:pt x="0" y="0"/>
                  </a:moveTo>
                  <a:lnTo>
                    <a:pt x="0" y="161977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90216" y="1318393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40" h="71119">
                  <a:moveTo>
                    <a:pt x="53080" y="0"/>
                  </a:moveTo>
                  <a:lnTo>
                    <a:pt x="0" y="0"/>
                  </a:lnTo>
                  <a:lnTo>
                    <a:pt x="8874" y="17361"/>
                  </a:lnTo>
                  <a:lnTo>
                    <a:pt x="16587" y="36271"/>
                  </a:lnTo>
                  <a:lnTo>
                    <a:pt x="22642" y="54739"/>
                  </a:lnTo>
                  <a:lnTo>
                    <a:pt x="26540" y="70774"/>
                  </a:lnTo>
                  <a:lnTo>
                    <a:pt x="30438" y="54739"/>
                  </a:lnTo>
                  <a:lnTo>
                    <a:pt x="36493" y="36271"/>
                  </a:lnTo>
                  <a:lnTo>
                    <a:pt x="44206" y="17361"/>
                  </a:lnTo>
                  <a:lnTo>
                    <a:pt x="5308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5889" y="1500516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5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68150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977227" y="2168367"/>
            <a:ext cx="1061720" cy="363855"/>
            <a:chOff x="977227" y="2168367"/>
            <a:chExt cx="1061720" cy="363855"/>
          </a:xfrm>
        </p:grpSpPr>
        <p:sp>
          <p:nvSpPr>
            <p:cNvPr id="35" name="object 35"/>
            <p:cNvSpPr/>
            <p:nvPr/>
          </p:nvSpPr>
          <p:spPr>
            <a:xfrm>
              <a:off x="977227" y="2194907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66849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16757" y="2369953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161977"/>
                  </a:moveTo>
                  <a:lnTo>
                    <a:pt x="0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90216" y="2306255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40" h="71119">
                  <a:moveTo>
                    <a:pt x="0" y="70774"/>
                  </a:moveTo>
                  <a:lnTo>
                    <a:pt x="53080" y="70774"/>
                  </a:lnTo>
                  <a:lnTo>
                    <a:pt x="44206" y="53413"/>
                  </a:lnTo>
                  <a:lnTo>
                    <a:pt x="36493" y="34503"/>
                  </a:lnTo>
                  <a:lnTo>
                    <a:pt x="30438" y="16035"/>
                  </a:lnTo>
                  <a:lnTo>
                    <a:pt x="26540" y="0"/>
                  </a:lnTo>
                  <a:lnTo>
                    <a:pt x="22642" y="16035"/>
                  </a:lnTo>
                  <a:lnTo>
                    <a:pt x="16587" y="34503"/>
                  </a:lnTo>
                  <a:lnTo>
                    <a:pt x="8874" y="53413"/>
                  </a:lnTo>
                  <a:lnTo>
                    <a:pt x="0" y="7077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889" y="2194907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5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68150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043920" y="1341723"/>
            <a:ext cx="26987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0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650" spc="-20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50782" y="1472825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43920" y="2036094"/>
            <a:ext cx="2755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0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j,</a:t>
            </a:r>
            <a:r>
              <a:rPr sz="650" spc="-20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50782" y="2167208"/>
            <a:ext cx="30797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2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W</a:t>
            </a:r>
            <a:r>
              <a:rPr sz="65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650" spc="-2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650">
              <a:latin typeface="Bookman Old Style"/>
              <a:cs typeface="Bookman Old Style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842244" y="1245446"/>
            <a:ext cx="558800" cy="223520"/>
            <a:chOff x="2842244" y="1245446"/>
            <a:chExt cx="558800" cy="223520"/>
          </a:xfrm>
        </p:grpSpPr>
        <p:sp>
          <p:nvSpPr>
            <p:cNvPr id="46" name="object 46"/>
            <p:cNvSpPr/>
            <p:nvPr/>
          </p:nvSpPr>
          <p:spPr>
            <a:xfrm>
              <a:off x="2847007" y="1250208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47007" y="1250208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903898" y="1275767"/>
            <a:ext cx="429259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b="0" i="1" spc="-15" baseline="34188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975" baseline="34188">
              <a:latin typeface="Bookman Old Style"/>
              <a:cs typeface="Bookman Old Style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842244" y="1939837"/>
            <a:ext cx="558800" cy="223520"/>
            <a:chOff x="2842244" y="1939837"/>
            <a:chExt cx="558800" cy="223520"/>
          </a:xfrm>
        </p:grpSpPr>
        <p:sp>
          <p:nvSpPr>
            <p:cNvPr id="50" name="object 50"/>
            <p:cNvSpPr/>
            <p:nvPr/>
          </p:nvSpPr>
          <p:spPr>
            <a:xfrm>
              <a:off x="2847007" y="1944599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47007" y="1944599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903898" y="1970151"/>
            <a:ext cx="429259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b="0" i="1" spc="-15" baseline="34188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endParaRPr sz="975" baseline="34188">
              <a:latin typeface="Bookman Old Style"/>
              <a:cs typeface="Bookman Old Style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668646" y="1468329"/>
            <a:ext cx="558800" cy="471805"/>
            <a:chOff x="2668646" y="1468329"/>
            <a:chExt cx="558800" cy="471805"/>
          </a:xfrm>
        </p:grpSpPr>
        <p:sp>
          <p:nvSpPr>
            <p:cNvPr id="54" name="object 54"/>
            <p:cNvSpPr/>
            <p:nvPr/>
          </p:nvSpPr>
          <p:spPr>
            <a:xfrm>
              <a:off x="3121564" y="1532026"/>
              <a:ext cx="0" cy="344805"/>
            </a:xfrm>
            <a:custGeom>
              <a:avLst/>
              <a:gdLst/>
              <a:ahLst/>
              <a:cxnLst/>
              <a:rect l="l" t="t" r="r" b="b"/>
              <a:pathLst>
                <a:path h="344805">
                  <a:moveTo>
                    <a:pt x="0" y="0"/>
                  </a:moveTo>
                  <a:lnTo>
                    <a:pt x="0" y="344299"/>
                  </a:lnTo>
                </a:path>
              </a:pathLst>
            </a:custGeom>
            <a:ln w="12202">
              <a:solidFill>
                <a:srgbClr val="CC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95015" y="1468335"/>
              <a:ext cx="53340" cy="471805"/>
            </a:xfrm>
            <a:custGeom>
              <a:avLst/>
              <a:gdLst/>
              <a:ahLst/>
              <a:cxnLst/>
              <a:rect l="l" t="t" r="r" b="b"/>
              <a:pathLst>
                <a:path w="53339" h="471805">
                  <a:moveTo>
                    <a:pt x="53086" y="400913"/>
                  </a:moveTo>
                  <a:lnTo>
                    <a:pt x="0" y="400913"/>
                  </a:lnTo>
                  <a:lnTo>
                    <a:pt x="8877" y="418287"/>
                  </a:lnTo>
                  <a:lnTo>
                    <a:pt x="16586" y="437197"/>
                  </a:lnTo>
                  <a:lnTo>
                    <a:pt x="22644" y="455663"/>
                  </a:lnTo>
                  <a:lnTo>
                    <a:pt x="26543" y="471690"/>
                  </a:lnTo>
                  <a:lnTo>
                    <a:pt x="30441" y="455663"/>
                  </a:lnTo>
                  <a:lnTo>
                    <a:pt x="36499" y="437197"/>
                  </a:lnTo>
                  <a:lnTo>
                    <a:pt x="44208" y="418287"/>
                  </a:lnTo>
                  <a:lnTo>
                    <a:pt x="53086" y="400913"/>
                  </a:lnTo>
                  <a:close/>
                </a:path>
                <a:path w="53339" h="471805">
                  <a:moveTo>
                    <a:pt x="53086" y="70777"/>
                  </a:moveTo>
                  <a:lnTo>
                    <a:pt x="44208" y="53416"/>
                  </a:lnTo>
                  <a:lnTo>
                    <a:pt x="36499" y="34505"/>
                  </a:lnTo>
                  <a:lnTo>
                    <a:pt x="30441" y="16040"/>
                  </a:lnTo>
                  <a:lnTo>
                    <a:pt x="26543" y="0"/>
                  </a:lnTo>
                  <a:lnTo>
                    <a:pt x="22644" y="16040"/>
                  </a:lnTo>
                  <a:lnTo>
                    <a:pt x="16586" y="34505"/>
                  </a:lnTo>
                  <a:lnTo>
                    <a:pt x="8877" y="53416"/>
                  </a:lnTo>
                  <a:lnTo>
                    <a:pt x="0" y="70777"/>
                  </a:lnTo>
                  <a:lnTo>
                    <a:pt x="53086" y="70777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73409" y="1537280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73409" y="1537280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739455" y="1561185"/>
            <a:ext cx="41084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spc="-15" baseline="3418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975" baseline="34188">
              <a:latin typeface="Georgia"/>
              <a:cs typeface="Georgi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668646" y="2226909"/>
            <a:ext cx="558800" cy="223520"/>
            <a:chOff x="2668646" y="2226909"/>
            <a:chExt cx="558800" cy="223520"/>
          </a:xfrm>
        </p:grpSpPr>
        <p:sp>
          <p:nvSpPr>
            <p:cNvPr id="60" name="object 60"/>
            <p:cNvSpPr/>
            <p:nvPr/>
          </p:nvSpPr>
          <p:spPr>
            <a:xfrm>
              <a:off x="2673409" y="2231671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73409" y="2231671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5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5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2739455" y="2255557"/>
            <a:ext cx="41084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975" spc="-15" baseline="34188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975" baseline="34188">
              <a:latin typeface="Georgia"/>
              <a:cs typeface="Georgi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495235" y="1417993"/>
            <a:ext cx="1075055" cy="815340"/>
            <a:chOff x="2495235" y="1417993"/>
            <a:chExt cx="1075055" cy="815340"/>
          </a:xfrm>
        </p:grpSpPr>
        <p:sp>
          <p:nvSpPr>
            <p:cNvPr id="64" name="object 64"/>
            <p:cNvSpPr/>
            <p:nvPr/>
          </p:nvSpPr>
          <p:spPr>
            <a:xfrm>
              <a:off x="2947966" y="1819098"/>
              <a:ext cx="0" cy="344805"/>
            </a:xfrm>
            <a:custGeom>
              <a:avLst/>
              <a:gdLst/>
              <a:ahLst/>
              <a:cxnLst/>
              <a:rect l="l" t="t" r="r" b="b"/>
              <a:pathLst>
                <a:path h="344805">
                  <a:moveTo>
                    <a:pt x="0" y="0"/>
                  </a:moveTo>
                  <a:lnTo>
                    <a:pt x="0" y="344299"/>
                  </a:lnTo>
                </a:path>
              </a:pathLst>
            </a:custGeom>
            <a:ln w="12202">
              <a:solidFill>
                <a:srgbClr val="E5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921419" y="1755406"/>
              <a:ext cx="53340" cy="471805"/>
            </a:xfrm>
            <a:custGeom>
              <a:avLst/>
              <a:gdLst/>
              <a:ahLst/>
              <a:cxnLst/>
              <a:rect l="l" t="t" r="r" b="b"/>
              <a:pathLst>
                <a:path w="53339" h="471805">
                  <a:moveTo>
                    <a:pt x="53086" y="400926"/>
                  </a:moveTo>
                  <a:lnTo>
                    <a:pt x="0" y="400926"/>
                  </a:lnTo>
                  <a:lnTo>
                    <a:pt x="8877" y="418287"/>
                  </a:lnTo>
                  <a:lnTo>
                    <a:pt x="16586" y="437197"/>
                  </a:lnTo>
                  <a:lnTo>
                    <a:pt x="22644" y="455663"/>
                  </a:lnTo>
                  <a:lnTo>
                    <a:pt x="26543" y="471690"/>
                  </a:lnTo>
                  <a:lnTo>
                    <a:pt x="30441" y="455663"/>
                  </a:lnTo>
                  <a:lnTo>
                    <a:pt x="36487" y="437197"/>
                  </a:lnTo>
                  <a:lnTo>
                    <a:pt x="44208" y="418287"/>
                  </a:lnTo>
                  <a:lnTo>
                    <a:pt x="53086" y="400926"/>
                  </a:lnTo>
                  <a:close/>
                </a:path>
                <a:path w="53339" h="471805">
                  <a:moveTo>
                    <a:pt x="53086" y="70777"/>
                  </a:moveTo>
                  <a:lnTo>
                    <a:pt x="44208" y="53416"/>
                  </a:lnTo>
                  <a:lnTo>
                    <a:pt x="36487" y="34505"/>
                  </a:lnTo>
                  <a:lnTo>
                    <a:pt x="30441" y="16040"/>
                  </a:lnTo>
                  <a:lnTo>
                    <a:pt x="26543" y="0"/>
                  </a:lnTo>
                  <a:lnTo>
                    <a:pt x="22644" y="16040"/>
                  </a:lnTo>
                  <a:lnTo>
                    <a:pt x="16586" y="34505"/>
                  </a:lnTo>
                  <a:lnTo>
                    <a:pt x="8877" y="53416"/>
                  </a:lnTo>
                  <a:lnTo>
                    <a:pt x="0" y="70777"/>
                  </a:lnTo>
                  <a:lnTo>
                    <a:pt x="53086" y="70777"/>
                  </a:lnTo>
                  <a:close/>
                </a:path>
              </a:pathLst>
            </a:custGeom>
            <a:solidFill>
              <a:srgbClr val="E5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95235" y="1500516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84857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495235" y="2194907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84857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19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309627" y="1500516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99248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309627" y="2194907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99248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7357" y="1417993"/>
              <a:ext cx="94206" cy="12081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7357" y="2112384"/>
              <a:ext cx="94206" cy="120812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3326910" y="1714116"/>
            <a:ext cx="122936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35" dirty="0">
                <a:solidFill>
                  <a:srgbClr val="E50000"/>
                </a:solidFill>
                <a:latin typeface="Calibri"/>
                <a:cs typeface="Calibri"/>
              </a:rPr>
              <a:t>MP</a:t>
            </a:r>
            <a:r>
              <a:rPr sz="950" spc="15" dirty="0">
                <a:solidFill>
                  <a:srgbClr val="E50000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E50000"/>
                </a:solidFill>
                <a:latin typeface="Calibri"/>
                <a:cs typeface="Calibri"/>
              </a:rPr>
              <a:t>between</a:t>
            </a:r>
            <a:r>
              <a:rPr sz="950" spc="15" dirty="0">
                <a:solidFill>
                  <a:srgbClr val="E50000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E50000"/>
                </a:solidFill>
                <a:latin typeface="Calibri"/>
                <a:cs typeface="Calibri"/>
              </a:rPr>
              <a:t>time</a:t>
            </a:r>
            <a:r>
              <a:rPr sz="950" spc="15" dirty="0">
                <a:solidFill>
                  <a:srgbClr val="E50000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E50000"/>
                </a:solidFill>
                <a:latin typeface="Calibri"/>
                <a:cs typeface="Calibri"/>
              </a:rPr>
              <a:t>series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574998" y="1344307"/>
            <a:ext cx="2882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44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681860" y="1472090"/>
            <a:ext cx="18732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0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0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spc="10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650">
              <a:latin typeface="Georgia"/>
              <a:cs typeface="Georgi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574998" y="2038679"/>
            <a:ext cx="29400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67" baseline="-2631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65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j,L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681860" y="2166473"/>
            <a:ext cx="187325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10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i="1" spc="10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650" spc="10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650">
              <a:latin typeface="Georgia"/>
              <a:cs typeface="Georgia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165789" y="1388982"/>
            <a:ext cx="558800" cy="223520"/>
            <a:chOff x="4165789" y="1388982"/>
            <a:chExt cx="558800" cy="223520"/>
          </a:xfrm>
        </p:grpSpPr>
        <p:sp>
          <p:nvSpPr>
            <p:cNvPr id="82" name="object 82"/>
            <p:cNvSpPr/>
            <p:nvPr/>
          </p:nvSpPr>
          <p:spPr>
            <a:xfrm>
              <a:off x="4170551" y="1393744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E5EF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170551" y="1393744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5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5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4205823" y="1405205"/>
            <a:ext cx="4787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165789" y="2083373"/>
            <a:ext cx="558800" cy="223520"/>
            <a:chOff x="4165789" y="2083373"/>
            <a:chExt cx="558800" cy="223520"/>
          </a:xfrm>
        </p:grpSpPr>
        <p:sp>
          <p:nvSpPr>
            <p:cNvPr id="86" name="object 86"/>
            <p:cNvSpPr/>
            <p:nvPr/>
          </p:nvSpPr>
          <p:spPr>
            <a:xfrm>
              <a:off x="4170551" y="2088135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4" y="164734"/>
                  </a:lnTo>
                  <a:lnTo>
                    <a:pt x="549114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solidFill>
              <a:srgbClr val="E5EF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170551" y="2088135"/>
              <a:ext cx="549275" cy="213995"/>
            </a:xfrm>
            <a:custGeom>
              <a:avLst/>
              <a:gdLst/>
              <a:ahLst/>
              <a:cxnLst/>
              <a:rect l="l" t="t" r="r" b="b"/>
              <a:pathLst>
                <a:path w="549275" h="213994">
                  <a:moveTo>
                    <a:pt x="500303" y="0"/>
                  </a:moveTo>
                  <a:lnTo>
                    <a:pt x="48810" y="0"/>
                  </a:lnTo>
                  <a:lnTo>
                    <a:pt x="29810" y="3835"/>
                  </a:lnTo>
                  <a:lnTo>
                    <a:pt x="14296" y="14296"/>
                  </a:lnTo>
                  <a:lnTo>
                    <a:pt x="3835" y="29810"/>
                  </a:lnTo>
                  <a:lnTo>
                    <a:pt x="0" y="48810"/>
                  </a:lnTo>
                  <a:lnTo>
                    <a:pt x="0" y="164734"/>
                  </a:lnTo>
                  <a:lnTo>
                    <a:pt x="3835" y="183733"/>
                  </a:lnTo>
                  <a:lnTo>
                    <a:pt x="14296" y="199248"/>
                  </a:lnTo>
                  <a:lnTo>
                    <a:pt x="29810" y="209708"/>
                  </a:lnTo>
                  <a:lnTo>
                    <a:pt x="48810" y="213544"/>
                  </a:lnTo>
                  <a:lnTo>
                    <a:pt x="500303" y="213544"/>
                  </a:lnTo>
                  <a:lnTo>
                    <a:pt x="519303" y="209708"/>
                  </a:lnTo>
                  <a:lnTo>
                    <a:pt x="534817" y="199248"/>
                  </a:lnTo>
                  <a:lnTo>
                    <a:pt x="545278" y="183733"/>
                  </a:lnTo>
                  <a:lnTo>
                    <a:pt x="549113" y="164734"/>
                  </a:lnTo>
                  <a:lnTo>
                    <a:pt x="549113" y="48810"/>
                  </a:lnTo>
                  <a:lnTo>
                    <a:pt x="545278" y="29810"/>
                  </a:lnTo>
                  <a:lnTo>
                    <a:pt x="534817" y="14296"/>
                  </a:lnTo>
                  <a:lnTo>
                    <a:pt x="519303" y="3835"/>
                  </a:lnTo>
                  <a:lnTo>
                    <a:pt x="500303" y="0"/>
                  </a:lnTo>
                  <a:close/>
                </a:path>
              </a:pathLst>
            </a:custGeom>
            <a:ln w="915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4205823" y="2099589"/>
            <a:ext cx="4787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25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136036" y="897606"/>
            <a:ext cx="19431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7" baseline="-20467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244540" y="1012099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487950" y="941883"/>
            <a:ext cx="26035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950" b="0" i="1" spc="4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950" b="1" i="1" spc="-25" dirty="0">
                <a:solidFill>
                  <a:srgbClr val="9672A6"/>
                </a:solidFill>
                <a:latin typeface="Verdana"/>
                <a:cs typeface="Verdana"/>
              </a:rPr>
              <a:t>q</a:t>
            </a:r>
            <a:r>
              <a:rPr sz="975" b="0" i="1" spc="-37" baseline="29914" dirty="0">
                <a:solidFill>
                  <a:srgbClr val="9672A6"/>
                </a:solidFill>
                <a:latin typeface="Bookman Old Style"/>
                <a:cs typeface="Bookman Old Style"/>
              </a:rPr>
              <a:t>i</a:t>
            </a:r>
            <a:endParaRPr sz="975" baseline="29914">
              <a:latin typeface="Bookman Old Style"/>
              <a:cs typeface="Bookman Old Style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130647" y="2496820"/>
            <a:ext cx="20002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25" b="1" i="1" spc="-37" baseline="-26315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65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239138" y="2627934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482548" y="2555464"/>
            <a:ext cx="26606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950" b="0" i="1" spc="4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950" b="1" i="1" spc="-25" dirty="0">
                <a:solidFill>
                  <a:srgbClr val="D79A00"/>
                </a:solidFill>
                <a:latin typeface="Verdana"/>
                <a:cs typeface="Verdana"/>
              </a:rPr>
              <a:t>q</a:t>
            </a:r>
            <a:r>
              <a:rPr sz="975" b="0" i="1" spc="-37" baseline="29914" dirty="0">
                <a:solidFill>
                  <a:srgbClr val="D79A00"/>
                </a:solidFill>
                <a:latin typeface="Bookman Old Style"/>
                <a:cs typeface="Bookman Old Style"/>
              </a:rPr>
              <a:t>j</a:t>
            </a:r>
            <a:endParaRPr sz="975" baseline="29914">
              <a:latin typeface="Bookman Old Style"/>
              <a:cs typeface="Bookman Old Style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3905579" y="1163493"/>
            <a:ext cx="1061720" cy="363855"/>
            <a:chOff x="3905579" y="1163493"/>
            <a:chExt cx="1061720" cy="363855"/>
          </a:xfrm>
        </p:grpSpPr>
        <p:sp>
          <p:nvSpPr>
            <p:cNvPr id="96" name="object 96"/>
            <p:cNvSpPr/>
            <p:nvPr/>
          </p:nvSpPr>
          <p:spPr>
            <a:xfrm>
              <a:off x="3905579" y="1500516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095200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445108" y="1163493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59">
                  <a:moveTo>
                    <a:pt x="0" y="0"/>
                  </a:moveTo>
                  <a:lnTo>
                    <a:pt x="0" y="161977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418568" y="1318393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39" h="71119">
                  <a:moveTo>
                    <a:pt x="53080" y="0"/>
                  </a:moveTo>
                  <a:lnTo>
                    <a:pt x="0" y="0"/>
                  </a:lnTo>
                  <a:lnTo>
                    <a:pt x="8874" y="17361"/>
                  </a:lnTo>
                  <a:lnTo>
                    <a:pt x="16587" y="36271"/>
                  </a:lnTo>
                  <a:lnTo>
                    <a:pt x="22642" y="54739"/>
                  </a:lnTo>
                  <a:lnTo>
                    <a:pt x="26540" y="70774"/>
                  </a:lnTo>
                  <a:lnTo>
                    <a:pt x="30438" y="54739"/>
                  </a:lnTo>
                  <a:lnTo>
                    <a:pt x="36493" y="36271"/>
                  </a:lnTo>
                  <a:lnTo>
                    <a:pt x="44206" y="17361"/>
                  </a:lnTo>
                  <a:lnTo>
                    <a:pt x="5308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724241" y="1500516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4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896502" y="1473976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40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3905579" y="2168367"/>
            <a:ext cx="1061720" cy="363855"/>
            <a:chOff x="3905579" y="2168367"/>
            <a:chExt cx="1061720" cy="363855"/>
          </a:xfrm>
        </p:grpSpPr>
        <p:sp>
          <p:nvSpPr>
            <p:cNvPr id="103" name="object 103"/>
            <p:cNvSpPr/>
            <p:nvPr/>
          </p:nvSpPr>
          <p:spPr>
            <a:xfrm>
              <a:off x="3905579" y="2194907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699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095200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445108" y="2369953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161977"/>
                  </a:moveTo>
                  <a:lnTo>
                    <a:pt x="0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418568" y="2306255"/>
              <a:ext cx="53340" cy="71120"/>
            </a:xfrm>
            <a:custGeom>
              <a:avLst/>
              <a:gdLst/>
              <a:ahLst/>
              <a:cxnLst/>
              <a:rect l="l" t="t" r="r" b="b"/>
              <a:pathLst>
                <a:path w="53339" h="71119">
                  <a:moveTo>
                    <a:pt x="0" y="70774"/>
                  </a:moveTo>
                  <a:lnTo>
                    <a:pt x="53080" y="70774"/>
                  </a:lnTo>
                  <a:lnTo>
                    <a:pt x="44206" y="53413"/>
                  </a:lnTo>
                  <a:lnTo>
                    <a:pt x="36493" y="34503"/>
                  </a:lnTo>
                  <a:lnTo>
                    <a:pt x="30438" y="16035"/>
                  </a:lnTo>
                  <a:lnTo>
                    <a:pt x="26540" y="0"/>
                  </a:lnTo>
                  <a:lnTo>
                    <a:pt x="22642" y="16035"/>
                  </a:lnTo>
                  <a:lnTo>
                    <a:pt x="16587" y="34503"/>
                  </a:lnTo>
                  <a:lnTo>
                    <a:pt x="8874" y="53413"/>
                  </a:lnTo>
                  <a:lnTo>
                    <a:pt x="0" y="7077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724241" y="2194907"/>
              <a:ext cx="179705" cy="0"/>
            </a:xfrm>
            <a:custGeom>
              <a:avLst/>
              <a:gdLst/>
              <a:ahLst/>
              <a:cxnLst/>
              <a:rect l="l" t="t" r="r" b="b"/>
              <a:pathLst>
                <a:path w="179704">
                  <a:moveTo>
                    <a:pt x="0" y="0"/>
                  </a:moveTo>
                  <a:lnTo>
                    <a:pt x="179338" y="0"/>
                  </a:lnTo>
                </a:path>
              </a:pathLst>
            </a:custGeom>
            <a:ln w="1220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896502" y="2168367"/>
              <a:ext cx="71120" cy="53340"/>
            </a:xfrm>
            <a:custGeom>
              <a:avLst/>
              <a:gdLst/>
              <a:ahLst/>
              <a:cxnLst/>
              <a:rect l="l" t="t" r="r" b="b"/>
              <a:pathLst>
                <a:path w="71120" h="53339">
                  <a:moveTo>
                    <a:pt x="0" y="0"/>
                  </a:moveTo>
                  <a:lnTo>
                    <a:pt x="0" y="53080"/>
                  </a:lnTo>
                  <a:lnTo>
                    <a:pt x="17361" y="44206"/>
                  </a:lnTo>
                  <a:lnTo>
                    <a:pt x="36271" y="36493"/>
                  </a:lnTo>
                  <a:lnTo>
                    <a:pt x="54739" y="30438"/>
                  </a:lnTo>
                  <a:lnTo>
                    <a:pt x="70774" y="26540"/>
                  </a:lnTo>
                  <a:lnTo>
                    <a:pt x="54739" y="22642"/>
                  </a:lnTo>
                  <a:lnTo>
                    <a:pt x="36271" y="16587"/>
                  </a:lnTo>
                  <a:lnTo>
                    <a:pt x="17361" y="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4972229" y="1394304"/>
            <a:ext cx="19113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1" i="1" spc="-43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950" spc="155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975" b="0" i="1" spc="165" baseline="29914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975" baseline="29914">
              <a:latin typeface="Bookman Old Style"/>
              <a:cs typeface="Bookman Old Style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078050" y="1464521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972229" y="2094738"/>
            <a:ext cx="19748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950" b="1" i="1" spc="-41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950" spc="170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975" b="0" i="1" spc="187" baseline="38461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975" baseline="38461">
              <a:latin typeface="Bookman Old Style"/>
              <a:cs typeface="Bookman Old Style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078050" y="2167208"/>
            <a:ext cx="281940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65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65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650">
              <a:latin typeface="Bookman Old Style"/>
              <a:cs typeface="Bookman Old Style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156989" y="1756151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156989" y="1804960"/>
            <a:ext cx="56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16" name="object 116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83" y="-12"/>
                  </a:moveTo>
                  <a:lnTo>
                    <a:pt x="-12" y="-12"/>
                  </a:lnTo>
                  <a:lnTo>
                    <a:pt x="-12" y="25298"/>
                  </a:lnTo>
                  <a:lnTo>
                    <a:pt x="5759983" y="25298"/>
                  </a:lnTo>
                  <a:lnTo>
                    <a:pt x="5759983" y="-12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-12" y="25292"/>
                  </a:moveTo>
                  <a:lnTo>
                    <a:pt x="-12" y="-12"/>
                  </a:lnTo>
                  <a:lnTo>
                    <a:pt x="5760061" y="-12"/>
                  </a:lnTo>
                  <a:lnTo>
                    <a:pt x="5760061" y="25292"/>
                  </a:lnTo>
                  <a:lnTo>
                    <a:pt x="-12" y="25292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0" y="3214693"/>
              <a:ext cx="3091180" cy="25400"/>
            </a:xfrm>
            <a:custGeom>
              <a:avLst/>
              <a:gdLst/>
              <a:ahLst/>
              <a:cxnLst/>
              <a:rect l="l" t="t" r="r" b="b"/>
              <a:pathLst>
                <a:path w="3091180" h="25400">
                  <a:moveTo>
                    <a:pt x="-12" y="25292"/>
                  </a:moveTo>
                  <a:lnTo>
                    <a:pt x="-12" y="-12"/>
                  </a:lnTo>
                  <a:lnTo>
                    <a:pt x="3090788" y="-12"/>
                  </a:lnTo>
                  <a:lnTo>
                    <a:pt x="3090788" y="25292"/>
                  </a:lnTo>
                  <a:lnTo>
                    <a:pt x="-12" y="25292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1664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7203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Advantages of</a:t>
            </a:r>
            <a:r>
              <a:rPr spc="5" dirty="0"/>
              <a:t> </a:t>
            </a:r>
            <a:r>
              <a:rPr dirty="0"/>
              <a:t>node </a:t>
            </a:r>
            <a:r>
              <a:rPr spc="-10" dirty="0"/>
              <a:t>embeddings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45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6494" y="1061547"/>
            <a:ext cx="4615815" cy="1325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Using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node</a:t>
            </a:r>
            <a:r>
              <a:rPr sz="1000" spc="4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b="1" spc="-25" dirty="0">
                <a:solidFill>
                  <a:srgbClr val="678F51"/>
                </a:solidFill>
                <a:latin typeface="Trebuchet MS"/>
                <a:cs typeface="Trebuchet MS"/>
              </a:rPr>
              <a:t>embeddings</a:t>
            </a:r>
            <a:r>
              <a:rPr sz="1000" b="1" spc="-30" dirty="0">
                <a:solidFill>
                  <a:srgbClr val="678F51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make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STGNN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global-local</a:t>
            </a:r>
            <a:r>
              <a:rPr sz="1000" spc="4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allows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to:</a:t>
            </a:r>
            <a:endParaRPr sz="1000">
              <a:latin typeface="Calibri"/>
              <a:cs typeface="Calibri"/>
            </a:endParaRPr>
          </a:p>
          <a:p>
            <a:pPr marL="315595" indent="-156845">
              <a:lnSpc>
                <a:spcPct val="100000"/>
              </a:lnSpc>
              <a:spcBef>
                <a:spcPts val="855"/>
              </a:spcBef>
              <a:buFont typeface="Calibri"/>
              <a:buAutoNum type="arabicPeriod"/>
              <a:tabLst>
                <a:tab pos="315595" algn="l"/>
              </a:tabLst>
            </a:pPr>
            <a:r>
              <a:rPr sz="1000" b="1" spc="-45" dirty="0">
                <a:solidFill>
                  <a:srgbClr val="22373A"/>
                </a:solidFill>
                <a:latin typeface="Trebuchet MS"/>
                <a:cs typeface="Trebuchet MS"/>
              </a:rPr>
              <a:t>Amortize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cost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specializing</a:t>
            </a:r>
            <a:r>
              <a:rPr sz="1000" spc="2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series;</a:t>
            </a:r>
            <a:endParaRPr sz="1000">
              <a:latin typeface="Calibri"/>
              <a:cs typeface="Calibri"/>
            </a:endParaRPr>
          </a:p>
          <a:p>
            <a:pPr marL="568325" lvl="1" indent="-116839">
              <a:lnSpc>
                <a:spcPct val="100000"/>
              </a:lnSpc>
              <a:spcBef>
                <a:spcPts val="459"/>
              </a:spcBef>
              <a:buChar char="–"/>
              <a:tabLst>
                <a:tab pos="568325" algn="l"/>
              </a:tabLst>
            </a:pPr>
            <a:r>
              <a:rPr sz="1350" spc="-75" baseline="6172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B85350"/>
                </a:solidFill>
                <a:latin typeface="Calibri"/>
                <a:cs typeface="Calibri"/>
              </a:rPr>
              <a:t>single</a:t>
            </a:r>
            <a:r>
              <a:rPr sz="1350" spc="15" baseline="6172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350" b="0" i="1" spc="-89" baseline="6172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r>
              <a:rPr sz="600" b="0" i="1" spc="-60" dirty="0">
                <a:solidFill>
                  <a:srgbClr val="22373A"/>
                </a:solidFill>
                <a:latin typeface="Bookman Old Style"/>
                <a:cs typeface="Bookman Old Style"/>
              </a:rPr>
              <a:t>q</a:t>
            </a:r>
            <a:r>
              <a:rPr sz="600" b="0" i="1" spc="-9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-dimensional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B85350"/>
                </a:solidFill>
                <a:latin typeface="Calibri"/>
                <a:cs typeface="Calibri"/>
              </a:rPr>
              <a:t>vector</a:t>
            </a:r>
            <a:r>
              <a:rPr sz="1350" spc="22" baseline="6172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added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model’s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spc="-15" baseline="6172" dirty="0">
                <a:solidFill>
                  <a:srgbClr val="22373A"/>
                </a:solidFill>
                <a:latin typeface="Calibri"/>
                <a:cs typeface="Calibri"/>
              </a:rPr>
              <a:t>parameters;</a:t>
            </a:r>
            <a:endParaRPr sz="1350" baseline="6172">
              <a:latin typeface="Calibri"/>
              <a:cs typeface="Calibri"/>
            </a:endParaRPr>
          </a:p>
          <a:p>
            <a:pPr marL="568325" lvl="1" indent="-116839">
              <a:lnSpc>
                <a:spcPct val="100000"/>
              </a:lnSpc>
              <a:spcBef>
                <a:spcPts val="80"/>
              </a:spcBef>
              <a:buChar char="–"/>
              <a:tabLst>
                <a:tab pos="568325" algn="l"/>
              </a:tabLst>
            </a:pP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9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same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vector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used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B85350"/>
                </a:solidFill>
                <a:latin typeface="Calibri"/>
                <a:cs typeface="Calibri"/>
              </a:rPr>
              <a:t>in</a:t>
            </a:r>
            <a:r>
              <a:rPr sz="900" spc="1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B85350"/>
                </a:solidFill>
                <a:latin typeface="Calibri"/>
                <a:cs typeface="Calibri"/>
              </a:rPr>
              <a:t>multiple</a:t>
            </a:r>
            <a:r>
              <a:rPr sz="900" spc="1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B85350"/>
                </a:solidFill>
                <a:latin typeface="Calibri"/>
                <a:cs typeface="Calibri"/>
              </a:rPr>
              <a:t>components</a:t>
            </a:r>
            <a:r>
              <a:rPr sz="900" spc="1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architecture.</a:t>
            </a:r>
            <a:endParaRPr sz="900">
              <a:latin typeface="Calibri"/>
              <a:cs typeface="Calibri"/>
            </a:endParaRPr>
          </a:p>
          <a:p>
            <a:pPr marL="315595" indent="-156845">
              <a:lnSpc>
                <a:spcPct val="100000"/>
              </a:lnSpc>
              <a:spcBef>
                <a:spcPts val="380"/>
              </a:spcBef>
              <a:buFont typeface="Calibri"/>
              <a:buAutoNum type="arabicPeriod"/>
              <a:tabLst>
                <a:tab pos="315595" algn="l"/>
              </a:tabLst>
            </a:pPr>
            <a:r>
              <a:rPr sz="1000" b="1" spc="-45" dirty="0">
                <a:solidFill>
                  <a:srgbClr val="22373A"/>
                </a:solidFill>
                <a:latin typeface="Trebuchet MS"/>
                <a:cs typeface="Trebuchet MS"/>
              </a:rPr>
              <a:t>Transfer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learned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different</a:t>
            </a:r>
            <a:r>
              <a:rPr sz="1000" spc="-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set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time</a:t>
            </a:r>
            <a:r>
              <a:rPr sz="1000" spc="-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series</a:t>
            </a:r>
            <a:r>
              <a:rPr sz="1000" spc="-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i="1" spc="-65" dirty="0">
                <a:solidFill>
                  <a:srgbClr val="22373A"/>
                </a:solidFill>
                <a:latin typeface="DejaVu Sans Mono"/>
                <a:cs typeface="DejaVu Sans Mono"/>
              </a:rPr>
              <a:t>V</a:t>
            </a:r>
            <a:r>
              <a:rPr sz="1050" i="1" spc="-97" baseline="27777" dirty="0">
                <a:solidFill>
                  <a:srgbClr val="22373A"/>
                </a:solidFill>
                <a:latin typeface="DejaVu Sans Mono"/>
                <a:cs typeface="DejaVu Sans Mono"/>
              </a:rPr>
              <a:t>′</a:t>
            </a:r>
            <a:r>
              <a:rPr sz="1050" i="1" spc="-217" baseline="27777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more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easily.</a:t>
            </a:r>
            <a:endParaRPr sz="1000">
              <a:latin typeface="Calibri"/>
              <a:cs typeface="Calibri"/>
            </a:endParaRPr>
          </a:p>
          <a:p>
            <a:pPr marL="568325" lvl="1" indent="-116839">
              <a:lnSpc>
                <a:spcPct val="100000"/>
              </a:lnSpc>
              <a:spcBef>
                <a:spcPts val="459"/>
              </a:spcBef>
              <a:buChar char="–"/>
              <a:tabLst>
                <a:tab pos="568325" algn="l"/>
              </a:tabLst>
            </a:pP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Only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i="1" baseline="6172" dirty="0">
                <a:solidFill>
                  <a:srgbClr val="22373A"/>
                </a:solidFill>
                <a:latin typeface="Times New Roman"/>
                <a:cs typeface="Times New Roman"/>
              </a:rPr>
              <a:t>|V</a:t>
            </a:r>
            <a:r>
              <a:rPr sz="900" i="1" baseline="46296" dirty="0">
                <a:solidFill>
                  <a:srgbClr val="22373A"/>
                </a:solidFill>
                <a:latin typeface="Times New Roman"/>
                <a:cs typeface="Times New Roman"/>
              </a:rPr>
              <a:t>′</a:t>
            </a:r>
            <a:r>
              <a:rPr sz="1350" i="1" baseline="6172" dirty="0">
                <a:solidFill>
                  <a:srgbClr val="22373A"/>
                </a:solidFill>
                <a:latin typeface="Times New Roman"/>
                <a:cs typeface="Times New Roman"/>
              </a:rPr>
              <a:t>|</a:t>
            </a:r>
            <a:r>
              <a:rPr sz="1350" b="0" i="1" baseline="6172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r>
              <a:rPr sz="6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q</a:t>
            </a:r>
            <a:r>
              <a:rPr sz="60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parameters</a:t>
            </a:r>
            <a:r>
              <a:rPr sz="1350" spc="22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need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tuned,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while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007AA5"/>
                </a:solidFill>
                <a:latin typeface="Calibri"/>
                <a:cs typeface="Calibri"/>
              </a:rPr>
              <a:t>shared</a:t>
            </a:r>
            <a:r>
              <a:rPr sz="1350" spc="15" baseline="6172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007AA5"/>
                </a:solidFill>
                <a:latin typeface="Calibri"/>
                <a:cs typeface="Calibri"/>
              </a:rPr>
              <a:t>components</a:t>
            </a:r>
            <a:r>
              <a:rPr sz="1350" spc="15" baseline="6172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350" baseline="6172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350" spc="15" baseline="6172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350" spc="-15" baseline="6172" dirty="0">
                <a:solidFill>
                  <a:srgbClr val="007AA5"/>
                </a:solidFill>
                <a:latin typeface="Calibri"/>
                <a:cs typeface="Calibri"/>
              </a:rPr>
              <a:t>fixed</a:t>
            </a:r>
            <a:r>
              <a:rPr sz="1350" spc="-15" baseline="6172" dirty="0">
                <a:solidFill>
                  <a:srgbClr val="22373A"/>
                </a:solidFill>
                <a:latin typeface="Calibri"/>
                <a:cs typeface="Calibri"/>
              </a:rPr>
              <a:t>;</a:t>
            </a:r>
            <a:endParaRPr sz="1350" baseline="6172">
              <a:latin typeface="Calibri"/>
              <a:cs typeface="Calibri"/>
            </a:endParaRPr>
          </a:p>
          <a:p>
            <a:pPr marL="568325" lvl="1" indent="-116839">
              <a:lnSpc>
                <a:spcPct val="100000"/>
              </a:lnSpc>
              <a:spcBef>
                <a:spcPts val="80"/>
              </a:spcBef>
              <a:buChar char="–"/>
              <a:tabLst>
                <a:tab pos="568325" algn="l"/>
              </a:tabLst>
            </a:pP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embedding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space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regularized</a:t>
            </a:r>
            <a:r>
              <a:rPr sz="9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better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fit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embeddings</a:t>
            </a:r>
            <a:r>
              <a:rPr sz="9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new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nodes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[14].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7294" y="2776131"/>
            <a:ext cx="442595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[14]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“Taming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Local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Effects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Graph-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based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Spatiotemporal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To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appear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NeurIPS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9" name="object 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14693"/>
              <a:ext cx="3161030" cy="25400"/>
            </a:xfrm>
            <a:custGeom>
              <a:avLst/>
              <a:gdLst/>
              <a:ahLst/>
              <a:cxnLst/>
              <a:rect l="l" t="t" r="r" b="b"/>
              <a:pathLst>
                <a:path w="3161030" h="25400">
                  <a:moveTo>
                    <a:pt x="0" y="25305"/>
                  </a:moveTo>
                  <a:lnTo>
                    <a:pt x="0" y="0"/>
                  </a:lnTo>
                  <a:lnTo>
                    <a:pt x="3161026" y="0"/>
                  </a:lnTo>
                  <a:lnTo>
                    <a:pt x="3161026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1664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2498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Example:</a:t>
            </a:r>
            <a:r>
              <a:rPr spc="325" dirty="0"/>
              <a:t> </a:t>
            </a:r>
            <a:r>
              <a:rPr dirty="0"/>
              <a:t>global-local</a:t>
            </a:r>
            <a:r>
              <a:rPr spc="225" dirty="0"/>
              <a:t> </a:t>
            </a:r>
            <a:r>
              <a:rPr spc="-25" dirty="0"/>
              <a:t>TTS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46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942816"/>
            <a:ext cx="4942205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example,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one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build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global-local</a:t>
            </a:r>
            <a:r>
              <a:rPr sz="1000" spc="5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TTS</a:t>
            </a:r>
            <a:r>
              <a:rPr sz="1000" spc="5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model</a:t>
            </a:r>
            <a:r>
              <a:rPr sz="1000" spc="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simply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exploiting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embeddings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global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RNN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layers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7700" y="1510438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3804" y="1338851"/>
            <a:ext cx="83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7700" y="1427050"/>
            <a:ext cx="9886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39800" algn="l"/>
              </a:tabLst>
            </a:pPr>
            <a:r>
              <a:rPr sz="1050" b="0" i="1" spc="-37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1050" spc="-37" baseline="3968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r>
              <a:rPr sz="1050" baseline="3968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95181" y="1510578"/>
            <a:ext cx="5099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930" algn="l"/>
              </a:tabLst>
            </a:pP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7832" y="1441340"/>
            <a:ext cx="2039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80035" algn="l"/>
                <a:tab pos="1223645" algn="l"/>
                <a:tab pos="1539875" algn="l"/>
              </a:tabLst>
            </a:pP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ENCODER</a:t>
            </a:r>
            <a:r>
              <a:rPr sz="1000" spc="2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25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50" b="0" i="1" spc="-3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2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1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q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500" baseline="44444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500" spc="-254" baseline="4444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7700" y="1666991"/>
            <a:ext cx="1422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40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700" spc="4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7700" y="1758927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4617" y="1666991"/>
            <a:ext cx="1422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i,</a:t>
            </a:r>
            <a:r>
              <a:rPr sz="700" spc="-25" dirty="0">
                <a:solidFill>
                  <a:srgbClr val="22373A"/>
                </a:solidFill>
                <a:latin typeface="Georgia"/>
                <a:cs typeface="Georgia"/>
              </a:rPr>
              <a:t>0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4617" y="1765162"/>
            <a:ext cx="1428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100" dirty="0">
                <a:solidFill>
                  <a:srgbClr val="22373A"/>
                </a:solidFill>
                <a:latin typeface="DejaVu Sans Mono"/>
                <a:cs typeface="DejaVu Sans Mono"/>
              </a:rPr>
              <a:t>≤</a:t>
            </a:r>
            <a:r>
              <a:rPr sz="700" b="0" i="1" spc="10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94597" y="1549392"/>
            <a:ext cx="3848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5910" algn="l"/>
              </a:tabLst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8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3232" y="1689841"/>
            <a:ext cx="1031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4635" algn="l"/>
                <a:tab pos="982980" algn="l"/>
              </a:tabLst>
            </a:pP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6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RNN</a:t>
            </a:r>
            <a:r>
              <a:rPr sz="1000" spc="3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23364" y="1952030"/>
            <a:ext cx="1860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700" spc="75" dirty="0">
                <a:solidFill>
                  <a:srgbClr val="22373A"/>
                </a:solidFill>
                <a:latin typeface="Georgia"/>
                <a:cs typeface="Georgia"/>
              </a:rPr>
              <a:t>+1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12950" y="2037285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61565" y="1827751"/>
            <a:ext cx="10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88668" y="1968200"/>
            <a:ext cx="8985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9250" algn="l"/>
              </a:tabLst>
            </a:pP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190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22728" y="1953910"/>
            <a:ext cx="3067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1620" algn="l"/>
              </a:tabLst>
            </a:pP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	l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61412" y="2037438"/>
            <a:ext cx="2724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&lt;t</a:t>
            </a:r>
            <a:r>
              <a:rPr sz="700" i="1" spc="114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114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89148" y="1987174"/>
            <a:ext cx="5632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0" i="1" spc="-52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500" b="0" i="1" spc="-195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i="1" spc="120" baseline="8333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r>
              <a:rPr sz="700" i="1" spc="80" dirty="0">
                <a:solidFill>
                  <a:srgbClr val="22373A"/>
                </a:solidFill>
                <a:latin typeface="DejaVu Sans Mono"/>
                <a:cs typeface="DejaVu Sans Mono"/>
              </a:rPr>
              <a:t>≤</a:t>
            </a:r>
            <a:r>
              <a:rPr sz="700" b="0" i="1" spc="8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8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8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1500" spc="120" baseline="69444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500" b="0" i="1" spc="120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endParaRPr sz="1500" baseline="8333">
              <a:latin typeface="Bookman Old Style"/>
              <a:cs typeface="Bookman Old Sty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49065" y="1968200"/>
            <a:ext cx="8832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b="0" i="1" spc="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1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2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9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b="0" i="1" spc="-7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00" i="1" spc="-37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1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02791" y="2246558"/>
            <a:ext cx="1955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i="1" spc="-46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150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1050" b="0" i="1" spc="157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1050" baseline="31746">
              <a:latin typeface="Bookman Old Style"/>
              <a:cs typeface="Bookman Old Sty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11579" y="2315796"/>
            <a:ext cx="291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49880" y="2106109"/>
            <a:ext cx="10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09913" y="2232268"/>
            <a:ext cx="3778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930" algn="l"/>
              </a:tabLst>
            </a:pPr>
            <a:r>
              <a:rPr sz="1050" b="0" i="1" spc="82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i,L</a:t>
            </a:r>
            <a:r>
              <a:rPr sz="1050" b="0" i="1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09913" y="2318247"/>
            <a:ext cx="6076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930" algn="l"/>
              </a:tabLst>
            </a:pPr>
            <a:r>
              <a:rPr sz="700" b="0" i="1" spc="9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i="1" spc="9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700" spc="90" dirty="0">
                <a:solidFill>
                  <a:srgbClr val="22373A"/>
                </a:solidFill>
                <a:latin typeface="Georgia"/>
                <a:cs typeface="Georgia"/>
              </a:rPr>
              <a:t>1</a:t>
            </a: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00047" y="2246558"/>
            <a:ext cx="1934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996315" algn="l"/>
                <a:tab pos="1417320" algn="l"/>
              </a:tabLst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DECODER</a:t>
            </a:r>
            <a:r>
              <a:rPr sz="1000" spc="3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50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7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6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q</a:t>
            </a:r>
            <a:r>
              <a:rPr sz="1050" b="0" i="1" baseline="31746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500" baseline="61111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500" spc="-187" baseline="6111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000">
              <a:latin typeface="Bookman Old Style"/>
              <a:cs typeface="Bookman Old Styl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32" name="object 32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3214693"/>
              <a:ext cx="3231515" cy="25400"/>
            </a:xfrm>
            <a:custGeom>
              <a:avLst/>
              <a:gdLst/>
              <a:ahLst/>
              <a:cxnLst/>
              <a:rect l="l" t="t" r="r" b="b"/>
              <a:pathLst>
                <a:path w="3231515" h="25400">
                  <a:moveTo>
                    <a:pt x="0" y="25305"/>
                  </a:moveTo>
                  <a:lnTo>
                    <a:pt x="0" y="0"/>
                  </a:lnTo>
                  <a:lnTo>
                    <a:pt x="3231252" y="0"/>
                  </a:lnTo>
                  <a:lnTo>
                    <a:pt x="3231252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b="0" dirty="0">
                <a:solidFill>
                  <a:srgbClr val="909B9D"/>
                </a:solidFill>
                <a:latin typeface="Calibri"/>
                <a:cs typeface="Calibri"/>
              </a:rPr>
              <a:t>Global</a:t>
            </a:r>
            <a:r>
              <a:rPr sz="900" b="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b="0" dirty="0">
                <a:solidFill>
                  <a:srgbClr val="909B9D"/>
                </a:solidFill>
                <a:latin typeface="Calibri"/>
                <a:cs typeface="Calibri"/>
              </a:rPr>
              <a:t>and</a:t>
            </a:r>
            <a:r>
              <a:rPr sz="900" b="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b="0" dirty="0">
                <a:solidFill>
                  <a:srgbClr val="909B9D"/>
                </a:solidFill>
                <a:latin typeface="Calibri"/>
                <a:cs typeface="Calibri"/>
              </a:rPr>
              <a:t>local</a:t>
            </a:r>
            <a:r>
              <a:rPr sz="900" b="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b="0" spc="-10" dirty="0">
                <a:solidFill>
                  <a:srgbClr val="909B9D"/>
                </a:solidFill>
                <a:latin typeface="Calibri"/>
                <a:cs typeface="Calibri"/>
              </a:rPr>
              <a:t>models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Some</a:t>
            </a:r>
            <a:r>
              <a:rPr spc="135" dirty="0"/>
              <a:t> </a:t>
            </a:r>
            <a:r>
              <a:rPr dirty="0"/>
              <a:t>empirical</a:t>
            </a:r>
            <a:r>
              <a:rPr spc="140" dirty="0"/>
              <a:t> </a:t>
            </a:r>
            <a:r>
              <a:rPr spc="-10" dirty="0"/>
              <a:t>results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47</a:t>
            </a:r>
          </a:p>
        </p:txBody>
      </p:sp>
      <p:sp>
        <p:nvSpPr>
          <p:cNvPr id="3" name="object 3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41971" y="713769"/>
          <a:ext cx="3352800" cy="1471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32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50" b="1" spc="-10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Models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22860" marB="0">
                    <a:lnR w="6350">
                      <a:solidFill>
                        <a:srgbClr val="22373A"/>
                      </a:solidFill>
                      <a:prstDash val="solid"/>
                    </a:lnR>
                    <a:lnT w="9525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50" b="1" spc="-45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GPVAR-</a:t>
                      </a:r>
                      <a:r>
                        <a:rPr sz="850" b="1" spc="-25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Global</a:t>
                      </a:r>
                      <a:r>
                        <a:rPr sz="850" b="1" spc="-90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(MAE)</a:t>
                      </a:r>
                      <a:r>
                        <a:rPr sz="850" spc="18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 </a:t>
                      </a:r>
                      <a:r>
                        <a:rPr sz="850" b="1" spc="-45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GPVAR-</a:t>
                      </a:r>
                      <a:r>
                        <a:rPr sz="850" b="1" spc="-35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Local</a:t>
                      </a:r>
                      <a:r>
                        <a:rPr sz="850" b="1" spc="-85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(MAE)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6350">
                      <a:solidFill>
                        <a:srgbClr val="22373A"/>
                      </a:solidFill>
                      <a:prstDash val="solid"/>
                    </a:lnL>
                    <a:lnT w="9525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850" b="1" spc="-10" dirty="0">
                          <a:solidFill>
                            <a:srgbClr val="B85350"/>
                          </a:solidFill>
                          <a:latin typeface="Trebuchet MS"/>
                          <a:cs typeface="Trebuchet MS"/>
                        </a:rPr>
                        <a:t>Local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104775" marB="0"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dirty="0">
                          <a:solidFill>
                            <a:srgbClr val="B85350"/>
                          </a:solidFill>
                          <a:latin typeface="Calibri"/>
                          <a:cs typeface="Calibri"/>
                        </a:rPr>
                        <a:t>FC-</a:t>
                      </a:r>
                      <a:r>
                        <a:rPr sz="850" spc="-25" dirty="0">
                          <a:solidFill>
                            <a:srgbClr val="B85350"/>
                          </a:solidFill>
                          <a:latin typeface="Calibri"/>
                          <a:cs typeface="Calibri"/>
                        </a:rPr>
                        <a:t>RNN</a:t>
                      </a:r>
                      <a:endParaRPr sz="85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850" dirty="0">
                          <a:solidFill>
                            <a:srgbClr val="B85350"/>
                          </a:solidFill>
                          <a:latin typeface="Calibri"/>
                          <a:cs typeface="Calibri"/>
                        </a:rPr>
                        <a:t>Local</a:t>
                      </a:r>
                      <a:r>
                        <a:rPr sz="850" spc="40" dirty="0">
                          <a:solidFill>
                            <a:srgbClr val="B853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50" spc="-20" dirty="0">
                          <a:solidFill>
                            <a:srgbClr val="B85350"/>
                          </a:solidFill>
                          <a:latin typeface="Calibri"/>
                          <a:cs typeface="Calibri"/>
                        </a:rPr>
                        <a:t>RNNs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.4393</a:t>
                      </a:r>
                      <a:r>
                        <a:rPr sz="450" i="1" spc="-1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.0024</a:t>
                      </a:r>
                      <a:endParaRPr sz="4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6350">
                      <a:solidFill>
                        <a:srgbClr val="22373A"/>
                      </a:solidFill>
                      <a:prstDash val="solid"/>
                    </a:lnL>
                    <a:lnT w="6350">
                      <a:solidFill>
                        <a:srgbClr val="22373A"/>
                      </a:solidFill>
                      <a:prstDash val="solid"/>
                    </a:lnT>
                    <a:solidFill>
                      <a:srgbClr val="FFE2C6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.5978</a:t>
                      </a:r>
                      <a:r>
                        <a:rPr sz="450" i="1" spc="-1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.0149</a:t>
                      </a:r>
                      <a:endParaRPr sz="4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T w="6350">
                      <a:solidFill>
                        <a:srgbClr val="22373A"/>
                      </a:solidFill>
                      <a:prstDash val="solid"/>
                    </a:lnT>
                    <a:solidFill>
                      <a:srgbClr val="FFB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4775" marB="0"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955" marB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.4047</a:t>
                      </a:r>
                      <a:r>
                        <a:rPr sz="450" i="1" spc="-1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.0001</a:t>
                      </a:r>
                      <a:endParaRPr sz="45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6350">
                      <a:solidFill>
                        <a:srgbClr val="22373A"/>
                      </a:solidFill>
                      <a:prstDash val="solid"/>
                    </a:lnL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FEAD6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.4610</a:t>
                      </a:r>
                      <a:r>
                        <a:rPr sz="450" i="1" spc="-1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.0003</a:t>
                      </a:r>
                      <a:endParaRPr sz="45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F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850" b="1" spc="-10" dirty="0">
                          <a:solidFill>
                            <a:srgbClr val="007AA5"/>
                          </a:solidFill>
                          <a:latin typeface="Trebuchet MS"/>
                          <a:cs typeface="Trebuchet MS"/>
                        </a:rPr>
                        <a:t>Global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104775" marB="0"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25" dirty="0">
                          <a:solidFill>
                            <a:srgbClr val="007AA5"/>
                          </a:solidFill>
                          <a:latin typeface="Calibri"/>
                          <a:cs typeface="Calibri"/>
                        </a:rPr>
                        <a:t>RNN</a:t>
                      </a:r>
                      <a:endParaRPr sz="85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850" b="1" spc="-10" dirty="0">
                          <a:solidFill>
                            <a:srgbClr val="007AA5"/>
                          </a:solidFill>
                          <a:latin typeface="Trebuchet MS"/>
                          <a:cs typeface="Trebuchet MS"/>
                        </a:rPr>
                        <a:t>RNN+MP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.3999</a:t>
                      </a:r>
                      <a:r>
                        <a:rPr sz="450" i="1" spc="-1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.0000</a:t>
                      </a:r>
                      <a:endParaRPr sz="4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6350">
                      <a:solidFill>
                        <a:srgbClr val="22373A"/>
                      </a:solidFill>
                      <a:prstDash val="solid"/>
                    </a:lnL>
                    <a:lnT w="6350">
                      <a:solidFill>
                        <a:srgbClr val="22373A"/>
                      </a:solidFill>
                      <a:prstDash val="solid"/>
                    </a:lnT>
                    <a:solidFill>
                      <a:srgbClr val="FFEBD8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.5440</a:t>
                      </a:r>
                      <a:r>
                        <a:rPr sz="450" i="1" spc="-1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.0003</a:t>
                      </a:r>
                      <a:endParaRPr sz="4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T w="6350">
                      <a:solidFill>
                        <a:srgbClr val="22373A"/>
                      </a:solidFill>
                      <a:prstDash val="solid"/>
                    </a:lnT>
                    <a:solidFill>
                      <a:srgbClr val="FFC9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4775" marB="0"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955" marB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b="1" spc="-10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.3193</a:t>
                      </a:r>
                      <a:r>
                        <a:rPr sz="450" i="1" spc="-1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b="1" spc="-10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.0000</a:t>
                      </a:r>
                      <a:endParaRPr sz="450">
                        <a:latin typeface="Trebuchet MS"/>
                        <a:cs typeface="Trebuchet MS"/>
                      </a:endParaRPr>
                    </a:p>
                  </a:txBody>
                  <a:tcPr marL="0" marR="0" marT="17780" marB="0">
                    <a:lnL w="6350">
                      <a:solidFill>
                        <a:srgbClr val="22373A"/>
                      </a:solidFill>
                      <a:prstDash val="solid"/>
                    </a:lnL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.3587</a:t>
                      </a:r>
                      <a:r>
                        <a:rPr sz="450" i="1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i="1" spc="3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4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.0049</a:t>
                      </a:r>
                      <a:endParaRPr sz="45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FF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b="1" spc="-25" dirty="0">
                          <a:solidFill>
                            <a:srgbClr val="81B366"/>
                          </a:solidFill>
                          <a:latin typeface="Trebuchet MS"/>
                          <a:cs typeface="Trebuchet MS"/>
                        </a:rPr>
                        <a:t>Global-</a:t>
                      </a:r>
                      <a:r>
                        <a:rPr sz="850" b="1" spc="-10" dirty="0">
                          <a:solidFill>
                            <a:srgbClr val="81B366"/>
                          </a:solidFill>
                          <a:latin typeface="Trebuchet MS"/>
                          <a:cs typeface="Trebuchet MS"/>
                        </a:rPr>
                        <a:t>local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850" spc="-20" dirty="0">
                          <a:solidFill>
                            <a:srgbClr val="81B366"/>
                          </a:solidFill>
                          <a:latin typeface="Calibri"/>
                          <a:cs typeface="Calibri"/>
                        </a:rPr>
                        <a:t>(w/</a:t>
                      </a:r>
                      <a:r>
                        <a:rPr sz="850" spc="-25" dirty="0">
                          <a:solidFill>
                            <a:srgbClr val="81B36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50" spc="-10" dirty="0">
                          <a:solidFill>
                            <a:srgbClr val="81B366"/>
                          </a:solidFill>
                          <a:latin typeface="Calibri"/>
                          <a:cs typeface="Calibri"/>
                        </a:rPr>
                        <a:t>Emb.)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25" dirty="0">
                          <a:solidFill>
                            <a:srgbClr val="81B366"/>
                          </a:solidFill>
                          <a:latin typeface="Calibri"/>
                          <a:cs typeface="Calibri"/>
                        </a:rPr>
                        <a:t>RNN</a:t>
                      </a:r>
                      <a:endParaRPr sz="85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850" b="1" spc="-10" dirty="0">
                          <a:solidFill>
                            <a:srgbClr val="81B366"/>
                          </a:solidFill>
                          <a:latin typeface="Trebuchet MS"/>
                          <a:cs typeface="Trebuchet MS"/>
                        </a:rPr>
                        <a:t>RNN+MP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.3991</a:t>
                      </a:r>
                      <a:r>
                        <a:rPr sz="450" i="1" spc="-1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.0001</a:t>
                      </a:r>
                      <a:endParaRPr sz="4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6350">
                      <a:solidFill>
                        <a:srgbClr val="22373A"/>
                      </a:solidFill>
                      <a:prstDash val="solid"/>
                    </a:lnL>
                    <a:lnT w="6350">
                      <a:solidFill>
                        <a:srgbClr val="22373A"/>
                      </a:solidFill>
                      <a:prstDash val="solid"/>
                    </a:lnT>
                    <a:solidFill>
                      <a:srgbClr val="FFEBD8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.4612</a:t>
                      </a:r>
                      <a:r>
                        <a:rPr sz="450" i="1" spc="-1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.0003</a:t>
                      </a:r>
                      <a:endParaRPr sz="4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T w="6350">
                      <a:solidFill>
                        <a:srgbClr val="22373A"/>
                      </a:solidFill>
                      <a:prstDash val="solid"/>
                    </a:lnT>
                    <a:solidFill>
                      <a:srgbClr val="FF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955" marB="0"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955" marB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140"/>
                        </a:spcBef>
                        <a:tabLst>
                          <a:tab pos="1285240" algn="l"/>
                        </a:tabLst>
                      </a:pPr>
                      <a:r>
                        <a:rPr sz="850" b="1" spc="-10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.3194</a:t>
                      </a:r>
                      <a:r>
                        <a:rPr sz="450" i="1" spc="-1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b="1" spc="-10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.0001</a:t>
                      </a:r>
                      <a:r>
                        <a:rPr sz="450" b="1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850" b="1" spc="-10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.3199</a:t>
                      </a:r>
                      <a:r>
                        <a:rPr sz="450" i="1" spc="-10" dirty="0">
                          <a:solidFill>
                            <a:srgbClr val="22373A"/>
                          </a:solidFill>
                          <a:latin typeface="Verdana"/>
                          <a:cs typeface="Verdana"/>
                        </a:rPr>
                        <a:t>±</a:t>
                      </a:r>
                      <a:r>
                        <a:rPr sz="450" b="1" spc="-10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.0001</a:t>
                      </a:r>
                      <a:endParaRPr sz="450">
                        <a:latin typeface="Trebuchet MS"/>
                        <a:cs typeface="Trebuchet MS"/>
                      </a:endParaRPr>
                    </a:p>
                  </a:txBody>
                  <a:tcPr marL="0" marR="0" marT="17780" marB="0">
                    <a:lnL w="6350">
                      <a:solidFill>
                        <a:srgbClr val="22373A"/>
                      </a:solidFill>
                      <a:prstDash val="solid"/>
                    </a:lnL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325">
                <a:tc gridSpan="2"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Optimal</a:t>
                      </a:r>
                      <a:r>
                        <a:rPr sz="850" spc="2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97510">
                        <a:lnSpc>
                          <a:spcPct val="100000"/>
                        </a:lnSpc>
                        <a:spcBef>
                          <a:spcPts val="165"/>
                        </a:spcBef>
                        <a:tabLst>
                          <a:tab pos="1400175" algn="l"/>
                        </a:tabLst>
                      </a:pP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.3192</a:t>
                      </a:r>
                      <a:r>
                        <a:rPr sz="85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850" spc="-1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.3192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6350">
                      <a:solidFill>
                        <a:srgbClr val="22373A"/>
                      </a:solidFill>
                      <a:prstDash val="solid"/>
                    </a:lnL>
                    <a:lnT w="6350">
                      <a:solidFill>
                        <a:srgbClr val="22373A"/>
                      </a:solidFill>
                      <a:prstDash val="solid"/>
                    </a:lnT>
                    <a:lnB w="9525">
                      <a:solidFill>
                        <a:srgbClr val="22373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02361" y="2267867"/>
            <a:ext cx="2577465" cy="5962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09220" indent="-96520">
              <a:lnSpc>
                <a:spcPct val="100000"/>
              </a:lnSpc>
              <a:spcBef>
                <a:spcPts val="515"/>
              </a:spcBef>
              <a:buClr>
                <a:srgbClr val="22373A"/>
              </a:buClr>
              <a:buFont typeface="Calibri"/>
              <a:buChar char="•"/>
              <a:tabLst>
                <a:tab pos="109220" algn="l"/>
              </a:tabLst>
            </a:pPr>
            <a:r>
              <a:rPr sz="900" b="1" spc="-20" dirty="0">
                <a:solidFill>
                  <a:srgbClr val="007AA5"/>
                </a:solidFill>
                <a:latin typeface="Trebuchet MS"/>
                <a:cs typeface="Trebuchet MS"/>
              </a:rPr>
              <a:t>Global</a:t>
            </a:r>
            <a:r>
              <a:rPr sz="900" b="1" spc="-55" dirty="0">
                <a:solidFill>
                  <a:srgbClr val="007AA5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can</a:t>
            </a:r>
            <a:r>
              <a:rPr sz="9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fall</a:t>
            </a:r>
            <a:r>
              <a:rPr sz="9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7AA5"/>
                </a:solidFill>
                <a:latin typeface="Calibri"/>
                <a:cs typeface="Calibri"/>
              </a:rPr>
              <a:t>short</a:t>
            </a:r>
            <a:r>
              <a:rPr sz="9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certain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scenarios.</a:t>
            </a:r>
            <a:endParaRPr sz="900">
              <a:latin typeface="Calibri"/>
              <a:cs typeface="Calibri"/>
            </a:endParaRPr>
          </a:p>
          <a:p>
            <a:pPr marL="109220" indent="-96520">
              <a:lnSpc>
                <a:spcPct val="100000"/>
              </a:lnSpc>
              <a:spcBef>
                <a:spcPts val="420"/>
              </a:spcBef>
              <a:buClr>
                <a:srgbClr val="22373A"/>
              </a:buClr>
              <a:buFont typeface="Calibri"/>
              <a:buChar char="•"/>
              <a:tabLst>
                <a:tab pos="109220" algn="l"/>
              </a:tabLst>
            </a:pPr>
            <a:r>
              <a:rPr sz="900" b="1" spc="-35" dirty="0">
                <a:solidFill>
                  <a:srgbClr val="B85350"/>
                </a:solidFill>
                <a:latin typeface="Trebuchet MS"/>
                <a:cs typeface="Trebuchet MS"/>
              </a:rPr>
              <a:t>Local</a:t>
            </a:r>
            <a:r>
              <a:rPr sz="900" b="1" spc="-40" dirty="0">
                <a:solidFill>
                  <a:srgbClr val="B8535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multivariate</a:t>
            </a:r>
            <a:r>
              <a:rPr sz="9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9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9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easily</a:t>
            </a:r>
            <a:r>
              <a:rPr sz="9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B85350"/>
                </a:solidFill>
                <a:latin typeface="Calibri"/>
                <a:cs typeface="Calibri"/>
              </a:rPr>
              <a:t>overfit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  <a:p>
            <a:pPr marL="109220" indent="-96520">
              <a:lnSpc>
                <a:spcPct val="100000"/>
              </a:lnSpc>
              <a:spcBef>
                <a:spcPts val="415"/>
              </a:spcBef>
              <a:buClr>
                <a:srgbClr val="22373A"/>
              </a:buClr>
              <a:buFont typeface="Calibri"/>
              <a:buChar char="•"/>
              <a:tabLst>
                <a:tab pos="109220" algn="l"/>
              </a:tabLst>
            </a:pPr>
            <a:r>
              <a:rPr sz="900" b="1" spc="-25" dirty="0">
                <a:solidFill>
                  <a:srgbClr val="81B366"/>
                </a:solidFill>
                <a:latin typeface="Trebuchet MS"/>
                <a:cs typeface="Trebuchet MS"/>
              </a:rPr>
              <a:t>Global-</a:t>
            </a:r>
            <a:r>
              <a:rPr sz="900" b="1" spc="-20" dirty="0">
                <a:solidFill>
                  <a:srgbClr val="81B366"/>
                </a:solidFill>
                <a:latin typeface="Trebuchet MS"/>
                <a:cs typeface="Trebuchet MS"/>
              </a:rPr>
              <a:t>local</a:t>
            </a:r>
            <a:r>
              <a:rPr sz="900" b="1" spc="-40" dirty="0">
                <a:solidFill>
                  <a:srgbClr val="81B366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9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9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81B366"/>
                </a:solidFill>
                <a:latin typeface="Calibri"/>
                <a:cs typeface="Calibri"/>
              </a:rPr>
              <a:t>strike</a:t>
            </a:r>
            <a:r>
              <a:rPr sz="900" spc="30" dirty="0">
                <a:solidFill>
                  <a:srgbClr val="81B366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9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good</a:t>
            </a:r>
            <a:r>
              <a:rPr sz="9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81B366"/>
                </a:solidFill>
                <a:latin typeface="Calibri"/>
                <a:cs typeface="Calibri"/>
              </a:rPr>
              <a:t>compromise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7" name="object 7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3302000" cy="25400"/>
            </a:xfrm>
            <a:custGeom>
              <a:avLst/>
              <a:gdLst/>
              <a:ahLst/>
              <a:cxnLst/>
              <a:rect l="l" t="t" r="r" b="b"/>
              <a:pathLst>
                <a:path w="3302000" h="25400">
                  <a:moveTo>
                    <a:pt x="0" y="25305"/>
                  </a:moveTo>
                  <a:lnTo>
                    <a:pt x="0" y="0"/>
                  </a:lnTo>
                  <a:lnTo>
                    <a:pt x="3301477" y="0"/>
                  </a:lnTo>
                  <a:lnTo>
                    <a:pt x="3301477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524" y="1324366"/>
            <a:ext cx="21691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Model</a:t>
            </a:r>
            <a:r>
              <a:rPr sz="1400" b="1" spc="-6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quality</a:t>
            </a:r>
            <a:r>
              <a:rPr sz="1400" b="1" spc="-85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spc="-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assessment</a:t>
            </a:r>
            <a:endParaRPr sz="14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8224" y="1671770"/>
            <a:ext cx="2783840" cy="15240"/>
            <a:chOff x="1488224" y="1671770"/>
            <a:chExt cx="2783840" cy="15240"/>
          </a:xfrm>
        </p:grpSpPr>
        <p:sp>
          <p:nvSpPr>
            <p:cNvPr id="4" name="object 4"/>
            <p:cNvSpPr/>
            <p:nvPr/>
          </p:nvSpPr>
          <p:spPr>
            <a:xfrm>
              <a:off x="1488224" y="1671770"/>
              <a:ext cx="2783840" cy="15240"/>
            </a:xfrm>
            <a:custGeom>
              <a:avLst/>
              <a:gdLst/>
              <a:ahLst/>
              <a:cxnLst/>
              <a:rect l="l" t="t" r="r" b="b"/>
              <a:pathLst>
                <a:path w="2783840" h="15239">
                  <a:moveTo>
                    <a:pt x="0" y="15183"/>
                  </a:moveTo>
                  <a:lnTo>
                    <a:pt x="0" y="0"/>
                  </a:lnTo>
                  <a:lnTo>
                    <a:pt x="2783597" y="0"/>
                  </a:lnTo>
                  <a:lnTo>
                    <a:pt x="278359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224" y="1671770"/>
              <a:ext cx="1595755" cy="15240"/>
            </a:xfrm>
            <a:custGeom>
              <a:avLst/>
              <a:gdLst/>
              <a:ahLst/>
              <a:cxnLst/>
              <a:rect l="l" t="t" r="r" b="b"/>
              <a:pathLst>
                <a:path w="1595755" h="15239">
                  <a:moveTo>
                    <a:pt x="0" y="15183"/>
                  </a:moveTo>
                  <a:lnTo>
                    <a:pt x="0" y="0"/>
                  </a:lnTo>
                  <a:lnTo>
                    <a:pt x="1595463" y="0"/>
                  </a:lnTo>
                  <a:lnTo>
                    <a:pt x="1595463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5285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Model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quality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assessment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7348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Questions</a:t>
            </a:r>
            <a:r>
              <a:rPr spc="75" dirty="0"/>
              <a:t> </a:t>
            </a:r>
            <a:r>
              <a:rPr dirty="0"/>
              <a:t>to</a:t>
            </a:r>
            <a:r>
              <a:rPr spc="80" dirty="0"/>
              <a:t> </a:t>
            </a:r>
            <a:r>
              <a:rPr spc="-10" dirty="0"/>
              <a:t>answer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883658"/>
            <a:ext cx="3894454" cy="1154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Consider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predictor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i="1" spc="110" dirty="0">
                <a:solidFill>
                  <a:srgbClr val="22373A"/>
                </a:solidFill>
                <a:latin typeface="DejaVu Sans Mono"/>
                <a:cs typeface="DejaVu Sans Mono"/>
              </a:rPr>
              <a:t>F</a:t>
            </a:r>
            <a:r>
              <a:rPr sz="1000" i="1" spc="-229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trained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solve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time-series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forecasting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problem.</a:t>
            </a:r>
            <a:endParaRPr sz="1000">
              <a:latin typeface="Calibri"/>
              <a:cs typeface="Calibri"/>
            </a:endParaRPr>
          </a:p>
          <a:p>
            <a:pPr marL="264795" indent="-156845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predictor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optimal</a:t>
            </a:r>
            <a:r>
              <a:rPr sz="1000" spc="1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problem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hand?</a:t>
            </a:r>
            <a:endParaRPr sz="1000">
              <a:latin typeface="Calibri"/>
              <a:cs typeface="Calibri"/>
            </a:endParaRPr>
          </a:p>
          <a:p>
            <a:pPr marL="264795" indent="-156845">
              <a:lnSpc>
                <a:spcPct val="100000"/>
              </a:lnSpc>
              <a:spcBef>
                <a:spcPts val="475"/>
              </a:spcBef>
              <a:buClr>
                <a:srgbClr val="22373A"/>
              </a:buClr>
              <a:buAutoNum type="arabicPeriod"/>
              <a:tabLst>
                <a:tab pos="264795" algn="l"/>
              </a:tabLst>
            </a:pPr>
            <a:r>
              <a:rPr sz="1000" spc="-30" dirty="0">
                <a:solidFill>
                  <a:srgbClr val="007AA5"/>
                </a:solidFill>
                <a:latin typeface="Calibri"/>
                <a:cs typeface="Calibri"/>
              </a:rPr>
              <a:t>Where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does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predictor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appear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sub-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optimal?</a:t>
            </a:r>
            <a:endParaRPr sz="1000">
              <a:latin typeface="Calibri"/>
              <a:cs typeface="Calibri"/>
            </a:endParaRPr>
          </a:p>
          <a:p>
            <a:pPr marL="264795" indent="-156845">
              <a:lnSpc>
                <a:spcPct val="100000"/>
              </a:lnSpc>
              <a:spcBef>
                <a:spcPts val="475"/>
              </a:spcBef>
              <a:buClr>
                <a:srgbClr val="22373A"/>
              </a:buClr>
              <a:buAutoNum type="arabicPeriod"/>
              <a:tabLst>
                <a:tab pos="264795" algn="l"/>
              </a:tabLst>
            </a:pP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How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improve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predictor?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Remark:</a:t>
            </a:r>
            <a:r>
              <a:rPr sz="1000" b="1" spc="-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Multiple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optimality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criteria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considered.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600000">
            <a:off x="1508900" y="2443003"/>
            <a:ext cx="149764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1000" spc="-275" dirty="0">
                <a:solidFill>
                  <a:srgbClr val="F8CE06"/>
                </a:solidFill>
                <a:latin typeface="Lucida Sans"/>
                <a:cs typeface="Lucida Sans"/>
              </a:rPr>
              <a:t>W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4070" y="2406743"/>
            <a:ext cx="2555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Relational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inductive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biases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help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here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too.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9" name="object 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14693"/>
              <a:ext cx="3371850" cy="25400"/>
            </a:xfrm>
            <a:custGeom>
              <a:avLst/>
              <a:gdLst/>
              <a:ahLst/>
              <a:cxnLst/>
              <a:rect l="l" t="t" r="r" b="b"/>
              <a:pathLst>
                <a:path w="3371850" h="25400">
                  <a:moveTo>
                    <a:pt x="0" y="25305"/>
                  </a:moveTo>
                  <a:lnTo>
                    <a:pt x="0" y="0"/>
                  </a:lnTo>
                  <a:lnTo>
                    <a:pt x="3371703" y="0"/>
                  </a:lnTo>
                  <a:lnTo>
                    <a:pt x="337170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5285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Model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quality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assessment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7081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0" dirty="0"/>
              <a:t>Performance</a:t>
            </a:r>
            <a:r>
              <a:rPr spc="120" dirty="0"/>
              <a:t> </a:t>
            </a:r>
            <a:r>
              <a:rPr spc="20" dirty="0"/>
              <a:t>at</a:t>
            </a:r>
            <a:r>
              <a:rPr spc="114" dirty="0"/>
              <a:t> </a:t>
            </a:r>
            <a:r>
              <a:rPr spc="-20" dirty="0"/>
              <a:t>task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277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/>
              <a:t>Consider</a:t>
            </a:r>
            <a:r>
              <a:rPr spc="10" dirty="0"/>
              <a:t> </a:t>
            </a:r>
            <a:r>
              <a:rPr dirty="0"/>
              <a:t>predictors</a:t>
            </a:r>
            <a:r>
              <a:rPr spc="10" dirty="0"/>
              <a:t> </a:t>
            </a:r>
            <a:r>
              <a:rPr i="1" dirty="0">
                <a:latin typeface="DejaVu Sans Mono"/>
                <a:cs typeface="DejaVu Sans Mono"/>
              </a:rPr>
              <a:t>F</a:t>
            </a:r>
            <a:r>
              <a:rPr sz="1050" b="0" i="1" baseline="-11904" dirty="0">
                <a:latin typeface="Bookman Old Style"/>
                <a:cs typeface="Bookman Old Style"/>
              </a:rPr>
              <a:t>a</a:t>
            </a:r>
            <a:r>
              <a:rPr sz="1000" b="0" i="1" dirty="0">
                <a:latin typeface="Bookman Old Style"/>
                <a:cs typeface="Bookman Old Style"/>
              </a:rPr>
              <a:t>,</a:t>
            </a:r>
            <a:r>
              <a:rPr sz="1000" b="0" i="1" spc="-100" dirty="0">
                <a:latin typeface="Bookman Old Style"/>
                <a:cs typeface="Bookman Old Style"/>
              </a:rPr>
              <a:t> </a:t>
            </a:r>
            <a:r>
              <a:rPr sz="1000" i="1" dirty="0">
                <a:latin typeface="DejaVu Sans Mono"/>
                <a:cs typeface="DejaVu Sans Mono"/>
              </a:rPr>
              <a:t>F</a:t>
            </a:r>
            <a:r>
              <a:rPr sz="1050" b="0" i="1" baseline="-11904" dirty="0">
                <a:latin typeface="Bookman Old Style"/>
                <a:cs typeface="Bookman Old Style"/>
              </a:rPr>
              <a:t>b</a:t>
            </a:r>
            <a:r>
              <a:rPr sz="1050" b="0" i="1" spc="135" baseline="-11904" dirty="0">
                <a:latin typeface="Bookman Old Style"/>
                <a:cs typeface="Bookman Old Style"/>
              </a:rPr>
              <a:t> </a:t>
            </a:r>
            <a:r>
              <a:rPr sz="1000" dirty="0"/>
              <a:t>from</a:t>
            </a:r>
            <a:r>
              <a:rPr sz="1000" spc="10" dirty="0"/>
              <a:t> </a:t>
            </a:r>
            <a:r>
              <a:rPr sz="1000" dirty="0"/>
              <a:t>a</a:t>
            </a:r>
            <a:r>
              <a:rPr sz="1000" spc="15" dirty="0"/>
              <a:t> </a:t>
            </a:r>
            <a:r>
              <a:rPr sz="1000" dirty="0"/>
              <a:t>set</a:t>
            </a:r>
            <a:r>
              <a:rPr sz="1000" spc="10" dirty="0"/>
              <a:t> </a:t>
            </a:r>
            <a:r>
              <a:rPr sz="1000" spc="-10" dirty="0">
                <a:latin typeface="Arial"/>
                <a:cs typeface="Arial"/>
              </a:rPr>
              <a:t>F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/>
              <a:t>of</a:t>
            </a:r>
            <a:r>
              <a:rPr sz="1000" spc="10" dirty="0"/>
              <a:t> </a:t>
            </a:r>
            <a:r>
              <a:rPr sz="1000" dirty="0"/>
              <a:t>models</a:t>
            </a:r>
            <a:r>
              <a:rPr sz="1000" spc="10" dirty="0"/>
              <a:t> </a:t>
            </a:r>
            <a:r>
              <a:rPr sz="1000" dirty="0"/>
              <a:t>and</a:t>
            </a:r>
            <a:r>
              <a:rPr sz="1000" spc="15" dirty="0"/>
              <a:t> </a:t>
            </a:r>
            <a:r>
              <a:rPr sz="1000" dirty="0"/>
              <a:t>performance</a:t>
            </a:r>
            <a:r>
              <a:rPr sz="1000" spc="10" dirty="0"/>
              <a:t> </a:t>
            </a:r>
            <a:r>
              <a:rPr sz="1000" dirty="0"/>
              <a:t>metric</a:t>
            </a:r>
            <a:r>
              <a:rPr sz="1000" spc="15" dirty="0"/>
              <a:t> </a:t>
            </a:r>
            <a:r>
              <a:rPr sz="1000" b="0" i="1" spc="100" dirty="0">
                <a:latin typeface="Bookman Old Style"/>
                <a:cs typeface="Bookman Old Style"/>
              </a:rPr>
              <a:t>M</a:t>
            </a:r>
            <a:r>
              <a:rPr sz="1000" b="0" i="1" spc="70" dirty="0">
                <a:latin typeface="Bookman Old Style"/>
                <a:cs typeface="Bookman Old Style"/>
              </a:rPr>
              <a:t> </a:t>
            </a:r>
            <a:r>
              <a:rPr sz="1000" dirty="0"/>
              <a:t>(e.g.,</a:t>
            </a:r>
            <a:r>
              <a:rPr sz="1000" spc="10" dirty="0"/>
              <a:t> </a:t>
            </a:r>
            <a:r>
              <a:rPr sz="1000" spc="-35" dirty="0"/>
              <a:t>MAE,</a:t>
            </a:r>
            <a:r>
              <a:rPr sz="1000" spc="15" dirty="0"/>
              <a:t> </a:t>
            </a:r>
            <a:r>
              <a:rPr sz="1000" spc="-10" dirty="0"/>
              <a:t>MSE).</a:t>
            </a:r>
            <a:endParaRPr sz="1000">
              <a:latin typeface="Bookman Old Style"/>
              <a:cs typeface="Bookman Old Style"/>
            </a:endParaRPr>
          </a:p>
          <a:p>
            <a:pPr marL="290195" indent="-100965">
              <a:lnSpc>
                <a:spcPct val="100000"/>
              </a:lnSpc>
              <a:spcBef>
                <a:spcPts val="969"/>
              </a:spcBef>
              <a:buChar char="•"/>
              <a:tabLst>
                <a:tab pos="290195" algn="l"/>
              </a:tabLst>
            </a:pPr>
            <a:r>
              <a:rPr dirty="0"/>
              <a:t>we</a:t>
            </a:r>
            <a:r>
              <a:rPr spc="5" dirty="0"/>
              <a:t> </a:t>
            </a:r>
            <a:r>
              <a:rPr dirty="0"/>
              <a:t>consider</a:t>
            </a:r>
            <a:r>
              <a:rPr spc="10" dirty="0"/>
              <a:t> </a:t>
            </a:r>
            <a:r>
              <a:rPr i="1" spc="50" dirty="0">
                <a:latin typeface="DejaVu Sans Mono"/>
                <a:cs typeface="DejaVu Sans Mono"/>
              </a:rPr>
              <a:t>F</a:t>
            </a:r>
            <a:r>
              <a:rPr sz="1050" b="0" i="1" spc="75" baseline="-11904" dirty="0">
                <a:latin typeface="Bookman Old Style"/>
                <a:cs typeface="Bookman Old Style"/>
              </a:rPr>
              <a:t>a</a:t>
            </a:r>
            <a:r>
              <a:rPr sz="1050" b="0" i="1" spc="127" baseline="-11904" dirty="0">
                <a:latin typeface="Bookman Old Style"/>
                <a:cs typeface="Bookman Old Style"/>
              </a:rPr>
              <a:t> </a:t>
            </a:r>
            <a:r>
              <a:rPr sz="1000" spc="-10" dirty="0">
                <a:solidFill>
                  <a:srgbClr val="007AA5"/>
                </a:solidFill>
              </a:rPr>
              <a:t>better</a:t>
            </a:r>
            <a:r>
              <a:rPr sz="1000" spc="10" dirty="0">
                <a:solidFill>
                  <a:srgbClr val="007AA5"/>
                </a:solidFill>
              </a:rPr>
              <a:t> </a:t>
            </a:r>
            <a:r>
              <a:rPr sz="1000" dirty="0"/>
              <a:t>than</a:t>
            </a:r>
            <a:r>
              <a:rPr sz="1000" spc="10" dirty="0"/>
              <a:t> </a:t>
            </a:r>
            <a:r>
              <a:rPr sz="1000" i="1" dirty="0">
                <a:latin typeface="DejaVu Sans Mono"/>
                <a:cs typeface="DejaVu Sans Mono"/>
              </a:rPr>
              <a:t>F</a:t>
            </a:r>
            <a:r>
              <a:rPr sz="1050" b="0" i="1" baseline="-11904" dirty="0">
                <a:latin typeface="Bookman Old Style"/>
                <a:cs typeface="Bookman Old Style"/>
              </a:rPr>
              <a:t>b</a:t>
            </a:r>
            <a:r>
              <a:rPr sz="1050" b="0" i="1" spc="127" baseline="-11904" dirty="0">
                <a:latin typeface="Bookman Old Style"/>
                <a:cs typeface="Bookman Old Style"/>
              </a:rPr>
              <a:t> </a:t>
            </a:r>
            <a:r>
              <a:rPr sz="1000" dirty="0"/>
              <a:t>if</a:t>
            </a:r>
            <a:r>
              <a:rPr sz="1000" spc="10" dirty="0"/>
              <a:t> </a:t>
            </a:r>
            <a:r>
              <a:rPr sz="1000" b="0" i="1" spc="100" dirty="0">
                <a:latin typeface="Bookman Old Style"/>
                <a:cs typeface="Bookman Old Style"/>
              </a:rPr>
              <a:t>M</a:t>
            </a:r>
            <a:r>
              <a:rPr sz="1000" b="0" i="1" spc="-175" dirty="0">
                <a:latin typeface="Bookman Old Style"/>
                <a:cs typeface="Bookman Old Style"/>
              </a:rPr>
              <a:t> </a:t>
            </a:r>
            <a:r>
              <a:rPr sz="1000" dirty="0">
                <a:latin typeface="LM Roman 10"/>
                <a:cs typeface="LM Roman 10"/>
              </a:rPr>
              <a:t>(</a:t>
            </a:r>
            <a:r>
              <a:rPr sz="1000" i="1" dirty="0">
                <a:latin typeface="DejaVu Sans Mono"/>
                <a:cs typeface="DejaVu Sans Mono"/>
              </a:rPr>
              <a:t>F</a:t>
            </a:r>
            <a:r>
              <a:rPr sz="1050" b="0" i="1" baseline="-11904" dirty="0">
                <a:latin typeface="Bookman Old Style"/>
                <a:cs typeface="Bookman Old Style"/>
              </a:rPr>
              <a:t>a</a:t>
            </a:r>
            <a:r>
              <a:rPr sz="1000" dirty="0">
                <a:latin typeface="LM Roman 10"/>
                <a:cs typeface="LM Roman 10"/>
              </a:rPr>
              <a:t>)</a:t>
            </a:r>
            <a:r>
              <a:rPr sz="1000" spc="-95" dirty="0">
                <a:latin typeface="LM Roman 10"/>
                <a:cs typeface="LM Roman 10"/>
              </a:rPr>
              <a:t> </a:t>
            </a:r>
            <a:r>
              <a:rPr sz="1000" dirty="0"/>
              <a:t>is</a:t>
            </a:r>
            <a:r>
              <a:rPr sz="1000" spc="10" dirty="0"/>
              <a:t> </a:t>
            </a:r>
            <a:r>
              <a:rPr sz="1000" i="1" dirty="0">
                <a:latin typeface="Calibri"/>
                <a:cs typeface="Calibri"/>
              </a:rPr>
              <a:t>statistically</a:t>
            </a:r>
            <a:r>
              <a:rPr sz="1000" i="1" spc="10" dirty="0">
                <a:latin typeface="Calibri"/>
                <a:cs typeface="Calibri"/>
              </a:rPr>
              <a:t> </a:t>
            </a:r>
            <a:r>
              <a:rPr sz="1000" spc="-10" dirty="0"/>
              <a:t>better</a:t>
            </a:r>
            <a:r>
              <a:rPr sz="1000" spc="5" dirty="0"/>
              <a:t> </a:t>
            </a:r>
            <a:r>
              <a:rPr sz="1000" dirty="0"/>
              <a:t>than</a:t>
            </a:r>
            <a:r>
              <a:rPr sz="1000" spc="10" dirty="0"/>
              <a:t> </a:t>
            </a:r>
            <a:r>
              <a:rPr sz="1000" b="0" i="1" spc="100" dirty="0">
                <a:latin typeface="Bookman Old Style"/>
                <a:cs typeface="Bookman Old Style"/>
              </a:rPr>
              <a:t>M</a:t>
            </a:r>
            <a:r>
              <a:rPr sz="1000" b="0" i="1" spc="-170" dirty="0">
                <a:latin typeface="Bookman Old Style"/>
                <a:cs typeface="Bookman Old Style"/>
              </a:rPr>
              <a:t> </a:t>
            </a:r>
            <a:r>
              <a:rPr sz="1000" spc="-10" dirty="0">
                <a:latin typeface="LM Roman 10"/>
                <a:cs typeface="LM Roman 10"/>
              </a:rPr>
              <a:t>(</a:t>
            </a:r>
            <a:r>
              <a:rPr sz="1000" i="1" spc="-10" dirty="0">
                <a:latin typeface="DejaVu Sans Mono"/>
                <a:cs typeface="DejaVu Sans Mono"/>
              </a:rPr>
              <a:t>F</a:t>
            </a:r>
            <a:r>
              <a:rPr sz="1050" b="0" i="1" spc="-15" baseline="-11904" dirty="0">
                <a:latin typeface="Bookman Old Style"/>
                <a:cs typeface="Bookman Old Style"/>
              </a:rPr>
              <a:t>b</a:t>
            </a:r>
            <a:r>
              <a:rPr sz="1000" spc="-10" dirty="0">
                <a:latin typeface="LM Roman 10"/>
                <a:cs typeface="LM Roman 10"/>
              </a:rPr>
              <a:t>)</a:t>
            </a:r>
            <a:r>
              <a:rPr sz="1000" spc="-10" dirty="0"/>
              <a:t>.</a:t>
            </a:r>
            <a:endParaRPr sz="1000">
              <a:latin typeface="LM Roman 10"/>
              <a:cs typeface="LM Roman 10"/>
            </a:endParaRPr>
          </a:p>
          <a:p>
            <a:pPr marL="2901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290195" algn="l"/>
              </a:tabLst>
            </a:pPr>
            <a:r>
              <a:rPr dirty="0"/>
              <a:t>we</a:t>
            </a:r>
            <a:r>
              <a:rPr spc="-5" dirty="0"/>
              <a:t> </a:t>
            </a:r>
            <a:r>
              <a:rPr dirty="0"/>
              <a:t>consider</a:t>
            </a:r>
            <a:r>
              <a:rPr spc="-5" dirty="0"/>
              <a:t> </a:t>
            </a:r>
            <a:r>
              <a:rPr i="1" spc="50" dirty="0">
                <a:latin typeface="DejaVu Sans Mono"/>
                <a:cs typeface="DejaVu Sans Mono"/>
              </a:rPr>
              <a:t>F</a:t>
            </a:r>
            <a:r>
              <a:rPr sz="1050" b="0" i="1" spc="75" baseline="-11904" dirty="0">
                <a:latin typeface="Bookman Old Style"/>
                <a:cs typeface="Bookman Old Style"/>
              </a:rPr>
              <a:t>a</a:t>
            </a:r>
            <a:r>
              <a:rPr sz="1050" b="0" i="1" spc="104" baseline="-11904" dirty="0"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007AA5"/>
                </a:solidFill>
              </a:rPr>
              <a:t>optimal</a:t>
            </a:r>
            <a:r>
              <a:rPr sz="1000" spc="-5" dirty="0">
                <a:solidFill>
                  <a:srgbClr val="007AA5"/>
                </a:solidFill>
              </a:rPr>
              <a:t> </a:t>
            </a:r>
            <a:r>
              <a:rPr sz="1000" dirty="0"/>
              <a:t>if there</a:t>
            </a:r>
            <a:r>
              <a:rPr sz="1000" spc="-5" dirty="0"/>
              <a:t> </a:t>
            </a:r>
            <a:r>
              <a:rPr sz="1000" dirty="0"/>
              <a:t>is</a:t>
            </a:r>
            <a:r>
              <a:rPr sz="1000" spc="-5" dirty="0"/>
              <a:t> </a:t>
            </a:r>
            <a:r>
              <a:rPr sz="1000" dirty="0"/>
              <a:t>no </a:t>
            </a:r>
            <a:r>
              <a:rPr sz="1000" i="1" dirty="0">
                <a:latin typeface="DejaVu Sans Mono"/>
                <a:cs typeface="DejaVu Sans Mono"/>
              </a:rPr>
              <a:t>F</a:t>
            </a:r>
            <a:r>
              <a:rPr sz="1050" b="0" i="1" baseline="-11904" dirty="0">
                <a:latin typeface="Bookman Old Style"/>
                <a:cs typeface="Bookman Old Style"/>
              </a:rPr>
              <a:t>b</a:t>
            </a:r>
            <a:r>
              <a:rPr sz="1050" b="0" i="1" spc="240" baseline="-11904" dirty="0">
                <a:latin typeface="Bookman Old Style"/>
                <a:cs typeface="Bookman Old Style"/>
              </a:rPr>
              <a:t> </a:t>
            </a:r>
            <a:r>
              <a:rPr sz="1000" i="1" spc="60" dirty="0">
                <a:latin typeface="DejaVu Sans Mono"/>
                <a:cs typeface="DejaVu Sans Mono"/>
              </a:rPr>
              <a:t>∈</a:t>
            </a:r>
            <a:r>
              <a:rPr sz="1000" i="1" spc="-290" dirty="0">
                <a:latin typeface="DejaVu Sans Mono"/>
                <a:cs typeface="DejaVu Sans Mono"/>
              </a:rPr>
              <a:t> </a:t>
            </a:r>
            <a:r>
              <a:rPr sz="1000" spc="-10" dirty="0">
                <a:latin typeface="Arial"/>
                <a:cs typeface="Arial"/>
              </a:rPr>
              <a:t>F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0" dirty="0"/>
              <a:t>better</a:t>
            </a:r>
            <a:r>
              <a:rPr sz="1000" spc="-5" dirty="0"/>
              <a:t> </a:t>
            </a:r>
            <a:r>
              <a:rPr sz="1000" dirty="0"/>
              <a:t>than</a:t>
            </a:r>
            <a:r>
              <a:rPr sz="1000" spc="-5" dirty="0"/>
              <a:t> </a:t>
            </a:r>
            <a:r>
              <a:rPr sz="1000" i="1" spc="-25" dirty="0">
                <a:latin typeface="DejaVu Sans Mono"/>
                <a:cs typeface="DejaVu Sans Mono"/>
              </a:rPr>
              <a:t>F</a:t>
            </a:r>
            <a:r>
              <a:rPr sz="1050" b="0" i="1" spc="-37" baseline="-11904" dirty="0">
                <a:latin typeface="Bookman Old Style"/>
                <a:cs typeface="Bookman Old Style"/>
              </a:rPr>
              <a:t>a</a:t>
            </a:r>
            <a:r>
              <a:rPr sz="1000" spc="-25" dirty="0"/>
              <a:t>.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18675" y="1945667"/>
            <a:ext cx="806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a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2605" y="1888736"/>
            <a:ext cx="28867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further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improve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over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best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so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far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spc="110" dirty="0">
                <a:solidFill>
                  <a:srgbClr val="22373A"/>
                </a:solidFill>
                <a:latin typeface="DejaVu Sans Mono"/>
                <a:cs typeface="DejaVu Sans Mono"/>
              </a:rPr>
              <a:t>F</a:t>
            </a:r>
            <a:r>
              <a:rPr sz="1000" i="1" spc="-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?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165" y="2040566"/>
            <a:ext cx="3201670" cy="45085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75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3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Either we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find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new model </a:t>
            </a:r>
            <a:r>
              <a:rPr sz="1000" i="1" dirty="0">
                <a:solidFill>
                  <a:srgbClr val="22373A"/>
                </a:solidFill>
                <a:latin typeface="DejaVu Sans Mono"/>
                <a:cs typeface="DejaVu Sans Mono"/>
              </a:rPr>
              <a:t>F</a:t>
            </a:r>
            <a:r>
              <a:rPr sz="1050" i="1" baseline="-11904" dirty="0">
                <a:solidFill>
                  <a:srgbClr val="22373A"/>
                </a:solidFill>
                <a:latin typeface="DejaVu Sans Mono"/>
                <a:cs typeface="DejaVu Sans Mono"/>
              </a:rPr>
              <a:t>∗</a:t>
            </a:r>
            <a:r>
              <a:rPr sz="1050" i="1" spc="-202" baseline="-11904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better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than </a:t>
            </a:r>
            <a:r>
              <a:rPr sz="1000" i="1" spc="25" dirty="0">
                <a:solidFill>
                  <a:srgbClr val="22373A"/>
                </a:solidFill>
                <a:latin typeface="DejaVu Sans Mono"/>
                <a:cs typeface="DejaVu Sans Mono"/>
              </a:rPr>
              <a:t>F</a:t>
            </a:r>
            <a:r>
              <a:rPr sz="1050" b="0" i="1" spc="37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a</a:t>
            </a:r>
            <a:endParaRPr sz="1050" baseline="-11904">
              <a:latin typeface="Bookman Old Style"/>
              <a:cs typeface="Bookman Old Style"/>
            </a:endParaRPr>
          </a:p>
          <a:p>
            <a:pPr marL="38100">
              <a:lnSpc>
                <a:spcPct val="100000"/>
              </a:lnSpc>
              <a:spcBef>
                <a:spcPts val="470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2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or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need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prior</a:t>
            </a:r>
            <a:r>
              <a:rPr sz="1000" spc="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knowledge</a:t>
            </a:r>
            <a:r>
              <a:rPr sz="1000" spc="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about 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modeled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system.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137469" y="1624075"/>
          <a:ext cx="1341120" cy="1158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000" b="1" spc="-10" dirty="0">
                          <a:solidFill>
                            <a:srgbClr val="22373A"/>
                          </a:solidFill>
                          <a:latin typeface="Trebuchet MS"/>
                          <a:cs typeface="Trebuchet MS"/>
                        </a:rPr>
                        <a:t>Model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6350">
                      <a:solidFill>
                        <a:srgbClr val="22373A"/>
                      </a:solidFill>
                      <a:prstDash val="solid"/>
                    </a:lnR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ts val="1160"/>
                        </a:lnSpc>
                      </a:pPr>
                      <a:r>
                        <a:rPr sz="1000" b="0" i="1" spc="50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M</a:t>
                      </a:r>
                      <a:endParaRPr sz="10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R="1270" algn="ctr">
                        <a:lnSpc>
                          <a:spcPts val="1180"/>
                        </a:lnSpc>
                      </a:pPr>
                      <a:r>
                        <a:rPr sz="1000" i="1" spc="25" dirty="0">
                          <a:solidFill>
                            <a:srgbClr val="22373A"/>
                          </a:solidFill>
                          <a:latin typeface="DejaVu Sans Mono"/>
                          <a:cs typeface="DejaVu Sans Mono"/>
                        </a:rPr>
                        <a:t>F</a:t>
                      </a:r>
                      <a:r>
                        <a:rPr sz="1050" b="0" i="1" spc="37" baseline="-11904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a</a:t>
                      </a:r>
                      <a:endParaRPr sz="1050" baseline="-11904">
                        <a:latin typeface="Bookman Old Style"/>
                        <a:cs typeface="Bookman Old Style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i="1" spc="-25" dirty="0">
                          <a:solidFill>
                            <a:srgbClr val="22373A"/>
                          </a:solidFill>
                          <a:latin typeface="DejaVu Sans Mono"/>
                          <a:cs typeface="DejaVu Sans Mono"/>
                        </a:rPr>
                        <a:t>F</a:t>
                      </a:r>
                      <a:r>
                        <a:rPr sz="1050" b="0" i="1" spc="-37" baseline="-11904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b</a:t>
                      </a:r>
                      <a:endParaRPr sz="1050" baseline="-11904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spc="-15" baseline="8333" dirty="0">
                          <a:solidFill>
                            <a:srgbClr val="22373A"/>
                          </a:solidFill>
                          <a:latin typeface="LM Roman 10"/>
                          <a:cs typeface="LM Roman 10"/>
                        </a:rPr>
                        <a:t>0</a:t>
                      </a:r>
                      <a:r>
                        <a:rPr sz="1500" b="0" i="1" spc="-15" baseline="8333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.</a:t>
                      </a:r>
                      <a:r>
                        <a:rPr sz="1500" spc="-15" baseline="8333" dirty="0">
                          <a:solidFill>
                            <a:srgbClr val="22373A"/>
                          </a:solidFill>
                          <a:latin typeface="LM Roman 10"/>
                          <a:cs typeface="LM Roman 10"/>
                        </a:rPr>
                        <a:t>145</a:t>
                      </a:r>
                      <a:r>
                        <a:rPr sz="700" i="1" spc="-10" dirty="0">
                          <a:solidFill>
                            <a:srgbClr val="22373A"/>
                          </a:solidFill>
                          <a:latin typeface="DejaVu Sans Mono"/>
                          <a:cs typeface="DejaVu Sans Mono"/>
                        </a:rPr>
                        <a:t>±</a:t>
                      </a:r>
                      <a:r>
                        <a:rPr sz="700" spc="-10" dirty="0">
                          <a:solidFill>
                            <a:srgbClr val="22373A"/>
                          </a:solidFill>
                          <a:latin typeface="Georgia"/>
                          <a:cs typeface="Georgia"/>
                        </a:rPr>
                        <a:t>0</a:t>
                      </a:r>
                      <a:r>
                        <a:rPr sz="700" b="0" i="1" spc="-10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.</a:t>
                      </a:r>
                      <a:r>
                        <a:rPr sz="700" spc="-10" dirty="0">
                          <a:solidFill>
                            <a:srgbClr val="22373A"/>
                          </a:solidFill>
                          <a:latin typeface="Georgia"/>
                          <a:cs typeface="Georgia"/>
                        </a:rPr>
                        <a:t>002</a:t>
                      </a:r>
                      <a:endParaRPr sz="7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500" spc="-15" baseline="8333" dirty="0">
                          <a:solidFill>
                            <a:srgbClr val="22373A"/>
                          </a:solidFill>
                          <a:latin typeface="LM Roman 10"/>
                          <a:cs typeface="LM Roman 10"/>
                        </a:rPr>
                        <a:t>0</a:t>
                      </a:r>
                      <a:r>
                        <a:rPr sz="1500" b="0" i="1" spc="-15" baseline="8333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.</a:t>
                      </a:r>
                      <a:r>
                        <a:rPr sz="1500" spc="-15" baseline="8333" dirty="0">
                          <a:solidFill>
                            <a:srgbClr val="22373A"/>
                          </a:solidFill>
                          <a:latin typeface="LM Roman 10"/>
                          <a:cs typeface="LM Roman 10"/>
                        </a:rPr>
                        <a:t>176</a:t>
                      </a:r>
                      <a:r>
                        <a:rPr sz="700" i="1" spc="-10" dirty="0">
                          <a:solidFill>
                            <a:srgbClr val="22373A"/>
                          </a:solidFill>
                          <a:latin typeface="DejaVu Sans Mono"/>
                          <a:cs typeface="DejaVu Sans Mono"/>
                        </a:rPr>
                        <a:t>±</a:t>
                      </a:r>
                      <a:r>
                        <a:rPr sz="700" spc="-10" dirty="0">
                          <a:solidFill>
                            <a:srgbClr val="22373A"/>
                          </a:solidFill>
                          <a:latin typeface="Georgia"/>
                          <a:cs typeface="Georgia"/>
                        </a:rPr>
                        <a:t>0</a:t>
                      </a:r>
                      <a:r>
                        <a:rPr sz="700" b="0" i="1" spc="-10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.</a:t>
                      </a:r>
                      <a:r>
                        <a:rPr sz="700" spc="-10" dirty="0">
                          <a:solidFill>
                            <a:srgbClr val="22373A"/>
                          </a:solidFill>
                          <a:latin typeface="Georgia"/>
                          <a:cs typeface="Georgia"/>
                        </a:rPr>
                        <a:t>005</a:t>
                      </a:r>
                      <a:endParaRPr sz="700">
                        <a:latin typeface="Georgia"/>
                        <a:cs typeface="Georgia"/>
                      </a:endParaRPr>
                    </a:p>
                  </a:txBody>
                  <a:tcPr marL="0" marR="0" marT="16510" marB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185"/>
                        </a:lnSpc>
                      </a:pPr>
                      <a:r>
                        <a:rPr sz="1000" spc="-50" dirty="0">
                          <a:solidFill>
                            <a:srgbClr val="22373A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22373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R="635" algn="ctr">
                        <a:lnSpc>
                          <a:spcPts val="1075"/>
                        </a:lnSpc>
                      </a:pPr>
                      <a:r>
                        <a:rPr sz="1000" i="1" spc="55" dirty="0">
                          <a:solidFill>
                            <a:srgbClr val="22373A"/>
                          </a:solidFill>
                          <a:latin typeface="DejaVu Sans Mono"/>
                          <a:cs typeface="DejaVu Sans Mono"/>
                        </a:rPr>
                        <a:t>F</a:t>
                      </a:r>
                      <a:r>
                        <a:rPr sz="1050" b="0" i="1" spc="82" baseline="-11904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n</a:t>
                      </a:r>
                      <a:endParaRPr sz="1050" baseline="-11904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>
                    <a:lnR w="6350">
                      <a:solidFill>
                        <a:srgbClr val="22373A"/>
                      </a:solidFill>
                      <a:prstDash val="solid"/>
                    </a:lnR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15" baseline="8333" dirty="0">
                          <a:solidFill>
                            <a:srgbClr val="22373A"/>
                          </a:solidFill>
                          <a:latin typeface="LM Roman 10"/>
                          <a:cs typeface="LM Roman 10"/>
                        </a:rPr>
                        <a:t>0</a:t>
                      </a:r>
                      <a:r>
                        <a:rPr sz="1500" b="0" i="1" spc="-15" baseline="8333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.</a:t>
                      </a:r>
                      <a:r>
                        <a:rPr sz="1500" spc="-15" baseline="8333" dirty="0">
                          <a:solidFill>
                            <a:srgbClr val="22373A"/>
                          </a:solidFill>
                          <a:latin typeface="LM Roman 10"/>
                          <a:cs typeface="LM Roman 10"/>
                        </a:rPr>
                        <a:t>158</a:t>
                      </a:r>
                      <a:r>
                        <a:rPr sz="700" i="1" spc="-10" dirty="0">
                          <a:solidFill>
                            <a:srgbClr val="22373A"/>
                          </a:solidFill>
                          <a:latin typeface="DejaVu Sans Mono"/>
                          <a:cs typeface="DejaVu Sans Mono"/>
                        </a:rPr>
                        <a:t>±</a:t>
                      </a:r>
                      <a:r>
                        <a:rPr sz="700" spc="-10" dirty="0">
                          <a:solidFill>
                            <a:srgbClr val="22373A"/>
                          </a:solidFill>
                          <a:latin typeface="Georgia"/>
                          <a:cs typeface="Georgia"/>
                        </a:rPr>
                        <a:t>0</a:t>
                      </a:r>
                      <a:r>
                        <a:rPr sz="700" b="0" i="1" spc="-10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.</a:t>
                      </a:r>
                      <a:r>
                        <a:rPr sz="700" spc="-10" dirty="0">
                          <a:solidFill>
                            <a:srgbClr val="22373A"/>
                          </a:solidFill>
                          <a:latin typeface="Georgia"/>
                          <a:cs typeface="Georgia"/>
                        </a:rPr>
                        <a:t>004</a:t>
                      </a:r>
                      <a:endParaRPr sz="700">
                        <a:latin typeface="Georgia"/>
                        <a:cs typeface="Georgia"/>
                      </a:endParaRPr>
                    </a:p>
                  </a:txBody>
                  <a:tcPr marL="0" marR="0" marT="2540" marB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i="1" spc="-25" dirty="0">
                          <a:solidFill>
                            <a:srgbClr val="22373A"/>
                          </a:solidFill>
                          <a:latin typeface="DejaVu Sans Mono"/>
                          <a:cs typeface="DejaVu Sans Mono"/>
                        </a:rPr>
                        <a:t>F</a:t>
                      </a:r>
                      <a:r>
                        <a:rPr sz="1050" i="1" spc="-37" baseline="-11904" dirty="0">
                          <a:solidFill>
                            <a:srgbClr val="22373A"/>
                          </a:solidFill>
                          <a:latin typeface="DejaVu Sans Mono"/>
                          <a:cs typeface="DejaVu Sans Mono"/>
                        </a:rPr>
                        <a:t>∗</a:t>
                      </a:r>
                      <a:endParaRPr sz="1050" baseline="-11904">
                        <a:latin typeface="DejaVu Sans Mono"/>
                        <a:cs typeface="DejaVu Sans Mono"/>
                      </a:endParaRPr>
                    </a:p>
                  </a:txBody>
                  <a:tcPr marL="0" marR="0" marT="12700" marB="0"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5"/>
                        </a:lnSpc>
                        <a:spcBef>
                          <a:spcPts val="250"/>
                        </a:spcBef>
                      </a:pPr>
                      <a:r>
                        <a:rPr sz="1500" spc="-15" baseline="8333" dirty="0">
                          <a:solidFill>
                            <a:srgbClr val="22373A"/>
                          </a:solidFill>
                          <a:latin typeface="LM Roman 10"/>
                          <a:cs typeface="LM Roman 10"/>
                        </a:rPr>
                        <a:t>0</a:t>
                      </a:r>
                      <a:r>
                        <a:rPr sz="1500" b="0" i="1" spc="-15" baseline="8333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.</a:t>
                      </a:r>
                      <a:r>
                        <a:rPr sz="1500" spc="-15" baseline="8333" dirty="0">
                          <a:solidFill>
                            <a:srgbClr val="22373A"/>
                          </a:solidFill>
                          <a:latin typeface="LM Roman 10"/>
                          <a:cs typeface="LM Roman 10"/>
                        </a:rPr>
                        <a:t>139</a:t>
                      </a:r>
                      <a:r>
                        <a:rPr sz="700" i="1" spc="-10" dirty="0">
                          <a:solidFill>
                            <a:srgbClr val="22373A"/>
                          </a:solidFill>
                          <a:latin typeface="DejaVu Sans Mono"/>
                          <a:cs typeface="DejaVu Sans Mono"/>
                        </a:rPr>
                        <a:t>±</a:t>
                      </a:r>
                      <a:r>
                        <a:rPr sz="700" spc="-10" dirty="0">
                          <a:solidFill>
                            <a:srgbClr val="22373A"/>
                          </a:solidFill>
                          <a:latin typeface="Georgia"/>
                          <a:cs typeface="Georgia"/>
                        </a:rPr>
                        <a:t>0</a:t>
                      </a:r>
                      <a:r>
                        <a:rPr sz="700" b="0" i="1" spc="-10" dirty="0">
                          <a:solidFill>
                            <a:srgbClr val="22373A"/>
                          </a:solidFill>
                          <a:latin typeface="Bookman Old Style"/>
                          <a:cs typeface="Bookman Old Style"/>
                        </a:rPr>
                        <a:t>.</a:t>
                      </a:r>
                      <a:r>
                        <a:rPr sz="700" spc="-10" dirty="0">
                          <a:solidFill>
                            <a:srgbClr val="22373A"/>
                          </a:solidFill>
                          <a:latin typeface="Georgia"/>
                          <a:cs typeface="Georgia"/>
                        </a:rPr>
                        <a:t>001</a:t>
                      </a:r>
                      <a:endParaRPr sz="700">
                        <a:latin typeface="Georgia"/>
                        <a:cs typeface="Georgia"/>
                      </a:endParaRPr>
                    </a:p>
                  </a:txBody>
                  <a:tcPr marL="0" marR="0" marT="31750" marB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1" name="object 11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14693"/>
              <a:ext cx="3442335" cy="25400"/>
            </a:xfrm>
            <a:custGeom>
              <a:avLst/>
              <a:gdLst/>
              <a:ahLst/>
              <a:cxnLst/>
              <a:rect l="l" t="t" r="r" b="b"/>
              <a:pathLst>
                <a:path w="3442335" h="25400">
                  <a:moveTo>
                    <a:pt x="0" y="25305"/>
                  </a:moveTo>
                  <a:lnTo>
                    <a:pt x="0" y="0"/>
                  </a:lnTo>
                  <a:lnTo>
                    <a:pt x="3442016" y="0"/>
                  </a:lnTo>
                  <a:lnTo>
                    <a:pt x="3442016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5285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Model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quality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assessment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4555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Residual</a:t>
            </a:r>
            <a:r>
              <a:rPr spc="65" dirty="0"/>
              <a:t> </a:t>
            </a:r>
            <a:r>
              <a:rPr spc="20" dirty="0"/>
              <a:t>correlation</a:t>
            </a:r>
            <a:r>
              <a:rPr spc="75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51543" y="724171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50" b="0" i="1" spc="120" baseline="-15873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1050" b="0" i="1" spc="555" baseline="-15873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1151" y="787935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0613" y="830737"/>
            <a:ext cx="707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baseline="13888" dirty="0">
                <a:solidFill>
                  <a:srgbClr val="22373A"/>
                </a:solidFill>
                <a:latin typeface="Verdana"/>
                <a:cs typeface="Verdana"/>
              </a:rPr>
              <a:t>r</a:t>
            </a:r>
            <a:r>
              <a:rPr sz="1050" b="0" i="1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247" baseline="3968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baseline="13888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500" spc="-37" baseline="13888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500" b="1" i="1" spc="67" baseline="13888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70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45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45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45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7901" y="787935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87901" y="868695"/>
            <a:ext cx="291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6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77995" y="795888"/>
            <a:ext cx="1440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6415" algn="l"/>
              </a:tabLst>
            </a:pP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−</a:t>
            </a:r>
            <a:r>
              <a:rPr sz="1000" i="1" spc="-3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1" i="1" spc="-61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-40" dirty="0">
                <a:solidFill>
                  <a:srgbClr val="22373A"/>
                </a:solidFill>
                <a:latin typeface="LM Roman 10"/>
                <a:cs typeface="LM Roman 10"/>
              </a:rPr>
              <a:t>ˆ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allows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testing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773119"/>
            <a:ext cx="2859405" cy="68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Studying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correlation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between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prediction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residuals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optimality.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libri"/>
              <a:cs typeface="Calibri"/>
            </a:endParaRPr>
          </a:p>
          <a:p>
            <a:pPr marL="397510">
              <a:lnSpc>
                <a:spcPct val="100000"/>
              </a:lnSpc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residuals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B85350"/>
                </a:solidFill>
                <a:latin typeface="Calibri"/>
                <a:cs typeface="Calibri"/>
              </a:rPr>
              <a:t>dependent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6756" y="1436109"/>
            <a:ext cx="3676015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00" spc="105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⇒</a:t>
            </a:r>
            <a:r>
              <a:rPr sz="1000" i="1" spc="-5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there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information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 model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hasn’t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captured</a:t>
            </a:r>
            <a:endParaRPr sz="1000">
              <a:latin typeface="Calibri"/>
              <a:cs typeface="Calibri"/>
            </a:endParaRPr>
          </a:p>
          <a:p>
            <a:pPr marL="1497330">
              <a:lnSpc>
                <a:spcPct val="100000"/>
              </a:lnSpc>
              <a:spcBef>
                <a:spcPts val="175"/>
              </a:spcBef>
            </a:pPr>
            <a:r>
              <a:rPr sz="1000" spc="105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i="1" spc="105" dirty="0">
                <a:solidFill>
                  <a:srgbClr val="22373A"/>
                </a:solidFill>
                <a:latin typeface="DejaVu Sans Mono"/>
                <a:cs typeface="DejaVu Sans Mono"/>
              </a:rPr>
              <a:t>⇒</a:t>
            </a:r>
            <a:r>
              <a:rPr sz="1000" i="1" spc="-1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predictions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can</a:t>
            </a:r>
            <a:r>
              <a:rPr sz="1000" spc="1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be</a:t>
            </a:r>
            <a:r>
              <a:rPr sz="1000" spc="2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improved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5612" y="1948727"/>
            <a:ext cx="2332990" cy="659130"/>
            <a:chOff x="375612" y="1948727"/>
            <a:chExt cx="2332990" cy="659130"/>
          </a:xfrm>
        </p:grpSpPr>
        <p:sp>
          <p:nvSpPr>
            <p:cNvPr id="14" name="object 14"/>
            <p:cNvSpPr/>
            <p:nvPr/>
          </p:nvSpPr>
          <p:spPr>
            <a:xfrm>
              <a:off x="375612" y="1948727"/>
              <a:ext cx="2332990" cy="659130"/>
            </a:xfrm>
            <a:custGeom>
              <a:avLst/>
              <a:gdLst/>
              <a:ahLst/>
              <a:cxnLst/>
              <a:rect l="l" t="t" r="r" b="b"/>
              <a:pathLst>
                <a:path w="2332990" h="659130">
                  <a:moveTo>
                    <a:pt x="2259013" y="0"/>
                  </a:moveTo>
                  <a:lnTo>
                    <a:pt x="73800" y="0"/>
                  </a:lnTo>
                  <a:lnTo>
                    <a:pt x="45073" y="5799"/>
                  </a:lnTo>
                  <a:lnTo>
                    <a:pt x="21615" y="21615"/>
                  </a:lnTo>
                  <a:lnTo>
                    <a:pt x="5799" y="45073"/>
                  </a:lnTo>
                  <a:lnTo>
                    <a:pt x="0" y="73800"/>
                  </a:lnTo>
                  <a:lnTo>
                    <a:pt x="0" y="585017"/>
                  </a:lnTo>
                  <a:lnTo>
                    <a:pt x="5799" y="613744"/>
                  </a:lnTo>
                  <a:lnTo>
                    <a:pt x="21615" y="637202"/>
                  </a:lnTo>
                  <a:lnTo>
                    <a:pt x="45073" y="653018"/>
                  </a:lnTo>
                  <a:lnTo>
                    <a:pt x="73800" y="658818"/>
                  </a:lnTo>
                  <a:lnTo>
                    <a:pt x="2259013" y="658818"/>
                  </a:lnTo>
                  <a:lnTo>
                    <a:pt x="2287740" y="653018"/>
                  </a:lnTo>
                  <a:lnTo>
                    <a:pt x="2311198" y="637202"/>
                  </a:lnTo>
                  <a:lnTo>
                    <a:pt x="2327014" y="613744"/>
                  </a:lnTo>
                  <a:lnTo>
                    <a:pt x="2332814" y="585017"/>
                  </a:lnTo>
                  <a:lnTo>
                    <a:pt x="2332814" y="73800"/>
                  </a:lnTo>
                  <a:lnTo>
                    <a:pt x="2327014" y="45073"/>
                  </a:lnTo>
                  <a:lnTo>
                    <a:pt x="2311198" y="21615"/>
                  </a:lnTo>
                  <a:lnTo>
                    <a:pt x="2287740" y="5799"/>
                  </a:lnTo>
                  <a:lnTo>
                    <a:pt x="2259013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9212" y="1952327"/>
              <a:ext cx="2326005" cy="652145"/>
            </a:xfrm>
            <a:custGeom>
              <a:avLst/>
              <a:gdLst/>
              <a:ahLst/>
              <a:cxnLst/>
              <a:rect l="l" t="t" r="r" b="b"/>
              <a:pathLst>
                <a:path w="2326005" h="652144">
                  <a:moveTo>
                    <a:pt x="2255413" y="0"/>
                  </a:moveTo>
                  <a:lnTo>
                    <a:pt x="70200" y="0"/>
                  </a:lnTo>
                  <a:lnTo>
                    <a:pt x="42874" y="5516"/>
                  </a:lnTo>
                  <a:lnTo>
                    <a:pt x="20561" y="20561"/>
                  </a:lnTo>
                  <a:lnTo>
                    <a:pt x="5516" y="42875"/>
                  </a:lnTo>
                  <a:lnTo>
                    <a:pt x="0" y="70200"/>
                  </a:lnTo>
                  <a:lnTo>
                    <a:pt x="0" y="581417"/>
                  </a:lnTo>
                  <a:lnTo>
                    <a:pt x="5516" y="608742"/>
                  </a:lnTo>
                  <a:lnTo>
                    <a:pt x="20561" y="631056"/>
                  </a:lnTo>
                  <a:lnTo>
                    <a:pt x="42874" y="646101"/>
                  </a:lnTo>
                  <a:lnTo>
                    <a:pt x="70200" y="651617"/>
                  </a:lnTo>
                  <a:lnTo>
                    <a:pt x="2255413" y="651617"/>
                  </a:lnTo>
                  <a:lnTo>
                    <a:pt x="2282738" y="646101"/>
                  </a:lnTo>
                  <a:lnTo>
                    <a:pt x="2305052" y="631056"/>
                  </a:lnTo>
                  <a:lnTo>
                    <a:pt x="2320097" y="608742"/>
                  </a:lnTo>
                  <a:lnTo>
                    <a:pt x="2325614" y="581417"/>
                  </a:lnTo>
                  <a:lnTo>
                    <a:pt x="2325614" y="70200"/>
                  </a:lnTo>
                  <a:lnTo>
                    <a:pt x="2320097" y="42875"/>
                  </a:lnTo>
                  <a:lnTo>
                    <a:pt x="2305052" y="20561"/>
                  </a:lnTo>
                  <a:lnTo>
                    <a:pt x="2282738" y="5516"/>
                  </a:lnTo>
                  <a:lnTo>
                    <a:pt x="2255413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812" y="1955927"/>
              <a:ext cx="2319020" cy="644525"/>
            </a:xfrm>
            <a:custGeom>
              <a:avLst/>
              <a:gdLst/>
              <a:ahLst/>
              <a:cxnLst/>
              <a:rect l="l" t="t" r="r" b="b"/>
              <a:pathLst>
                <a:path w="2319020" h="644525">
                  <a:moveTo>
                    <a:pt x="2251813" y="0"/>
                  </a:moveTo>
                  <a:lnTo>
                    <a:pt x="66600" y="0"/>
                  </a:lnTo>
                  <a:lnTo>
                    <a:pt x="40676" y="5233"/>
                  </a:lnTo>
                  <a:lnTo>
                    <a:pt x="19506" y="19506"/>
                  </a:lnTo>
                  <a:lnTo>
                    <a:pt x="5233" y="40676"/>
                  </a:lnTo>
                  <a:lnTo>
                    <a:pt x="0" y="66600"/>
                  </a:lnTo>
                  <a:lnTo>
                    <a:pt x="0" y="577817"/>
                  </a:lnTo>
                  <a:lnTo>
                    <a:pt x="5233" y="603741"/>
                  </a:lnTo>
                  <a:lnTo>
                    <a:pt x="19506" y="624910"/>
                  </a:lnTo>
                  <a:lnTo>
                    <a:pt x="40676" y="639183"/>
                  </a:lnTo>
                  <a:lnTo>
                    <a:pt x="66600" y="644417"/>
                  </a:lnTo>
                  <a:lnTo>
                    <a:pt x="2251813" y="644417"/>
                  </a:lnTo>
                  <a:lnTo>
                    <a:pt x="2277737" y="639183"/>
                  </a:lnTo>
                  <a:lnTo>
                    <a:pt x="2298907" y="624910"/>
                  </a:lnTo>
                  <a:lnTo>
                    <a:pt x="2313180" y="603741"/>
                  </a:lnTo>
                  <a:lnTo>
                    <a:pt x="2318413" y="577817"/>
                  </a:lnTo>
                  <a:lnTo>
                    <a:pt x="2318413" y="66600"/>
                  </a:lnTo>
                  <a:lnTo>
                    <a:pt x="2313180" y="40676"/>
                  </a:lnTo>
                  <a:lnTo>
                    <a:pt x="2298907" y="19506"/>
                  </a:lnTo>
                  <a:lnTo>
                    <a:pt x="2277737" y="5233"/>
                  </a:lnTo>
                  <a:lnTo>
                    <a:pt x="2251813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6412" y="1959527"/>
              <a:ext cx="2311400" cy="637540"/>
            </a:xfrm>
            <a:custGeom>
              <a:avLst/>
              <a:gdLst/>
              <a:ahLst/>
              <a:cxnLst/>
              <a:rect l="l" t="t" r="r" b="b"/>
              <a:pathLst>
                <a:path w="2311400" h="637539">
                  <a:moveTo>
                    <a:pt x="2248213" y="0"/>
                  </a:moveTo>
                  <a:lnTo>
                    <a:pt x="63000" y="0"/>
                  </a:lnTo>
                  <a:lnTo>
                    <a:pt x="38477" y="4950"/>
                  </a:lnTo>
                  <a:lnTo>
                    <a:pt x="18452" y="18452"/>
                  </a:lnTo>
                  <a:lnTo>
                    <a:pt x="4950" y="38477"/>
                  </a:lnTo>
                  <a:lnTo>
                    <a:pt x="0" y="63000"/>
                  </a:lnTo>
                  <a:lnTo>
                    <a:pt x="0" y="574217"/>
                  </a:lnTo>
                  <a:lnTo>
                    <a:pt x="4950" y="598740"/>
                  </a:lnTo>
                  <a:lnTo>
                    <a:pt x="18452" y="618765"/>
                  </a:lnTo>
                  <a:lnTo>
                    <a:pt x="38477" y="632266"/>
                  </a:lnTo>
                  <a:lnTo>
                    <a:pt x="63000" y="637217"/>
                  </a:lnTo>
                  <a:lnTo>
                    <a:pt x="2248213" y="637217"/>
                  </a:lnTo>
                  <a:lnTo>
                    <a:pt x="2272736" y="632266"/>
                  </a:lnTo>
                  <a:lnTo>
                    <a:pt x="2292761" y="618765"/>
                  </a:lnTo>
                  <a:lnTo>
                    <a:pt x="2306262" y="598740"/>
                  </a:lnTo>
                  <a:lnTo>
                    <a:pt x="2311213" y="574217"/>
                  </a:lnTo>
                  <a:lnTo>
                    <a:pt x="2311213" y="63000"/>
                  </a:lnTo>
                  <a:lnTo>
                    <a:pt x="2306262" y="38477"/>
                  </a:lnTo>
                  <a:lnTo>
                    <a:pt x="2292761" y="18452"/>
                  </a:lnTo>
                  <a:lnTo>
                    <a:pt x="2272736" y="4950"/>
                  </a:lnTo>
                  <a:lnTo>
                    <a:pt x="2248213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0004" y="1963127"/>
              <a:ext cx="2304415" cy="630555"/>
            </a:xfrm>
            <a:custGeom>
              <a:avLst/>
              <a:gdLst/>
              <a:ahLst/>
              <a:cxnLst/>
              <a:rect l="l" t="t" r="r" b="b"/>
              <a:pathLst>
                <a:path w="2304415" h="630555">
                  <a:moveTo>
                    <a:pt x="2304021" y="59410"/>
                  </a:moveTo>
                  <a:lnTo>
                    <a:pt x="2299347" y="36283"/>
                  </a:lnTo>
                  <a:lnTo>
                    <a:pt x="2286622" y="17399"/>
                  </a:lnTo>
                  <a:lnTo>
                    <a:pt x="2267737" y="4673"/>
                  </a:lnTo>
                  <a:lnTo>
                    <a:pt x="2244610" y="0"/>
                  </a:lnTo>
                  <a:lnTo>
                    <a:pt x="59397" y="0"/>
                  </a:lnTo>
                  <a:lnTo>
                    <a:pt x="36283" y="4673"/>
                  </a:lnTo>
                  <a:lnTo>
                    <a:pt x="17399" y="17399"/>
                  </a:lnTo>
                  <a:lnTo>
                    <a:pt x="4673" y="36283"/>
                  </a:lnTo>
                  <a:lnTo>
                    <a:pt x="0" y="59410"/>
                  </a:lnTo>
                  <a:lnTo>
                    <a:pt x="0" y="570623"/>
                  </a:lnTo>
                  <a:lnTo>
                    <a:pt x="4673" y="593750"/>
                  </a:lnTo>
                  <a:lnTo>
                    <a:pt x="17399" y="612622"/>
                  </a:lnTo>
                  <a:lnTo>
                    <a:pt x="36283" y="625360"/>
                  </a:lnTo>
                  <a:lnTo>
                    <a:pt x="59397" y="630021"/>
                  </a:lnTo>
                  <a:lnTo>
                    <a:pt x="2244610" y="630021"/>
                  </a:lnTo>
                  <a:lnTo>
                    <a:pt x="2267737" y="625360"/>
                  </a:lnTo>
                  <a:lnTo>
                    <a:pt x="2286622" y="612622"/>
                  </a:lnTo>
                  <a:lnTo>
                    <a:pt x="2299347" y="593750"/>
                  </a:lnTo>
                  <a:lnTo>
                    <a:pt x="2304021" y="570623"/>
                  </a:lnTo>
                  <a:lnTo>
                    <a:pt x="2304021" y="59410"/>
                  </a:lnTo>
                  <a:close/>
                </a:path>
              </a:pathLst>
            </a:custGeom>
            <a:solidFill>
              <a:srgbClr val="BFBFBF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213" y="1970327"/>
              <a:ext cx="2289810" cy="615950"/>
            </a:xfrm>
            <a:custGeom>
              <a:avLst/>
              <a:gdLst/>
              <a:ahLst/>
              <a:cxnLst/>
              <a:rect l="l" t="t" r="r" b="b"/>
              <a:pathLst>
                <a:path w="2289810" h="615950">
                  <a:moveTo>
                    <a:pt x="2237413" y="0"/>
                  </a:moveTo>
                  <a:lnTo>
                    <a:pt x="52199" y="0"/>
                  </a:lnTo>
                  <a:lnTo>
                    <a:pt x="31881" y="4102"/>
                  </a:lnTo>
                  <a:lnTo>
                    <a:pt x="15288" y="15288"/>
                  </a:lnTo>
                  <a:lnTo>
                    <a:pt x="4102" y="31881"/>
                  </a:lnTo>
                  <a:lnTo>
                    <a:pt x="0" y="52199"/>
                  </a:lnTo>
                  <a:lnTo>
                    <a:pt x="0" y="563417"/>
                  </a:lnTo>
                  <a:lnTo>
                    <a:pt x="4102" y="583735"/>
                  </a:lnTo>
                  <a:lnTo>
                    <a:pt x="15288" y="600327"/>
                  </a:lnTo>
                  <a:lnTo>
                    <a:pt x="31881" y="611514"/>
                  </a:lnTo>
                  <a:lnTo>
                    <a:pt x="52199" y="615616"/>
                  </a:lnTo>
                  <a:lnTo>
                    <a:pt x="2237413" y="615616"/>
                  </a:lnTo>
                  <a:lnTo>
                    <a:pt x="2257731" y="611514"/>
                  </a:lnTo>
                  <a:lnTo>
                    <a:pt x="2274324" y="600327"/>
                  </a:lnTo>
                  <a:lnTo>
                    <a:pt x="2285511" y="583735"/>
                  </a:lnTo>
                  <a:lnTo>
                    <a:pt x="2289613" y="563417"/>
                  </a:lnTo>
                  <a:lnTo>
                    <a:pt x="2289613" y="52199"/>
                  </a:lnTo>
                  <a:lnTo>
                    <a:pt x="2285511" y="31881"/>
                  </a:lnTo>
                  <a:lnTo>
                    <a:pt x="2274324" y="15288"/>
                  </a:lnTo>
                  <a:lnTo>
                    <a:pt x="2257731" y="4102"/>
                  </a:lnTo>
                  <a:lnTo>
                    <a:pt x="2237413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0813" y="1973927"/>
              <a:ext cx="2282825" cy="608965"/>
            </a:xfrm>
            <a:custGeom>
              <a:avLst/>
              <a:gdLst/>
              <a:ahLst/>
              <a:cxnLst/>
              <a:rect l="l" t="t" r="r" b="b"/>
              <a:pathLst>
                <a:path w="2282825" h="608964">
                  <a:moveTo>
                    <a:pt x="2233813" y="0"/>
                  </a:moveTo>
                  <a:lnTo>
                    <a:pt x="48599" y="0"/>
                  </a:lnTo>
                  <a:lnTo>
                    <a:pt x="29682" y="3819"/>
                  </a:lnTo>
                  <a:lnTo>
                    <a:pt x="14234" y="14234"/>
                  </a:lnTo>
                  <a:lnTo>
                    <a:pt x="3819" y="29682"/>
                  </a:lnTo>
                  <a:lnTo>
                    <a:pt x="0" y="48599"/>
                  </a:lnTo>
                  <a:lnTo>
                    <a:pt x="0" y="559817"/>
                  </a:lnTo>
                  <a:lnTo>
                    <a:pt x="3819" y="578734"/>
                  </a:lnTo>
                  <a:lnTo>
                    <a:pt x="14234" y="594182"/>
                  </a:lnTo>
                  <a:lnTo>
                    <a:pt x="29682" y="604597"/>
                  </a:lnTo>
                  <a:lnTo>
                    <a:pt x="48599" y="608416"/>
                  </a:lnTo>
                  <a:lnTo>
                    <a:pt x="2233813" y="608416"/>
                  </a:lnTo>
                  <a:lnTo>
                    <a:pt x="2252730" y="604597"/>
                  </a:lnTo>
                  <a:lnTo>
                    <a:pt x="2268178" y="594182"/>
                  </a:lnTo>
                  <a:lnTo>
                    <a:pt x="2278593" y="578734"/>
                  </a:lnTo>
                  <a:lnTo>
                    <a:pt x="2282413" y="559817"/>
                  </a:lnTo>
                  <a:lnTo>
                    <a:pt x="2282413" y="48599"/>
                  </a:lnTo>
                  <a:lnTo>
                    <a:pt x="2278593" y="29682"/>
                  </a:lnTo>
                  <a:lnTo>
                    <a:pt x="2268178" y="14234"/>
                  </a:lnTo>
                  <a:lnTo>
                    <a:pt x="2252730" y="3819"/>
                  </a:lnTo>
                  <a:lnTo>
                    <a:pt x="2233813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4413" y="1977528"/>
              <a:ext cx="2275840" cy="601345"/>
            </a:xfrm>
            <a:custGeom>
              <a:avLst/>
              <a:gdLst/>
              <a:ahLst/>
              <a:cxnLst/>
              <a:rect l="l" t="t" r="r" b="b"/>
              <a:pathLst>
                <a:path w="2275840" h="601344">
                  <a:moveTo>
                    <a:pt x="2230213" y="0"/>
                  </a:moveTo>
                  <a:lnTo>
                    <a:pt x="44999" y="0"/>
                  </a:lnTo>
                  <a:lnTo>
                    <a:pt x="27483" y="3536"/>
                  </a:lnTo>
                  <a:lnTo>
                    <a:pt x="13179" y="13180"/>
                  </a:lnTo>
                  <a:lnTo>
                    <a:pt x="3536" y="27483"/>
                  </a:lnTo>
                  <a:lnTo>
                    <a:pt x="0" y="44999"/>
                  </a:lnTo>
                  <a:lnTo>
                    <a:pt x="0" y="556217"/>
                  </a:lnTo>
                  <a:lnTo>
                    <a:pt x="3536" y="573732"/>
                  </a:lnTo>
                  <a:lnTo>
                    <a:pt x="13179" y="588036"/>
                  </a:lnTo>
                  <a:lnTo>
                    <a:pt x="27483" y="597680"/>
                  </a:lnTo>
                  <a:lnTo>
                    <a:pt x="44999" y="601216"/>
                  </a:lnTo>
                  <a:lnTo>
                    <a:pt x="2230213" y="601216"/>
                  </a:lnTo>
                  <a:lnTo>
                    <a:pt x="2247729" y="597680"/>
                  </a:lnTo>
                  <a:lnTo>
                    <a:pt x="2262032" y="588036"/>
                  </a:lnTo>
                  <a:lnTo>
                    <a:pt x="2271676" y="573732"/>
                  </a:lnTo>
                  <a:lnTo>
                    <a:pt x="2275212" y="556217"/>
                  </a:lnTo>
                  <a:lnTo>
                    <a:pt x="2275212" y="44999"/>
                  </a:lnTo>
                  <a:lnTo>
                    <a:pt x="2271676" y="27483"/>
                  </a:lnTo>
                  <a:lnTo>
                    <a:pt x="2262032" y="13180"/>
                  </a:lnTo>
                  <a:lnTo>
                    <a:pt x="2247729" y="3536"/>
                  </a:lnTo>
                  <a:lnTo>
                    <a:pt x="2230213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8013" y="1981128"/>
              <a:ext cx="2268220" cy="594360"/>
            </a:xfrm>
            <a:custGeom>
              <a:avLst/>
              <a:gdLst/>
              <a:ahLst/>
              <a:cxnLst/>
              <a:rect l="l" t="t" r="r" b="b"/>
              <a:pathLst>
                <a:path w="2268220" h="594360">
                  <a:moveTo>
                    <a:pt x="2226613" y="0"/>
                  </a:moveTo>
                  <a:lnTo>
                    <a:pt x="41399" y="0"/>
                  </a:lnTo>
                  <a:lnTo>
                    <a:pt x="25284" y="3253"/>
                  </a:lnTo>
                  <a:lnTo>
                    <a:pt x="12125" y="12125"/>
                  </a:lnTo>
                  <a:lnTo>
                    <a:pt x="3253" y="25284"/>
                  </a:lnTo>
                  <a:lnTo>
                    <a:pt x="0" y="41399"/>
                  </a:lnTo>
                  <a:lnTo>
                    <a:pt x="0" y="552616"/>
                  </a:lnTo>
                  <a:lnTo>
                    <a:pt x="3253" y="568731"/>
                  </a:lnTo>
                  <a:lnTo>
                    <a:pt x="12125" y="581890"/>
                  </a:lnTo>
                  <a:lnTo>
                    <a:pt x="25284" y="590762"/>
                  </a:lnTo>
                  <a:lnTo>
                    <a:pt x="41399" y="594016"/>
                  </a:lnTo>
                  <a:lnTo>
                    <a:pt x="2226613" y="594016"/>
                  </a:lnTo>
                  <a:lnTo>
                    <a:pt x="2242728" y="590762"/>
                  </a:lnTo>
                  <a:lnTo>
                    <a:pt x="2255887" y="581890"/>
                  </a:lnTo>
                  <a:lnTo>
                    <a:pt x="2264759" y="568731"/>
                  </a:lnTo>
                  <a:lnTo>
                    <a:pt x="2268012" y="552616"/>
                  </a:lnTo>
                  <a:lnTo>
                    <a:pt x="2268012" y="41399"/>
                  </a:lnTo>
                  <a:lnTo>
                    <a:pt x="2264759" y="25284"/>
                  </a:lnTo>
                  <a:lnTo>
                    <a:pt x="2255887" y="12125"/>
                  </a:lnTo>
                  <a:lnTo>
                    <a:pt x="2242728" y="3253"/>
                  </a:lnTo>
                  <a:lnTo>
                    <a:pt x="2226613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8012" y="1963127"/>
              <a:ext cx="2268220" cy="594360"/>
            </a:xfrm>
            <a:custGeom>
              <a:avLst/>
              <a:gdLst/>
              <a:ahLst/>
              <a:cxnLst/>
              <a:rect l="l" t="t" r="r" b="b"/>
              <a:pathLst>
                <a:path w="2268220" h="594360">
                  <a:moveTo>
                    <a:pt x="2226613" y="0"/>
                  </a:moveTo>
                  <a:lnTo>
                    <a:pt x="41399" y="0"/>
                  </a:lnTo>
                  <a:lnTo>
                    <a:pt x="25285" y="3253"/>
                  </a:lnTo>
                  <a:lnTo>
                    <a:pt x="12125" y="12125"/>
                  </a:lnTo>
                  <a:lnTo>
                    <a:pt x="3253" y="25285"/>
                  </a:lnTo>
                  <a:lnTo>
                    <a:pt x="0" y="41400"/>
                  </a:lnTo>
                  <a:lnTo>
                    <a:pt x="0" y="552617"/>
                  </a:lnTo>
                  <a:lnTo>
                    <a:pt x="3253" y="568732"/>
                  </a:lnTo>
                  <a:lnTo>
                    <a:pt x="12125" y="581891"/>
                  </a:lnTo>
                  <a:lnTo>
                    <a:pt x="25285" y="590764"/>
                  </a:lnTo>
                  <a:lnTo>
                    <a:pt x="41399" y="594017"/>
                  </a:lnTo>
                  <a:lnTo>
                    <a:pt x="2226613" y="594017"/>
                  </a:lnTo>
                  <a:lnTo>
                    <a:pt x="2242728" y="590764"/>
                  </a:lnTo>
                  <a:lnTo>
                    <a:pt x="2255888" y="581891"/>
                  </a:lnTo>
                  <a:lnTo>
                    <a:pt x="2264760" y="568732"/>
                  </a:lnTo>
                  <a:lnTo>
                    <a:pt x="2268013" y="552617"/>
                  </a:lnTo>
                  <a:lnTo>
                    <a:pt x="2268013" y="41400"/>
                  </a:lnTo>
                  <a:lnTo>
                    <a:pt x="2264760" y="25285"/>
                  </a:lnTo>
                  <a:lnTo>
                    <a:pt x="2255888" y="12125"/>
                  </a:lnTo>
                  <a:lnTo>
                    <a:pt x="2242728" y="3253"/>
                  </a:lnTo>
                  <a:lnTo>
                    <a:pt x="2226613" y="0"/>
                  </a:lnTo>
                  <a:close/>
                </a:path>
              </a:pathLst>
            </a:custGeom>
            <a:solidFill>
              <a:srgbClr val="007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2412" y="2158823"/>
              <a:ext cx="2239645" cy="384175"/>
            </a:xfrm>
            <a:custGeom>
              <a:avLst/>
              <a:gdLst/>
              <a:ahLst/>
              <a:cxnLst/>
              <a:rect l="l" t="t" r="r" b="b"/>
              <a:pathLst>
                <a:path w="2239645" h="384175">
                  <a:moveTo>
                    <a:pt x="2239213" y="0"/>
                  </a:moveTo>
                  <a:lnTo>
                    <a:pt x="0" y="0"/>
                  </a:lnTo>
                  <a:lnTo>
                    <a:pt x="0" y="356921"/>
                  </a:lnTo>
                  <a:lnTo>
                    <a:pt x="2121" y="367431"/>
                  </a:lnTo>
                  <a:lnTo>
                    <a:pt x="7908" y="376013"/>
                  </a:lnTo>
                  <a:lnTo>
                    <a:pt x="16490" y="381800"/>
                  </a:lnTo>
                  <a:lnTo>
                    <a:pt x="27000" y="383921"/>
                  </a:lnTo>
                  <a:lnTo>
                    <a:pt x="2212213" y="383921"/>
                  </a:lnTo>
                  <a:lnTo>
                    <a:pt x="2222723" y="381800"/>
                  </a:lnTo>
                  <a:lnTo>
                    <a:pt x="2231305" y="376013"/>
                  </a:lnTo>
                  <a:lnTo>
                    <a:pt x="2237092" y="367431"/>
                  </a:lnTo>
                  <a:lnTo>
                    <a:pt x="2239213" y="356921"/>
                  </a:lnTo>
                  <a:lnTo>
                    <a:pt x="2239213" y="0"/>
                  </a:lnTo>
                  <a:close/>
                </a:path>
              </a:pathLst>
            </a:custGeom>
            <a:solidFill>
              <a:srgbClr val="F2F8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7715" y="1929466"/>
            <a:ext cx="2049145" cy="5803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Serial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correlation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120"/>
              </a:spcBef>
            </a:pPr>
            <a:r>
              <a:rPr sz="1000" dirty="0">
                <a:latin typeface="Calibri"/>
                <a:cs typeface="Calibri"/>
              </a:rPr>
              <a:t>Correlation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between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10" dirty="0">
                <a:latin typeface="Calibri"/>
                <a:cs typeface="Calibri"/>
              </a:rPr>
              <a:t>residuals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at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differ- </a:t>
            </a:r>
            <a:r>
              <a:rPr sz="1000" dirty="0">
                <a:latin typeface="Calibri"/>
                <a:cs typeface="Calibri"/>
              </a:rPr>
              <a:t>ent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time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steps.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051604" y="1936827"/>
            <a:ext cx="2332990" cy="682625"/>
            <a:chOff x="3051604" y="1936827"/>
            <a:chExt cx="2332990" cy="682625"/>
          </a:xfrm>
        </p:grpSpPr>
        <p:sp>
          <p:nvSpPr>
            <p:cNvPr id="27" name="object 27"/>
            <p:cNvSpPr/>
            <p:nvPr/>
          </p:nvSpPr>
          <p:spPr>
            <a:xfrm>
              <a:off x="3051604" y="1936827"/>
              <a:ext cx="2332990" cy="682625"/>
            </a:xfrm>
            <a:custGeom>
              <a:avLst/>
              <a:gdLst/>
              <a:ahLst/>
              <a:cxnLst/>
              <a:rect l="l" t="t" r="r" b="b"/>
              <a:pathLst>
                <a:path w="2332990" h="682625">
                  <a:moveTo>
                    <a:pt x="2259013" y="0"/>
                  </a:moveTo>
                  <a:lnTo>
                    <a:pt x="73800" y="0"/>
                  </a:lnTo>
                  <a:lnTo>
                    <a:pt x="45073" y="5799"/>
                  </a:lnTo>
                  <a:lnTo>
                    <a:pt x="21615" y="21615"/>
                  </a:lnTo>
                  <a:lnTo>
                    <a:pt x="5799" y="45073"/>
                  </a:lnTo>
                  <a:lnTo>
                    <a:pt x="0" y="73800"/>
                  </a:lnTo>
                  <a:lnTo>
                    <a:pt x="0" y="608804"/>
                  </a:lnTo>
                  <a:lnTo>
                    <a:pt x="5799" y="637531"/>
                  </a:lnTo>
                  <a:lnTo>
                    <a:pt x="21615" y="660989"/>
                  </a:lnTo>
                  <a:lnTo>
                    <a:pt x="45073" y="676805"/>
                  </a:lnTo>
                  <a:lnTo>
                    <a:pt x="73800" y="682605"/>
                  </a:lnTo>
                  <a:lnTo>
                    <a:pt x="2259013" y="682605"/>
                  </a:lnTo>
                  <a:lnTo>
                    <a:pt x="2287740" y="676805"/>
                  </a:lnTo>
                  <a:lnTo>
                    <a:pt x="2311198" y="660989"/>
                  </a:lnTo>
                  <a:lnTo>
                    <a:pt x="2327014" y="637531"/>
                  </a:lnTo>
                  <a:lnTo>
                    <a:pt x="2332814" y="608804"/>
                  </a:lnTo>
                  <a:lnTo>
                    <a:pt x="2332814" y="73800"/>
                  </a:lnTo>
                  <a:lnTo>
                    <a:pt x="2327014" y="45073"/>
                  </a:lnTo>
                  <a:lnTo>
                    <a:pt x="2311198" y="21615"/>
                  </a:lnTo>
                  <a:lnTo>
                    <a:pt x="2287740" y="5799"/>
                  </a:lnTo>
                  <a:lnTo>
                    <a:pt x="2259013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55204" y="1940427"/>
              <a:ext cx="2326005" cy="675640"/>
            </a:xfrm>
            <a:custGeom>
              <a:avLst/>
              <a:gdLst/>
              <a:ahLst/>
              <a:cxnLst/>
              <a:rect l="l" t="t" r="r" b="b"/>
              <a:pathLst>
                <a:path w="2326004" h="675639">
                  <a:moveTo>
                    <a:pt x="2255413" y="0"/>
                  </a:moveTo>
                  <a:lnTo>
                    <a:pt x="70200" y="0"/>
                  </a:lnTo>
                  <a:lnTo>
                    <a:pt x="42874" y="5516"/>
                  </a:lnTo>
                  <a:lnTo>
                    <a:pt x="20561" y="20561"/>
                  </a:lnTo>
                  <a:lnTo>
                    <a:pt x="5516" y="42875"/>
                  </a:lnTo>
                  <a:lnTo>
                    <a:pt x="0" y="70200"/>
                  </a:lnTo>
                  <a:lnTo>
                    <a:pt x="0" y="605204"/>
                  </a:lnTo>
                  <a:lnTo>
                    <a:pt x="5516" y="632529"/>
                  </a:lnTo>
                  <a:lnTo>
                    <a:pt x="20561" y="654843"/>
                  </a:lnTo>
                  <a:lnTo>
                    <a:pt x="42874" y="669888"/>
                  </a:lnTo>
                  <a:lnTo>
                    <a:pt x="70200" y="675404"/>
                  </a:lnTo>
                  <a:lnTo>
                    <a:pt x="2255413" y="675404"/>
                  </a:lnTo>
                  <a:lnTo>
                    <a:pt x="2282738" y="669888"/>
                  </a:lnTo>
                  <a:lnTo>
                    <a:pt x="2305052" y="654843"/>
                  </a:lnTo>
                  <a:lnTo>
                    <a:pt x="2320097" y="632529"/>
                  </a:lnTo>
                  <a:lnTo>
                    <a:pt x="2325614" y="605204"/>
                  </a:lnTo>
                  <a:lnTo>
                    <a:pt x="2325614" y="70200"/>
                  </a:lnTo>
                  <a:lnTo>
                    <a:pt x="2320097" y="42875"/>
                  </a:lnTo>
                  <a:lnTo>
                    <a:pt x="2305052" y="20561"/>
                  </a:lnTo>
                  <a:lnTo>
                    <a:pt x="2282738" y="5516"/>
                  </a:lnTo>
                  <a:lnTo>
                    <a:pt x="2255413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58804" y="1944027"/>
              <a:ext cx="2319020" cy="668655"/>
            </a:xfrm>
            <a:custGeom>
              <a:avLst/>
              <a:gdLst/>
              <a:ahLst/>
              <a:cxnLst/>
              <a:rect l="l" t="t" r="r" b="b"/>
              <a:pathLst>
                <a:path w="2319020" h="668655">
                  <a:moveTo>
                    <a:pt x="2251813" y="0"/>
                  </a:moveTo>
                  <a:lnTo>
                    <a:pt x="66600" y="0"/>
                  </a:lnTo>
                  <a:lnTo>
                    <a:pt x="40676" y="5233"/>
                  </a:lnTo>
                  <a:lnTo>
                    <a:pt x="19506" y="19506"/>
                  </a:lnTo>
                  <a:lnTo>
                    <a:pt x="5233" y="40676"/>
                  </a:lnTo>
                  <a:lnTo>
                    <a:pt x="0" y="66600"/>
                  </a:lnTo>
                  <a:lnTo>
                    <a:pt x="0" y="601604"/>
                  </a:lnTo>
                  <a:lnTo>
                    <a:pt x="5233" y="627528"/>
                  </a:lnTo>
                  <a:lnTo>
                    <a:pt x="19506" y="648698"/>
                  </a:lnTo>
                  <a:lnTo>
                    <a:pt x="40676" y="662971"/>
                  </a:lnTo>
                  <a:lnTo>
                    <a:pt x="66600" y="668204"/>
                  </a:lnTo>
                  <a:lnTo>
                    <a:pt x="2251813" y="668204"/>
                  </a:lnTo>
                  <a:lnTo>
                    <a:pt x="2277737" y="662971"/>
                  </a:lnTo>
                  <a:lnTo>
                    <a:pt x="2298907" y="648698"/>
                  </a:lnTo>
                  <a:lnTo>
                    <a:pt x="2313180" y="627528"/>
                  </a:lnTo>
                  <a:lnTo>
                    <a:pt x="2318413" y="601604"/>
                  </a:lnTo>
                  <a:lnTo>
                    <a:pt x="2318413" y="66600"/>
                  </a:lnTo>
                  <a:lnTo>
                    <a:pt x="2313180" y="40676"/>
                  </a:lnTo>
                  <a:lnTo>
                    <a:pt x="2298907" y="19506"/>
                  </a:lnTo>
                  <a:lnTo>
                    <a:pt x="2277737" y="5233"/>
                  </a:lnTo>
                  <a:lnTo>
                    <a:pt x="2251813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62404" y="1947627"/>
              <a:ext cx="2311400" cy="661035"/>
            </a:xfrm>
            <a:custGeom>
              <a:avLst/>
              <a:gdLst/>
              <a:ahLst/>
              <a:cxnLst/>
              <a:rect l="l" t="t" r="r" b="b"/>
              <a:pathLst>
                <a:path w="2311400" h="661035">
                  <a:moveTo>
                    <a:pt x="2248213" y="0"/>
                  </a:moveTo>
                  <a:lnTo>
                    <a:pt x="63000" y="0"/>
                  </a:lnTo>
                  <a:lnTo>
                    <a:pt x="38477" y="4950"/>
                  </a:lnTo>
                  <a:lnTo>
                    <a:pt x="18452" y="18452"/>
                  </a:lnTo>
                  <a:lnTo>
                    <a:pt x="4950" y="38477"/>
                  </a:lnTo>
                  <a:lnTo>
                    <a:pt x="0" y="63000"/>
                  </a:lnTo>
                  <a:lnTo>
                    <a:pt x="0" y="598004"/>
                  </a:lnTo>
                  <a:lnTo>
                    <a:pt x="4950" y="622527"/>
                  </a:lnTo>
                  <a:lnTo>
                    <a:pt x="18452" y="642552"/>
                  </a:lnTo>
                  <a:lnTo>
                    <a:pt x="38477" y="656053"/>
                  </a:lnTo>
                  <a:lnTo>
                    <a:pt x="63000" y="661004"/>
                  </a:lnTo>
                  <a:lnTo>
                    <a:pt x="2248213" y="661004"/>
                  </a:lnTo>
                  <a:lnTo>
                    <a:pt x="2272736" y="656053"/>
                  </a:lnTo>
                  <a:lnTo>
                    <a:pt x="2292761" y="642552"/>
                  </a:lnTo>
                  <a:lnTo>
                    <a:pt x="2306262" y="622527"/>
                  </a:lnTo>
                  <a:lnTo>
                    <a:pt x="2311213" y="598004"/>
                  </a:lnTo>
                  <a:lnTo>
                    <a:pt x="2311213" y="63000"/>
                  </a:lnTo>
                  <a:lnTo>
                    <a:pt x="2306262" y="38477"/>
                  </a:lnTo>
                  <a:lnTo>
                    <a:pt x="2292761" y="18452"/>
                  </a:lnTo>
                  <a:lnTo>
                    <a:pt x="2272736" y="4950"/>
                  </a:lnTo>
                  <a:lnTo>
                    <a:pt x="2248213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65995" y="1951227"/>
              <a:ext cx="2304415" cy="654050"/>
            </a:xfrm>
            <a:custGeom>
              <a:avLst/>
              <a:gdLst/>
              <a:ahLst/>
              <a:cxnLst/>
              <a:rect l="l" t="t" r="r" b="b"/>
              <a:pathLst>
                <a:path w="2304415" h="654050">
                  <a:moveTo>
                    <a:pt x="2304021" y="59410"/>
                  </a:moveTo>
                  <a:lnTo>
                    <a:pt x="2299347" y="36283"/>
                  </a:lnTo>
                  <a:lnTo>
                    <a:pt x="2286622" y="17399"/>
                  </a:lnTo>
                  <a:lnTo>
                    <a:pt x="2267737" y="4673"/>
                  </a:lnTo>
                  <a:lnTo>
                    <a:pt x="2244610" y="0"/>
                  </a:lnTo>
                  <a:lnTo>
                    <a:pt x="59397" y="0"/>
                  </a:lnTo>
                  <a:lnTo>
                    <a:pt x="36283" y="4673"/>
                  </a:lnTo>
                  <a:lnTo>
                    <a:pt x="17399" y="17399"/>
                  </a:lnTo>
                  <a:lnTo>
                    <a:pt x="4673" y="36283"/>
                  </a:lnTo>
                  <a:lnTo>
                    <a:pt x="0" y="59410"/>
                  </a:lnTo>
                  <a:lnTo>
                    <a:pt x="0" y="594410"/>
                  </a:lnTo>
                  <a:lnTo>
                    <a:pt x="4673" y="617537"/>
                  </a:lnTo>
                  <a:lnTo>
                    <a:pt x="17399" y="636409"/>
                  </a:lnTo>
                  <a:lnTo>
                    <a:pt x="36283" y="649147"/>
                  </a:lnTo>
                  <a:lnTo>
                    <a:pt x="59397" y="653808"/>
                  </a:lnTo>
                  <a:lnTo>
                    <a:pt x="2244610" y="653808"/>
                  </a:lnTo>
                  <a:lnTo>
                    <a:pt x="2267737" y="649147"/>
                  </a:lnTo>
                  <a:lnTo>
                    <a:pt x="2286622" y="636409"/>
                  </a:lnTo>
                  <a:lnTo>
                    <a:pt x="2299347" y="617537"/>
                  </a:lnTo>
                  <a:lnTo>
                    <a:pt x="2304021" y="594410"/>
                  </a:lnTo>
                  <a:lnTo>
                    <a:pt x="2304021" y="59410"/>
                  </a:lnTo>
                  <a:close/>
                </a:path>
              </a:pathLst>
            </a:custGeom>
            <a:solidFill>
              <a:srgbClr val="BFBFBF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73204" y="1958428"/>
              <a:ext cx="2289810" cy="639445"/>
            </a:xfrm>
            <a:custGeom>
              <a:avLst/>
              <a:gdLst/>
              <a:ahLst/>
              <a:cxnLst/>
              <a:rect l="l" t="t" r="r" b="b"/>
              <a:pathLst>
                <a:path w="2289810" h="639444">
                  <a:moveTo>
                    <a:pt x="2237413" y="0"/>
                  </a:moveTo>
                  <a:lnTo>
                    <a:pt x="52199" y="0"/>
                  </a:lnTo>
                  <a:lnTo>
                    <a:pt x="31881" y="4102"/>
                  </a:lnTo>
                  <a:lnTo>
                    <a:pt x="15288" y="15288"/>
                  </a:lnTo>
                  <a:lnTo>
                    <a:pt x="4102" y="31881"/>
                  </a:lnTo>
                  <a:lnTo>
                    <a:pt x="0" y="52199"/>
                  </a:lnTo>
                  <a:lnTo>
                    <a:pt x="0" y="587204"/>
                  </a:lnTo>
                  <a:lnTo>
                    <a:pt x="4102" y="607522"/>
                  </a:lnTo>
                  <a:lnTo>
                    <a:pt x="15288" y="624115"/>
                  </a:lnTo>
                  <a:lnTo>
                    <a:pt x="31881" y="635301"/>
                  </a:lnTo>
                  <a:lnTo>
                    <a:pt x="52199" y="639403"/>
                  </a:lnTo>
                  <a:lnTo>
                    <a:pt x="2237413" y="639403"/>
                  </a:lnTo>
                  <a:lnTo>
                    <a:pt x="2257731" y="635301"/>
                  </a:lnTo>
                  <a:lnTo>
                    <a:pt x="2274324" y="624115"/>
                  </a:lnTo>
                  <a:lnTo>
                    <a:pt x="2285511" y="607522"/>
                  </a:lnTo>
                  <a:lnTo>
                    <a:pt x="2289613" y="587204"/>
                  </a:lnTo>
                  <a:lnTo>
                    <a:pt x="2289613" y="52199"/>
                  </a:lnTo>
                  <a:lnTo>
                    <a:pt x="2285511" y="31881"/>
                  </a:lnTo>
                  <a:lnTo>
                    <a:pt x="2274324" y="15288"/>
                  </a:lnTo>
                  <a:lnTo>
                    <a:pt x="2257731" y="4102"/>
                  </a:lnTo>
                  <a:lnTo>
                    <a:pt x="2237413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76804" y="1962027"/>
              <a:ext cx="2282825" cy="632460"/>
            </a:xfrm>
            <a:custGeom>
              <a:avLst/>
              <a:gdLst/>
              <a:ahLst/>
              <a:cxnLst/>
              <a:rect l="l" t="t" r="r" b="b"/>
              <a:pathLst>
                <a:path w="2282825" h="632460">
                  <a:moveTo>
                    <a:pt x="2233813" y="0"/>
                  </a:moveTo>
                  <a:lnTo>
                    <a:pt x="48599" y="0"/>
                  </a:lnTo>
                  <a:lnTo>
                    <a:pt x="29682" y="3819"/>
                  </a:lnTo>
                  <a:lnTo>
                    <a:pt x="14234" y="14234"/>
                  </a:lnTo>
                  <a:lnTo>
                    <a:pt x="3819" y="29682"/>
                  </a:lnTo>
                  <a:lnTo>
                    <a:pt x="0" y="48599"/>
                  </a:lnTo>
                  <a:lnTo>
                    <a:pt x="0" y="583604"/>
                  </a:lnTo>
                  <a:lnTo>
                    <a:pt x="3819" y="602521"/>
                  </a:lnTo>
                  <a:lnTo>
                    <a:pt x="14234" y="617969"/>
                  </a:lnTo>
                  <a:lnTo>
                    <a:pt x="29682" y="628384"/>
                  </a:lnTo>
                  <a:lnTo>
                    <a:pt x="48599" y="632204"/>
                  </a:lnTo>
                  <a:lnTo>
                    <a:pt x="2233813" y="632204"/>
                  </a:lnTo>
                  <a:lnTo>
                    <a:pt x="2252730" y="628384"/>
                  </a:lnTo>
                  <a:lnTo>
                    <a:pt x="2268178" y="617969"/>
                  </a:lnTo>
                  <a:lnTo>
                    <a:pt x="2278593" y="602521"/>
                  </a:lnTo>
                  <a:lnTo>
                    <a:pt x="2282413" y="583604"/>
                  </a:lnTo>
                  <a:lnTo>
                    <a:pt x="2282413" y="48599"/>
                  </a:lnTo>
                  <a:lnTo>
                    <a:pt x="2278593" y="29682"/>
                  </a:lnTo>
                  <a:lnTo>
                    <a:pt x="2268178" y="14234"/>
                  </a:lnTo>
                  <a:lnTo>
                    <a:pt x="2252730" y="3819"/>
                  </a:lnTo>
                  <a:lnTo>
                    <a:pt x="2233813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80404" y="1965628"/>
              <a:ext cx="2275840" cy="625475"/>
            </a:xfrm>
            <a:custGeom>
              <a:avLst/>
              <a:gdLst/>
              <a:ahLst/>
              <a:cxnLst/>
              <a:rect l="l" t="t" r="r" b="b"/>
              <a:pathLst>
                <a:path w="2275840" h="625475">
                  <a:moveTo>
                    <a:pt x="2230213" y="0"/>
                  </a:moveTo>
                  <a:lnTo>
                    <a:pt x="44999" y="0"/>
                  </a:lnTo>
                  <a:lnTo>
                    <a:pt x="27483" y="3536"/>
                  </a:lnTo>
                  <a:lnTo>
                    <a:pt x="13179" y="13180"/>
                  </a:lnTo>
                  <a:lnTo>
                    <a:pt x="3536" y="27483"/>
                  </a:lnTo>
                  <a:lnTo>
                    <a:pt x="0" y="44999"/>
                  </a:lnTo>
                  <a:lnTo>
                    <a:pt x="0" y="580004"/>
                  </a:lnTo>
                  <a:lnTo>
                    <a:pt x="3536" y="597520"/>
                  </a:lnTo>
                  <a:lnTo>
                    <a:pt x="13179" y="611823"/>
                  </a:lnTo>
                  <a:lnTo>
                    <a:pt x="27483" y="621467"/>
                  </a:lnTo>
                  <a:lnTo>
                    <a:pt x="44999" y="625003"/>
                  </a:lnTo>
                  <a:lnTo>
                    <a:pt x="2230213" y="625003"/>
                  </a:lnTo>
                  <a:lnTo>
                    <a:pt x="2247729" y="621467"/>
                  </a:lnTo>
                  <a:lnTo>
                    <a:pt x="2262032" y="611823"/>
                  </a:lnTo>
                  <a:lnTo>
                    <a:pt x="2271676" y="597520"/>
                  </a:lnTo>
                  <a:lnTo>
                    <a:pt x="2275212" y="580004"/>
                  </a:lnTo>
                  <a:lnTo>
                    <a:pt x="2275212" y="44999"/>
                  </a:lnTo>
                  <a:lnTo>
                    <a:pt x="2271676" y="27483"/>
                  </a:lnTo>
                  <a:lnTo>
                    <a:pt x="2262032" y="13180"/>
                  </a:lnTo>
                  <a:lnTo>
                    <a:pt x="2247729" y="3536"/>
                  </a:lnTo>
                  <a:lnTo>
                    <a:pt x="2230213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84004" y="1969228"/>
              <a:ext cx="2268220" cy="617855"/>
            </a:xfrm>
            <a:custGeom>
              <a:avLst/>
              <a:gdLst/>
              <a:ahLst/>
              <a:cxnLst/>
              <a:rect l="l" t="t" r="r" b="b"/>
              <a:pathLst>
                <a:path w="2268220" h="617855">
                  <a:moveTo>
                    <a:pt x="2226613" y="0"/>
                  </a:moveTo>
                  <a:lnTo>
                    <a:pt x="41399" y="0"/>
                  </a:lnTo>
                  <a:lnTo>
                    <a:pt x="25284" y="3253"/>
                  </a:lnTo>
                  <a:lnTo>
                    <a:pt x="12125" y="12125"/>
                  </a:lnTo>
                  <a:lnTo>
                    <a:pt x="3253" y="25285"/>
                  </a:lnTo>
                  <a:lnTo>
                    <a:pt x="0" y="41399"/>
                  </a:lnTo>
                  <a:lnTo>
                    <a:pt x="0" y="576404"/>
                  </a:lnTo>
                  <a:lnTo>
                    <a:pt x="3253" y="592518"/>
                  </a:lnTo>
                  <a:lnTo>
                    <a:pt x="12125" y="605678"/>
                  </a:lnTo>
                  <a:lnTo>
                    <a:pt x="25284" y="614550"/>
                  </a:lnTo>
                  <a:lnTo>
                    <a:pt x="41399" y="617803"/>
                  </a:lnTo>
                  <a:lnTo>
                    <a:pt x="2226613" y="617803"/>
                  </a:lnTo>
                  <a:lnTo>
                    <a:pt x="2242728" y="614550"/>
                  </a:lnTo>
                  <a:lnTo>
                    <a:pt x="2255887" y="605678"/>
                  </a:lnTo>
                  <a:lnTo>
                    <a:pt x="2264759" y="592518"/>
                  </a:lnTo>
                  <a:lnTo>
                    <a:pt x="2268012" y="576404"/>
                  </a:lnTo>
                  <a:lnTo>
                    <a:pt x="2268012" y="41399"/>
                  </a:lnTo>
                  <a:lnTo>
                    <a:pt x="2264759" y="25285"/>
                  </a:lnTo>
                  <a:lnTo>
                    <a:pt x="2255887" y="12125"/>
                  </a:lnTo>
                  <a:lnTo>
                    <a:pt x="2242728" y="3253"/>
                  </a:lnTo>
                  <a:lnTo>
                    <a:pt x="2226613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84004" y="1951227"/>
              <a:ext cx="2268220" cy="617855"/>
            </a:xfrm>
            <a:custGeom>
              <a:avLst/>
              <a:gdLst/>
              <a:ahLst/>
              <a:cxnLst/>
              <a:rect l="l" t="t" r="r" b="b"/>
              <a:pathLst>
                <a:path w="2268220" h="617855">
                  <a:moveTo>
                    <a:pt x="2226613" y="0"/>
                  </a:moveTo>
                  <a:lnTo>
                    <a:pt x="41399" y="0"/>
                  </a:lnTo>
                  <a:lnTo>
                    <a:pt x="25285" y="3253"/>
                  </a:lnTo>
                  <a:lnTo>
                    <a:pt x="12125" y="12125"/>
                  </a:lnTo>
                  <a:lnTo>
                    <a:pt x="3253" y="25285"/>
                  </a:lnTo>
                  <a:lnTo>
                    <a:pt x="0" y="41400"/>
                  </a:lnTo>
                  <a:lnTo>
                    <a:pt x="0" y="576404"/>
                  </a:lnTo>
                  <a:lnTo>
                    <a:pt x="3253" y="592519"/>
                  </a:lnTo>
                  <a:lnTo>
                    <a:pt x="12125" y="605678"/>
                  </a:lnTo>
                  <a:lnTo>
                    <a:pt x="25285" y="614551"/>
                  </a:lnTo>
                  <a:lnTo>
                    <a:pt x="41399" y="617804"/>
                  </a:lnTo>
                  <a:lnTo>
                    <a:pt x="2226613" y="617804"/>
                  </a:lnTo>
                  <a:lnTo>
                    <a:pt x="2242728" y="614551"/>
                  </a:lnTo>
                  <a:lnTo>
                    <a:pt x="2255888" y="605678"/>
                  </a:lnTo>
                  <a:lnTo>
                    <a:pt x="2264760" y="592519"/>
                  </a:lnTo>
                  <a:lnTo>
                    <a:pt x="2268013" y="576404"/>
                  </a:lnTo>
                  <a:lnTo>
                    <a:pt x="2268013" y="41400"/>
                  </a:lnTo>
                  <a:lnTo>
                    <a:pt x="2264760" y="25285"/>
                  </a:lnTo>
                  <a:lnTo>
                    <a:pt x="2255888" y="12125"/>
                  </a:lnTo>
                  <a:lnTo>
                    <a:pt x="2242728" y="3253"/>
                  </a:lnTo>
                  <a:lnTo>
                    <a:pt x="2226613" y="0"/>
                  </a:lnTo>
                  <a:close/>
                </a:path>
              </a:pathLst>
            </a:custGeom>
            <a:solidFill>
              <a:srgbClr val="2134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98404" y="2168433"/>
              <a:ext cx="2239645" cy="386715"/>
            </a:xfrm>
            <a:custGeom>
              <a:avLst/>
              <a:gdLst/>
              <a:ahLst/>
              <a:cxnLst/>
              <a:rect l="l" t="t" r="r" b="b"/>
              <a:pathLst>
                <a:path w="2239645" h="386714">
                  <a:moveTo>
                    <a:pt x="2239213" y="0"/>
                  </a:moveTo>
                  <a:lnTo>
                    <a:pt x="0" y="0"/>
                  </a:lnTo>
                  <a:lnTo>
                    <a:pt x="0" y="359199"/>
                  </a:lnTo>
                  <a:lnTo>
                    <a:pt x="2121" y="369708"/>
                  </a:lnTo>
                  <a:lnTo>
                    <a:pt x="7908" y="378291"/>
                  </a:lnTo>
                  <a:lnTo>
                    <a:pt x="16490" y="384077"/>
                  </a:lnTo>
                  <a:lnTo>
                    <a:pt x="27000" y="386199"/>
                  </a:lnTo>
                  <a:lnTo>
                    <a:pt x="2212213" y="386199"/>
                  </a:lnTo>
                  <a:lnTo>
                    <a:pt x="2222723" y="384077"/>
                  </a:lnTo>
                  <a:lnTo>
                    <a:pt x="2231305" y="378291"/>
                  </a:lnTo>
                  <a:lnTo>
                    <a:pt x="2237092" y="369708"/>
                  </a:lnTo>
                  <a:lnTo>
                    <a:pt x="2239213" y="359199"/>
                  </a:lnTo>
                  <a:lnTo>
                    <a:pt x="2239213" y="0"/>
                  </a:lnTo>
                  <a:close/>
                </a:path>
              </a:pathLst>
            </a:custGeom>
            <a:solidFill>
              <a:srgbClr val="F3F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193707" y="1896078"/>
            <a:ext cx="2049145" cy="62357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Spatial</a:t>
            </a: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correlation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290"/>
              </a:spcBef>
            </a:pPr>
            <a:r>
              <a:rPr sz="1000" dirty="0">
                <a:latin typeface="Calibri"/>
                <a:cs typeface="Calibri"/>
              </a:rPr>
              <a:t>Correlation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between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10" dirty="0">
                <a:latin typeface="Calibri"/>
                <a:cs typeface="Calibri"/>
              </a:rPr>
              <a:t>residuals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at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differ- </a:t>
            </a:r>
            <a:r>
              <a:rPr sz="1000" dirty="0">
                <a:latin typeface="Calibri"/>
                <a:cs typeface="Calibri"/>
              </a:rPr>
              <a:t>ent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graph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nodes.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7306" y="2598844"/>
            <a:ext cx="50653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Most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of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research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focused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either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serial correlation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[15]–[17]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or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spatial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correlation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[18],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[19].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41" name="object 41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3214693"/>
              <a:ext cx="3512820" cy="25400"/>
            </a:xfrm>
            <a:custGeom>
              <a:avLst/>
              <a:gdLst/>
              <a:ahLst/>
              <a:cxnLst/>
              <a:rect l="l" t="t" r="r" b="b"/>
              <a:pathLst>
                <a:path w="3512820" h="25400">
                  <a:moveTo>
                    <a:pt x="0" y="25305"/>
                  </a:moveTo>
                  <a:lnTo>
                    <a:pt x="0" y="0"/>
                  </a:lnTo>
                  <a:lnTo>
                    <a:pt x="3512242" y="0"/>
                  </a:lnTo>
                  <a:lnTo>
                    <a:pt x="3512242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5285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Model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quality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assessment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2873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Statistical</a:t>
            </a:r>
            <a:r>
              <a:rPr spc="125" dirty="0"/>
              <a:t> </a:t>
            </a:r>
            <a:r>
              <a:rPr dirty="0"/>
              <a:t>tests</a:t>
            </a:r>
            <a:r>
              <a:rPr spc="130" dirty="0"/>
              <a:t> </a:t>
            </a:r>
            <a:r>
              <a:rPr dirty="0"/>
              <a:t>for</a:t>
            </a:r>
            <a:r>
              <a:rPr spc="85" dirty="0"/>
              <a:t> </a:t>
            </a:r>
            <a:r>
              <a:rPr dirty="0"/>
              <a:t>residual</a:t>
            </a:r>
            <a:r>
              <a:rPr spc="125" dirty="0"/>
              <a:t> </a:t>
            </a:r>
            <a:r>
              <a:rPr spc="-10" dirty="0"/>
              <a:t>correlation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93" y="831930"/>
            <a:ext cx="5105400" cy="1097915"/>
            <a:chOff x="327593" y="831930"/>
            <a:chExt cx="5105400" cy="1097915"/>
          </a:xfrm>
        </p:grpSpPr>
        <p:sp>
          <p:nvSpPr>
            <p:cNvPr id="6" name="object 6"/>
            <p:cNvSpPr/>
            <p:nvPr/>
          </p:nvSpPr>
          <p:spPr>
            <a:xfrm>
              <a:off x="327593" y="831930"/>
              <a:ext cx="5105400" cy="1097915"/>
            </a:xfrm>
            <a:custGeom>
              <a:avLst/>
              <a:gdLst/>
              <a:ahLst/>
              <a:cxnLst/>
              <a:rect l="l" t="t" r="r" b="b"/>
              <a:pathLst>
                <a:path w="5105400" h="1097914">
                  <a:moveTo>
                    <a:pt x="5031065" y="0"/>
                  </a:moveTo>
                  <a:lnTo>
                    <a:pt x="73800" y="0"/>
                  </a:lnTo>
                  <a:lnTo>
                    <a:pt x="45073" y="5799"/>
                  </a:lnTo>
                  <a:lnTo>
                    <a:pt x="21615" y="21615"/>
                  </a:lnTo>
                  <a:lnTo>
                    <a:pt x="5799" y="45073"/>
                  </a:lnTo>
                  <a:lnTo>
                    <a:pt x="0" y="73800"/>
                  </a:lnTo>
                  <a:lnTo>
                    <a:pt x="0" y="1023685"/>
                  </a:lnTo>
                  <a:lnTo>
                    <a:pt x="5799" y="1052412"/>
                  </a:lnTo>
                  <a:lnTo>
                    <a:pt x="21615" y="1075870"/>
                  </a:lnTo>
                  <a:lnTo>
                    <a:pt x="45073" y="1091686"/>
                  </a:lnTo>
                  <a:lnTo>
                    <a:pt x="73800" y="1097485"/>
                  </a:lnTo>
                  <a:lnTo>
                    <a:pt x="5031065" y="1097485"/>
                  </a:lnTo>
                  <a:lnTo>
                    <a:pt x="5059791" y="1091686"/>
                  </a:lnTo>
                  <a:lnTo>
                    <a:pt x="5083250" y="1075870"/>
                  </a:lnTo>
                  <a:lnTo>
                    <a:pt x="5099066" y="1052412"/>
                  </a:lnTo>
                  <a:lnTo>
                    <a:pt x="5104865" y="1023685"/>
                  </a:lnTo>
                  <a:lnTo>
                    <a:pt x="5104865" y="73800"/>
                  </a:lnTo>
                  <a:lnTo>
                    <a:pt x="5099066" y="45073"/>
                  </a:lnTo>
                  <a:lnTo>
                    <a:pt x="5083250" y="21615"/>
                  </a:lnTo>
                  <a:lnTo>
                    <a:pt x="5059791" y="5799"/>
                  </a:lnTo>
                  <a:lnTo>
                    <a:pt x="5031065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1194" y="835530"/>
              <a:ext cx="5097780" cy="1090295"/>
            </a:xfrm>
            <a:custGeom>
              <a:avLst/>
              <a:gdLst/>
              <a:ahLst/>
              <a:cxnLst/>
              <a:rect l="l" t="t" r="r" b="b"/>
              <a:pathLst>
                <a:path w="5097780" h="1090295">
                  <a:moveTo>
                    <a:pt x="5027465" y="0"/>
                  </a:moveTo>
                  <a:lnTo>
                    <a:pt x="70200" y="0"/>
                  </a:lnTo>
                  <a:lnTo>
                    <a:pt x="42874" y="5516"/>
                  </a:lnTo>
                  <a:lnTo>
                    <a:pt x="20561" y="20561"/>
                  </a:lnTo>
                  <a:lnTo>
                    <a:pt x="5516" y="42875"/>
                  </a:lnTo>
                  <a:lnTo>
                    <a:pt x="0" y="70200"/>
                  </a:lnTo>
                  <a:lnTo>
                    <a:pt x="0" y="1020085"/>
                  </a:lnTo>
                  <a:lnTo>
                    <a:pt x="5516" y="1047410"/>
                  </a:lnTo>
                  <a:lnTo>
                    <a:pt x="20561" y="1069724"/>
                  </a:lnTo>
                  <a:lnTo>
                    <a:pt x="42874" y="1084769"/>
                  </a:lnTo>
                  <a:lnTo>
                    <a:pt x="70200" y="1090285"/>
                  </a:lnTo>
                  <a:lnTo>
                    <a:pt x="5027465" y="1090285"/>
                  </a:lnTo>
                  <a:lnTo>
                    <a:pt x="5054790" y="1084769"/>
                  </a:lnTo>
                  <a:lnTo>
                    <a:pt x="5077104" y="1069724"/>
                  </a:lnTo>
                  <a:lnTo>
                    <a:pt x="5092148" y="1047410"/>
                  </a:lnTo>
                  <a:lnTo>
                    <a:pt x="5097665" y="1020085"/>
                  </a:lnTo>
                  <a:lnTo>
                    <a:pt x="5097665" y="70200"/>
                  </a:lnTo>
                  <a:lnTo>
                    <a:pt x="5092148" y="42875"/>
                  </a:lnTo>
                  <a:lnTo>
                    <a:pt x="5077104" y="20561"/>
                  </a:lnTo>
                  <a:lnTo>
                    <a:pt x="5054790" y="5516"/>
                  </a:lnTo>
                  <a:lnTo>
                    <a:pt x="5027465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793" y="839130"/>
              <a:ext cx="5090795" cy="1083310"/>
            </a:xfrm>
            <a:custGeom>
              <a:avLst/>
              <a:gdLst/>
              <a:ahLst/>
              <a:cxnLst/>
              <a:rect l="l" t="t" r="r" b="b"/>
              <a:pathLst>
                <a:path w="5090795" h="1083310">
                  <a:moveTo>
                    <a:pt x="5023865" y="0"/>
                  </a:moveTo>
                  <a:lnTo>
                    <a:pt x="66600" y="0"/>
                  </a:lnTo>
                  <a:lnTo>
                    <a:pt x="40676" y="5233"/>
                  </a:lnTo>
                  <a:lnTo>
                    <a:pt x="19506" y="19506"/>
                  </a:lnTo>
                  <a:lnTo>
                    <a:pt x="5233" y="40676"/>
                  </a:lnTo>
                  <a:lnTo>
                    <a:pt x="0" y="66600"/>
                  </a:lnTo>
                  <a:lnTo>
                    <a:pt x="0" y="1016485"/>
                  </a:lnTo>
                  <a:lnTo>
                    <a:pt x="5233" y="1042409"/>
                  </a:lnTo>
                  <a:lnTo>
                    <a:pt x="19506" y="1063578"/>
                  </a:lnTo>
                  <a:lnTo>
                    <a:pt x="40676" y="1077851"/>
                  </a:lnTo>
                  <a:lnTo>
                    <a:pt x="66600" y="1083085"/>
                  </a:lnTo>
                  <a:lnTo>
                    <a:pt x="5023865" y="1083085"/>
                  </a:lnTo>
                  <a:lnTo>
                    <a:pt x="5049789" y="1077851"/>
                  </a:lnTo>
                  <a:lnTo>
                    <a:pt x="5070958" y="1063578"/>
                  </a:lnTo>
                  <a:lnTo>
                    <a:pt x="5085231" y="1042409"/>
                  </a:lnTo>
                  <a:lnTo>
                    <a:pt x="5090465" y="1016485"/>
                  </a:lnTo>
                  <a:lnTo>
                    <a:pt x="5090465" y="66600"/>
                  </a:lnTo>
                  <a:lnTo>
                    <a:pt x="5085231" y="40676"/>
                  </a:lnTo>
                  <a:lnTo>
                    <a:pt x="5070958" y="19506"/>
                  </a:lnTo>
                  <a:lnTo>
                    <a:pt x="5049789" y="5233"/>
                  </a:lnTo>
                  <a:lnTo>
                    <a:pt x="5023865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8394" y="842730"/>
              <a:ext cx="5083810" cy="1076325"/>
            </a:xfrm>
            <a:custGeom>
              <a:avLst/>
              <a:gdLst/>
              <a:ahLst/>
              <a:cxnLst/>
              <a:rect l="l" t="t" r="r" b="b"/>
              <a:pathLst>
                <a:path w="5083810" h="1076325">
                  <a:moveTo>
                    <a:pt x="5020264" y="0"/>
                  </a:moveTo>
                  <a:lnTo>
                    <a:pt x="63000" y="0"/>
                  </a:lnTo>
                  <a:lnTo>
                    <a:pt x="38477" y="4950"/>
                  </a:lnTo>
                  <a:lnTo>
                    <a:pt x="18452" y="18452"/>
                  </a:lnTo>
                  <a:lnTo>
                    <a:pt x="4950" y="38477"/>
                  </a:lnTo>
                  <a:lnTo>
                    <a:pt x="0" y="63000"/>
                  </a:lnTo>
                  <a:lnTo>
                    <a:pt x="0" y="1012885"/>
                  </a:lnTo>
                  <a:lnTo>
                    <a:pt x="4950" y="1037407"/>
                  </a:lnTo>
                  <a:lnTo>
                    <a:pt x="18452" y="1057433"/>
                  </a:lnTo>
                  <a:lnTo>
                    <a:pt x="38477" y="1070934"/>
                  </a:lnTo>
                  <a:lnTo>
                    <a:pt x="63000" y="1075885"/>
                  </a:lnTo>
                  <a:lnTo>
                    <a:pt x="5020264" y="1075885"/>
                  </a:lnTo>
                  <a:lnTo>
                    <a:pt x="5044787" y="1070934"/>
                  </a:lnTo>
                  <a:lnTo>
                    <a:pt x="5064812" y="1057433"/>
                  </a:lnTo>
                  <a:lnTo>
                    <a:pt x="5078314" y="1037407"/>
                  </a:lnTo>
                  <a:lnTo>
                    <a:pt x="5083265" y="1012885"/>
                  </a:lnTo>
                  <a:lnTo>
                    <a:pt x="5083265" y="63000"/>
                  </a:lnTo>
                  <a:lnTo>
                    <a:pt x="5078314" y="38477"/>
                  </a:lnTo>
                  <a:lnTo>
                    <a:pt x="5064812" y="18452"/>
                  </a:lnTo>
                  <a:lnTo>
                    <a:pt x="5044787" y="4950"/>
                  </a:lnTo>
                  <a:lnTo>
                    <a:pt x="5020264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1985" y="846340"/>
              <a:ext cx="5076190" cy="1068705"/>
            </a:xfrm>
            <a:custGeom>
              <a:avLst/>
              <a:gdLst/>
              <a:ahLst/>
              <a:cxnLst/>
              <a:rect l="l" t="t" r="r" b="b"/>
              <a:pathLst>
                <a:path w="5076190" h="1068705">
                  <a:moveTo>
                    <a:pt x="5076063" y="59397"/>
                  </a:moveTo>
                  <a:lnTo>
                    <a:pt x="5071402" y="36271"/>
                  </a:lnTo>
                  <a:lnTo>
                    <a:pt x="5058664" y="17399"/>
                  </a:lnTo>
                  <a:lnTo>
                    <a:pt x="5039792" y="4660"/>
                  </a:lnTo>
                  <a:lnTo>
                    <a:pt x="5016665" y="0"/>
                  </a:lnTo>
                  <a:lnTo>
                    <a:pt x="59397" y="0"/>
                  </a:lnTo>
                  <a:lnTo>
                    <a:pt x="36283" y="4660"/>
                  </a:lnTo>
                  <a:lnTo>
                    <a:pt x="17399" y="17399"/>
                  </a:lnTo>
                  <a:lnTo>
                    <a:pt x="4673" y="36271"/>
                  </a:lnTo>
                  <a:lnTo>
                    <a:pt x="0" y="59397"/>
                  </a:lnTo>
                  <a:lnTo>
                    <a:pt x="0" y="1009281"/>
                  </a:lnTo>
                  <a:lnTo>
                    <a:pt x="4673" y="1032408"/>
                  </a:lnTo>
                  <a:lnTo>
                    <a:pt x="17399" y="1051280"/>
                  </a:lnTo>
                  <a:lnTo>
                    <a:pt x="36283" y="1064018"/>
                  </a:lnTo>
                  <a:lnTo>
                    <a:pt x="59397" y="1068679"/>
                  </a:lnTo>
                  <a:lnTo>
                    <a:pt x="5016665" y="1068679"/>
                  </a:lnTo>
                  <a:lnTo>
                    <a:pt x="5039792" y="1064018"/>
                  </a:lnTo>
                  <a:lnTo>
                    <a:pt x="5058664" y="1051280"/>
                  </a:lnTo>
                  <a:lnTo>
                    <a:pt x="5071402" y="1032408"/>
                  </a:lnTo>
                  <a:lnTo>
                    <a:pt x="5076063" y="1009281"/>
                  </a:lnTo>
                  <a:lnTo>
                    <a:pt x="5076063" y="59397"/>
                  </a:lnTo>
                  <a:close/>
                </a:path>
              </a:pathLst>
            </a:custGeom>
            <a:solidFill>
              <a:srgbClr val="BFBFBF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9194" y="853530"/>
              <a:ext cx="5062220" cy="1054735"/>
            </a:xfrm>
            <a:custGeom>
              <a:avLst/>
              <a:gdLst/>
              <a:ahLst/>
              <a:cxnLst/>
              <a:rect l="l" t="t" r="r" b="b"/>
              <a:pathLst>
                <a:path w="5062220" h="1054735">
                  <a:moveTo>
                    <a:pt x="5009464" y="0"/>
                  </a:moveTo>
                  <a:lnTo>
                    <a:pt x="52199" y="0"/>
                  </a:lnTo>
                  <a:lnTo>
                    <a:pt x="31881" y="4102"/>
                  </a:lnTo>
                  <a:lnTo>
                    <a:pt x="15288" y="15289"/>
                  </a:lnTo>
                  <a:lnTo>
                    <a:pt x="4102" y="31881"/>
                  </a:lnTo>
                  <a:lnTo>
                    <a:pt x="0" y="52200"/>
                  </a:lnTo>
                  <a:lnTo>
                    <a:pt x="0" y="1002085"/>
                  </a:lnTo>
                  <a:lnTo>
                    <a:pt x="4102" y="1022403"/>
                  </a:lnTo>
                  <a:lnTo>
                    <a:pt x="15288" y="1038996"/>
                  </a:lnTo>
                  <a:lnTo>
                    <a:pt x="31881" y="1050182"/>
                  </a:lnTo>
                  <a:lnTo>
                    <a:pt x="52199" y="1054284"/>
                  </a:lnTo>
                  <a:lnTo>
                    <a:pt x="5009464" y="1054284"/>
                  </a:lnTo>
                  <a:lnTo>
                    <a:pt x="5029783" y="1050182"/>
                  </a:lnTo>
                  <a:lnTo>
                    <a:pt x="5046375" y="1038996"/>
                  </a:lnTo>
                  <a:lnTo>
                    <a:pt x="5057562" y="1022403"/>
                  </a:lnTo>
                  <a:lnTo>
                    <a:pt x="5061664" y="1002085"/>
                  </a:lnTo>
                  <a:lnTo>
                    <a:pt x="5061664" y="52200"/>
                  </a:lnTo>
                  <a:lnTo>
                    <a:pt x="5057562" y="31881"/>
                  </a:lnTo>
                  <a:lnTo>
                    <a:pt x="5046375" y="15289"/>
                  </a:lnTo>
                  <a:lnTo>
                    <a:pt x="5029783" y="4102"/>
                  </a:lnTo>
                  <a:lnTo>
                    <a:pt x="5009464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794" y="857130"/>
              <a:ext cx="5054600" cy="1047115"/>
            </a:xfrm>
            <a:custGeom>
              <a:avLst/>
              <a:gdLst/>
              <a:ahLst/>
              <a:cxnLst/>
              <a:rect l="l" t="t" r="r" b="b"/>
              <a:pathLst>
                <a:path w="5054600" h="1047114">
                  <a:moveTo>
                    <a:pt x="5005864" y="0"/>
                  </a:moveTo>
                  <a:lnTo>
                    <a:pt x="48599" y="0"/>
                  </a:lnTo>
                  <a:lnTo>
                    <a:pt x="29682" y="3819"/>
                  </a:lnTo>
                  <a:lnTo>
                    <a:pt x="14234" y="14234"/>
                  </a:lnTo>
                  <a:lnTo>
                    <a:pt x="3819" y="29682"/>
                  </a:lnTo>
                  <a:lnTo>
                    <a:pt x="0" y="48599"/>
                  </a:lnTo>
                  <a:lnTo>
                    <a:pt x="0" y="998485"/>
                  </a:lnTo>
                  <a:lnTo>
                    <a:pt x="3819" y="1017402"/>
                  </a:lnTo>
                  <a:lnTo>
                    <a:pt x="14234" y="1032850"/>
                  </a:lnTo>
                  <a:lnTo>
                    <a:pt x="29682" y="1043265"/>
                  </a:lnTo>
                  <a:lnTo>
                    <a:pt x="48599" y="1047084"/>
                  </a:lnTo>
                  <a:lnTo>
                    <a:pt x="5005864" y="1047084"/>
                  </a:lnTo>
                  <a:lnTo>
                    <a:pt x="5024782" y="1043265"/>
                  </a:lnTo>
                  <a:lnTo>
                    <a:pt x="5040230" y="1032850"/>
                  </a:lnTo>
                  <a:lnTo>
                    <a:pt x="5050645" y="1017402"/>
                  </a:lnTo>
                  <a:lnTo>
                    <a:pt x="5054464" y="998485"/>
                  </a:lnTo>
                  <a:lnTo>
                    <a:pt x="5054464" y="48599"/>
                  </a:lnTo>
                  <a:lnTo>
                    <a:pt x="5050645" y="29682"/>
                  </a:lnTo>
                  <a:lnTo>
                    <a:pt x="5040230" y="14234"/>
                  </a:lnTo>
                  <a:lnTo>
                    <a:pt x="5024782" y="3819"/>
                  </a:lnTo>
                  <a:lnTo>
                    <a:pt x="5005864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6394" y="860731"/>
              <a:ext cx="5047615" cy="1040130"/>
            </a:xfrm>
            <a:custGeom>
              <a:avLst/>
              <a:gdLst/>
              <a:ahLst/>
              <a:cxnLst/>
              <a:rect l="l" t="t" r="r" b="b"/>
              <a:pathLst>
                <a:path w="5047615" h="1040130">
                  <a:moveTo>
                    <a:pt x="5002264" y="0"/>
                  </a:moveTo>
                  <a:lnTo>
                    <a:pt x="44999" y="0"/>
                  </a:lnTo>
                  <a:lnTo>
                    <a:pt x="27483" y="3536"/>
                  </a:lnTo>
                  <a:lnTo>
                    <a:pt x="13179" y="13180"/>
                  </a:lnTo>
                  <a:lnTo>
                    <a:pt x="3536" y="27483"/>
                  </a:lnTo>
                  <a:lnTo>
                    <a:pt x="0" y="44999"/>
                  </a:lnTo>
                  <a:lnTo>
                    <a:pt x="0" y="994884"/>
                  </a:lnTo>
                  <a:lnTo>
                    <a:pt x="3536" y="1012400"/>
                  </a:lnTo>
                  <a:lnTo>
                    <a:pt x="13179" y="1026704"/>
                  </a:lnTo>
                  <a:lnTo>
                    <a:pt x="27483" y="1036348"/>
                  </a:lnTo>
                  <a:lnTo>
                    <a:pt x="44999" y="1039884"/>
                  </a:lnTo>
                  <a:lnTo>
                    <a:pt x="5002264" y="1039884"/>
                  </a:lnTo>
                  <a:lnTo>
                    <a:pt x="5019780" y="1036348"/>
                  </a:lnTo>
                  <a:lnTo>
                    <a:pt x="5034084" y="1026704"/>
                  </a:lnTo>
                  <a:lnTo>
                    <a:pt x="5043727" y="1012400"/>
                  </a:lnTo>
                  <a:lnTo>
                    <a:pt x="5047264" y="994884"/>
                  </a:lnTo>
                  <a:lnTo>
                    <a:pt x="5047264" y="44999"/>
                  </a:lnTo>
                  <a:lnTo>
                    <a:pt x="5043727" y="27483"/>
                  </a:lnTo>
                  <a:lnTo>
                    <a:pt x="5034084" y="13180"/>
                  </a:lnTo>
                  <a:lnTo>
                    <a:pt x="5019780" y="3536"/>
                  </a:lnTo>
                  <a:lnTo>
                    <a:pt x="5002264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9994" y="864330"/>
              <a:ext cx="5040630" cy="1033144"/>
            </a:xfrm>
            <a:custGeom>
              <a:avLst/>
              <a:gdLst/>
              <a:ahLst/>
              <a:cxnLst/>
              <a:rect l="l" t="t" r="r" b="b"/>
              <a:pathLst>
                <a:path w="5040630" h="1033144">
                  <a:moveTo>
                    <a:pt x="4998664" y="0"/>
                  </a:moveTo>
                  <a:lnTo>
                    <a:pt x="41399" y="0"/>
                  </a:lnTo>
                  <a:lnTo>
                    <a:pt x="25284" y="3253"/>
                  </a:lnTo>
                  <a:lnTo>
                    <a:pt x="12125" y="12125"/>
                  </a:lnTo>
                  <a:lnTo>
                    <a:pt x="3253" y="25285"/>
                  </a:lnTo>
                  <a:lnTo>
                    <a:pt x="0" y="41399"/>
                  </a:lnTo>
                  <a:lnTo>
                    <a:pt x="0" y="991284"/>
                  </a:lnTo>
                  <a:lnTo>
                    <a:pt x="3253" y="1007399"/>
                  </a:lnTo>
                  <a:lnTo>
                    <a:pt x="12125" y="1020558"/>
                  </a:lnTo>
                  <a:lnTo>
                    <a:pt x="25284" y="1029430"/>
                  </a:lnTo>
                  <a:lnTo>
                    <a:pt x="41399" y="1032684"/>
                  </a:lnTo>
                  <a:lnTo>
                    <a:pt x="4998664" y="1032684"/>
                  </a:lnTo>
                  <a:lnTo>
                    <a:pt x="5014779" y="1029430"/>
                  </a:lnTo>
                  <a:lnTo>
                    <a:pt x="5027938" y="1020558"/>
                  </a:lnTo>
                  <a:lnTo>
                    <a:pt x="5036810" y="1007399"/>
                  </a:lnTo>
                  <a:lnTo>
                    <a:pt x="5040064" y="991284"/>
                  </a:lnTo>
                  <a:lnTo>
                    <a:pt x="5040064" y="41399"/>
                  </a:lnTo>
                  <a:lnTo>
                    <a:pt x="5036810" y="25285"/>
                  </a:lnTo>
                  <a:lnTo>
                    <a:pt x="5027938" y="12125"/>
                  </a:lnTo>
                  <a:lnTo>
                    <a:pt x="5014779" y="3253"/>
                  </a:lnTo>
                  <a:lnTo>
                    <a:pt x="4998664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9994" y="846330"/>
              <a:ext cx="5040630" cy="1033144"/>
            </a:xfrm>
            <a:custGeom>
              <a:avLst/>
              <a:gdLst/>
              <a:ahLst/>
              <a:cxnLst/>
              <a:rect l="l" t="t" r="r" b="b"/>
              <a:pathLst>
                <a:path w="5040630" h="1033144">
                  <a:moveTo>
                    <a:pt x="4998664" y="0"/>
                  </a:moveTo>
                  <a:lnTo>
                    <a:pt x="41399" y="0"/>
                  </a:lnTo>
                  <a:lnTo>
                    <a:pt x="25285" y="3253"/>
                  </a:lnTo>
                  <a:lnTo>
                    <a:pt x="12125" y="12125"/>
                  </a:lnTo>
                  <a:lnTo>
                    <a:pt x="3253" y="25285"/>
                  </a:lnTo>
                  <a:lnTo>
                    <a:pt x="0" y="41400"/>
                  </a:lnTo>
                  <a:lnTo>
                    <a:pt x="0" y="991285"/>
                  </a:lnTo>
                  <a:lnTo>
                    <a:pt x="3253" y="1007400"/>
                  </a:lnTo>
                  <a:lnTo>
                    <a:pt x="12125" y="1020559"/>
                  </a:lnTo>
                  <a:lnTo>
                    <a:pt x="25285" y="1029432"/>
                  </a:lnTo>
                  <a:lnTo>
                    <a:pt x="41399" y="1032685"/>
                  </a:lnTo>
                  <a:lnTo>
                    <a:pt x="4998664" y="1032685"/>
                  </a:lnTo>
                  <a:lnTo>
                    <a:pt x="5014779" y="1029432"/>
                  </a:lnTo>
                  <a:lnTo>
                    <a:pt x="5027939" y="1020559"/>
                  </a:lnTo>
                  <a:lnTo>
                    <a:pt x="5036811" y="1007400"/>
                  </a:lnTo>
                  <a:lnTo>
                    <a:pt x="5040064" y="991285"/>
                  </a:lnTo>
                  <a:lnTo>
                    <a:pt x="5040064" y="41400"/>
                  </a:lnTo>
                  <a:lnTo>
                    <a:pt x="5036811" y="25285"/>
                  </a:lnTo>
                  <a:lnTo>
                    <a:pt x="5027939" y="12125"/>
                  </a:lnTo>
                  <a:lnTo>
                    <a:pt x="5014779" y="3253"/>
                  </a:lnTo>
                  <a:lnTo>
                    <a:pt x="4998664" y="0"/>
                  </a:lnTo>
                  <a:close/>
                </a:path>
              </a:pathLst>
            </a:custGeom>
            <a:solidFill>
              <a:srgbClr val="13A7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4394" y="1042025"/>
              <a:ext cx="5011420" cy="822960"/>
            </a:xfrm>
            <a:custGeom>
              <a:avLst/>
              <a:gdLst/>
              <a:ahLst/>
              <a:cxnLst/>
              <a:rect l="l" t="t" r="r" b="b"/>
              <a:pathLst>
                <a:path w="5011420" h="822960">
                  <a:moveTo>
                    <a:pt x="5011265" y="0"/>
                  </a:moveTo>
                  <a:lnTo>
                    <a:pt x="0" y="0"/>
                  </a:lnTo>
                  <a:lnTo>
                    <a:pt x="0" y="795589"/>
                  </a:lnTo>
                  <a:lnTo>
                    <a:pt x="2121" y="806099"/>
                  </a:lnTo>
                  <a:lnTo>
                    <a:pt x="7908" y="814681"/>
                  </a:lnTo>
                  <a:lnTo>
                    <a:pt x="16490" y="820468"/>
                  </a:lnTo>
                  <a:lnTo>
                    <a:pt x="27000" y="822589"/>
                  </a:lnTo>
                  <a:lnTo>
                    <a:pt x="4984264" y="822589"/>
                  </a:lnTo>
                  <a:lnTo>
                    <a:pt x="4994774" y="820468"/>
                  </a:lnTo>
                  <a:lnTo>
                    <a:pt x="5003357" y="814681"/>
                  </a:lnTo>
                  <a:lnTo>
                    <a:pt x="5009143" y="806099"/>
                  </a:lnTo>
                  <a:lnTo>
                    <a:pt x="5011265" y="795589"/>
                  </a:lnTo>
                  <a:lnTo>
                    <a:pt x="5011265" y="0"/>
                  </a:lnTo>
                  <a:close/>
                </a:path>
              </a:pathLst>
            </a:custGeom>
            <a:solidFill>
              <a:srgbClr val="F3F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44296" y="850892"/>
            <a:ext cx="4201160" cy="448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spc="-35" dirty="0">
                <a:solidFill>
                  <a:srgbClr val="FFFFFF"/>
                </a:solidFill>
                <a:latin typeface="Trebuchet MS"/>
                <a:cs typeface="Trebuchet MS"/>
              </a:rPr>
              <a:t>Whiteness</a:t>
            </a:r>
            <a:r>
              <a:rPr sz="100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endParaRPr sz="1000">
              <a:latin typeface="Trebuchet MS"/>
              <a:cs typeface="Trebuchet MS"/>
            </a:endParaRPr>
          </a:p>
          <a:p>
            <a:pPr marL="708025">
              <a:lnSpc>
                <a:spcPct val="100000"/>
              </a:lnSpc>
              <a:spcBef>
                <a:spcPts val="940"/>
              </a:spcBef>
              <a:tabLst>
                <a:tab pos="2606040" algn="l"/>
              </a:tabLst>
            </a:pPr>
            <a:r>
              <a:rPr sz="1000" b="0" i="1" dirty="0">
                <a:solidFill>
                  <a:srgbClr val="678F51"/>
                </a:solidFill>
                <a:latin typeface="Bookman Old Style"/>
                <a:cs typeface="Bookman Old Style"/>
              </a:rPr>
              <a:t>H</a:t>
            </a:r>
            <a:r>
              <a:rPr sz="1050" baseline="-11904" dirty="0">
                <a:solidFill>
                  <a:srgbClr val="678F51"/>
                </a:solidFill>
                <a:latin typeface="Georgia"/>
                <a:cs typeface="Georgia"/>
              </a:rPr>
              <a:t>0</a:t>
            </a:r>
            <a:r>
              <a:rPr sz="1050" spc="307" baseline="-11904" dirty="0">
                <a:solidFill>
                  <a:srgbClr val="678F51"/>
                </a:solidFill>
                <a:latin typeface="Georgia"/>
                <a:cs typeface="Georgia"/>
              </a:rPr>
              <a:t> </a:t>
            </a:r>
            <a:r>
              <a:rPr sz="1000" dirty="0">
                <a:latin typeface="LM Roman 10"/>
                <a:cs typeface="LM Roman 10"/>
              </a:rPr>
              <a:t>:</a:t>
            </a:r>
            <a:r>
              <a:rPr sz="1000" spc="-20" dirty="0">
                <a:latin typeface="LM Roman 10"/>
                <a:cs typeface="LM Roman 10"/>
              </a:rPr>
              <a:t> </a:t>
            </a:r>
            <a:r>
              <a:rPr sz="1000" dirty="0">
                <a:latin typeface="Calibri"/>
                <a:cs typeface="Calibri"/>
              </a:rPr>
              <a:t>residuals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uncorrelated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	</a:t>
            </a:r>
            <a:r>
              <a:rPr sz="1000" b="0" i="1" spc="60" dirty="0">
                <a:solidFill>
                  <a:srgbClr val="B85350"/>
                </a:solidFill>
                <a:latin typeface="Bookman Old Style"/>
                <a:cs typeface="Bookman Old Style"/>
              </a:rPr>
              <a:t>H</a:t>
            </a:r>
            <a:r>
              <a:rPr sz="1050" spc="89" baseline="-11904" dirty="0">
                <a:solidFill>
                  <a:srgbClr val="B85350"/>
                </a:solidFill>
                <a:latin typeface="Georgia"/>
                <a:cs typeface="Georgia"/>
              </a:rPr>
              <a:t>1</a:t>
            </a:r>
            <a:r>
              <a:rPr sz="1050" spc="330" baseline="-11904" dirty="0">
                <a:solidFill>
                  <a:srgbClr val="B85350"/>
                </a:solidFill>
                <a:latin typeface="Georgia"/>
                <a:cs typeface="Georgia"/>
              </a:rPr>
              <a:t> </a:t>
            </a:r>
            <a:r>
              <a:rPr sz="1000" dirty="0">
                <a:latin typeface="LM Roman 10"/>
                <a:cs typeface="LM Roman 10"/>
              </a:rPr>
              <a:t>:</a:t>
            </a:r>
            <a:r>
              <a:rPr sz="1000" spc="-5" dirty="0">
                <a:latin typeface="LM Roman 10"/>
                <a:cs typeface="LM Roman 10"/>
              </a:rPr>
              <a:t> </a:t>
            </a:r>
            <a:r>
              <a:rPr sz="1000" dirty="0">
                <a:latin typeface="Calibri"/>
                <a:cs typeface="Calibri"/>
              </a:rPr>
              <a:t>some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residuals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B85350"/>
                </a:solidFill>
                <a:latin typeface="Calibri"/>
                <a:cs typeface="Calibri"/>
              </a:rPr>
              <a:t>correlate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6127" y="1442163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5007" y="1372925"/>
            <a:ext cx="15265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Define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test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statistic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b="0" i="1" dirty="0">
                <a:latin typeface="Bookman Old Style"/>
                <a:cs typeface="Bookman Old Style"/>
              </a:rPr>
              <a:t>C</a:t>
            </a:r>
            <a:r>
              <a:rPr sz="1000" dirty="0">
                <a:latin typeface="LM Roman 10"/>
                <a:cs typeface="LM Roman 10"/>
              </a:rPr>
              <a:t>(</a:t>
            </a:r>
            <a:r>
              <a:rPr sz="1000" i="1" dirty="0">
                <a:latin typeface="DejaVu Sans Mono"/>
                <a:cs typeface="DejaVu Sans Mono"/>
              </a:rPr>
              <a:t>{</a:t>
            </a:r>
            <a:r>
              <a:rPr sz="1000" b="1" i="1" dirty="0">
                <a:latin typeface="Verdana"/>
                <a:cs typeface="Verdana"/>
              </a:rPr>
              <a:t>r</a:t>
            </a:r>
            <a:r>
              <a:rPr sz="1000" b="1" i="1" spc="35" dirty="0">
                <a:latin typeface="Verdana"/>
                <a:cs typeface="Verdana"/>
              </a:rPr>
              <a:t> </a:t>
            </a:r>
            <a:r>
              <a:rPr sz="1000" i="1" spc="-50" dirty="0">
                <a:latin typeface="DejaVu Sans Mono"/>
                <a:cs typeface="DejaVu Sans Mono"/>
              </a:rPr>
              <a:t>}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0166" y="1364973"/>
            <a:ext cx="8401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0575" algn="l"/>
              </a:tabLst>
            </a:pPr>
            <a:r>
              <a:rPr sz="700" b="0" i="1" spc="30" dirty="0">
                <a:latin typeface="Bookman Old Style"/>
                <a:cs typeface="Bookman Old Style"/>
              </a:rPr>
              <a:t>i</a:t>
            </a:r>
            <a:r>
              <a:rPr sz="700" b="0" i="1" dirty="0">
                <a:latin typeface="Bookman Old Style"/>
                <a:cs typeface="Bookman Old Style"/>
              </a:rPr>
              <a:t>	</a:t>
            </a:r>
            <a:r>
              <a:rPr sz="700" b="0" i="1" spc="30" dirty="0"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68523" y="1442163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95551" y="1372925"/>
            <a:ext cx="23221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LM Roman 10"/>
                <a:cs typeface="LM Roman 10"/>
              </a:rPr>
              <a:t>)</a:t>
            </a:r>
            <a:r>
              <a:rPr sz="1000" spc="-35" dirty="0">
                <a:latin typeface="LM Roman 10"/>
                <a:cs typeface="LM Roman 10"/>
              </a:rPr>
              <a:t> </a:t>
            </a:r>
            <a:r>
              <a:rPr sz="1000" dirty="0">
                <a:latin typeface="LM Roman 10"/>
                <a:cs typeface="LM Roman 10"/>
              </a:rPr>
              <a:t>=</a:t>
            </a:r>
            <a:r>
              <a:rPr sz="1000" spc="-30" dirty="0">
                <a:latin typeface="LM Roman 10"/>
                <a:cs typeface="LM Roman 10"/>
              </a:rPr>
              <a:t> </a:t>
            </a:r>
            <a:r>
              <a:rPr sz="1000" b="0" i="1" spc="55" dirty="0">
                <a:latin typeface="Bookman Old Style"/>
                <a:cs typeface="Bookman Old Style"/>
              </a:rPr>
              <a:t>C</a:t>
            </a:r>
            <a:r>
              <a:rPr sz="1000" spc="55" dirty="0">
                <a:latin typeface="LM Roman 10"/>
                <a:cs typeface="LM Roman 10"/>
              </a:rPr>
              <a:t>(</a:t>
            </a:r>
            <a:r>
              <a:rPr sz="1000" i="1" spc="55" dirty="0">
                <a:latin typeface="DejaVu Sans Mono"/>
                <a:cs typeface="DejaVu Sans Mono"/>
              </a:rPr>
              <a:t>F</a:t>
            </a:r>
            <a:r>
              <a:rPr sz="1000" b="0" i="1" spc="55" dirty="0">
                <a:latin typeface="Bookman Old Style"/>
                <a:cs typeface="Bookman Old Style"/>
              </a:rPr>
              <a:t>,</a:t>
            </a:r>
            <a:r>
              <a:rPr sz="1000" b="0" i="1" spc="-114" dirty="0">
                <a:latin typeface="Bookman Old Style"/>
                <a:cs typeface="Bookman Old Style"/>
              </a:rPr>
              <a:t> </a:t>
            </a:r>
            <a:r>
              <a:rPr sz="1000" i="1" spc="-35" dirty="0">
                <a:latin typeface="DejaVu Sans Mono"/>
                <a:cs typeface="DejaVu Sans Mono"/>
              </a:rPr>
              <a:t>{</a:t>
            </a:r>
            <a:r>
              <a:rPr sz="1000" b="1" i="1" spc="-35" dirty="0">
                <a:latin typeface="Verdana"/>
                <a:cs typeface="Verdana"/>
              </a:rPr>
              <a:t>x</a:t>
            </a:r>
            <a:r>
              <a:rPr sz="1000" b="1" i="1" spc="40" dirty="0">
                <a:latin typeface="Verdana"/>
                <a:cs typeface="Verdana"/>
              </a:rPr>
              <a:t> </a:t>
            </a:r>
            <a:r>
              <a:rPr sz="1000" i="1" spc="-60" dirty="0">
                <a:latin typeface="DejaVu Sans Mono"/>
                <a:cs typeface="DejaVu Sans Mono"/>
              </a:rPr>
              <a:t>}</a:t>
            </a:r>
            <a:r>
              <a:rPr sz="1000" spc="-60" dirty="0">
                <a:latin typeface="LM Roman 10"/>
                <a:cs typeface="LM Roman 10"/>
              </a:rPr>
              <a:t>)</a:t>
            </a:r>
            <a:r>
              <a:rPr sz="1000" spc="-114" dirty="0">
                <a:latin typeface="LM Roman 10"/>
                <a:cs typeface="LM Roman 10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threshold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b="0" i="1" dirty="0">
                <a:solidFill>
                  <a:srgbClr val="B85350"/>
                </a:solidFill>
                <a:latin typeface="Bookman Old Style"/>
                <a:cs typeface="Bookman Old Style"/>
              </a:rPr>
              <a:t>γ</a:t>
            </a:r>
            <a:r>
              <a:rPr sz="1000" b="0" i="1" spc="-15" dirty="0">
                <a:solidFill>
                  <a:srgbClr val="B85350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latin typeface="Calibri"/>
                <a:cs typeface="Calibri"/>
              </a:rPr>
              <a:t>such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that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7358" y="1640791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33307" y="1717994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23795" y="1648757"/>
            <a:ext cx="5448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If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i="1" spc="-70" dirty="0">
                <a:latin typeface="DejaVu Sans Mono"/>
                <a:cs typeface="DejaVu Sans Mono"/>
              </a:rPr>
              <a:t>|</a:t>
            </a:r>
            <a:r>
              <a:rPr sz="1000" b="0" i="1" spc="-70" dirty="0">
                <a:latin typeface="Bookman Old Style"/>
                <a:cs typeface="Bookman Old Style"/>
              </a:rPr>
              <a:t>C</a:t>
            </a:r>
            <a:r>
              <a:rPr sz="1000" spc="-70" dirty="0">
                <a:latin typeface="LM Roman 10"/>
                <a:cs typeface="LM Roman 10"/>
              </a:rPr>
              <a:t>(</a:t>
            </a:r>
            <a:r>
              <a:rPr sz="1000" i="1" spc="-70" dirty="0">
                <a:latin typeface="DejaVu Sans Mono"/>
                <a:cs typeface="DejaVu Sans Mono"/>
              </a:rPr>
              <a:t>{</a:t>
            </a:r>
            <a:r>
              <a:rPr sz="1000" b="1" i="1" spc="-70" dirty="0">
                <a:latin typeface="Verdana"/>
                <a:cs typeface="Verdana"/>
              </a:rPr>
              <a:t>r</a:t>
            </a:r>
            <a:r>
              <a:rPr sz="1000" b="1" i="1" spc="15" dirty="0">
                <a:latin typeface="Verdana"/>
                <a:cs typeface="Verdana"/>
              </a:rPr>
              <a:t> </a:t>
            </a:r>
            <a:r>
              <a:rPr sz="1000" i="1" spc="-50" dirty="0">
                <a:latin typeface="DejaVu Sans Mono"/>
                <a:cs typeface="DejaVu Sans Mono"/>
              </a:rPr>
              <a:t>}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22408" y="1705688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0" dirty="0">
                <a:solidFill>
                  <a:srgbClr val="678F51"/>
                </a:solidFill>
                <a:latin typeface="Georgia"/>
                <a:cs typeface="Georgia"/>
              </a:rPr>
              <a:t>0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42743" y="1648757"/>
            <a:ext cx="11938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75" dirty="0">
                <a:latin typeface="LM Roman 10"/>
                <a:cs typeface="LM Roman 10"/>
              </a:rPr>
              <a:t>)</a:t>
            </a:r>
            <a:r>
              <a:rPr sz="1000" i="1" spc="-175" dirty="0">
                <a:latin typeface="DejaVu Sans Mono"/>
                <a:cs typeface="DejaVu Sans Mono"/>
              </a:rPr>
              <a:t>|</a:t>
            </a:r>
            <a:r>
              <a:rPr sz="1000" i="1" spc="-325" dirty="0">
                <a:latin typeface="DejaVu Sans Mono"/>
                <a:cs typeface="DejaVu Sans Mono"/>
              </a:rPr>
              <a:t> </a:t>
            </a:r>
            <a:r>
              <a:rPr sz="1000" b="0" i="1" spc="170" dirty="0">
                <a:latin typeface="Bookman Old Style"/>
                <a:cs typeface="Bookman Old Style"/>
              </a:rPr>
              <a:t>&gt;</a:t>
            </a:r>
            <a:r>
              <a:rPr sz="1000" b="0" i="1" spc="-20" dirty="0">
                <a:latin typeface="Bookman Old Style"/>
                <a:cs typeface="Bookman Old Style"/>
              </a:rPr>
              <a:t> </a:t>
            </a:r>
            <a:r>
              <a:rPr sz="1000" b="0" i="1" dirty="0">
                <a:solidFill>
                  <a:srgbClr val="B85350"/>
                </a:solidFill>
                <a:latin typeface="Bookman Old Style"/>
                <a:cs typeface="Bookman Old Style"/>
              </a:rPr>
              <a:t>γ</a:t>
            </a:r>
            <a:r>
              <a:rPr sz="1000" b="0" i="1" spc="235" dirty="0">
                <a:solidFill>
                  <a:srgbClr val="B85350"/>
                </a:solidFill>
                <a:latin typeface="Bookman Old Style"/>
                <a:cs typeface="Bookman Old Style"/>
              </a:rPr>
              <a:t> </a:t>
            </a:r>
            <a:r>
              <a:rPr sz="1000" spc="105" dirty="0">
                <a:latin typeface="LM Roman 10"/>
                <a:cs typeface="LM Roman 10"/>
              </a:rPr>
              <a:t>=</a:t>
            </a:r>
            <a:r>
              <a:rPr sz="1000" i="1" spc="105" dirty="0">
                <a:latin typeface="DejaVu Sans Mono"/>
                <a:cs typeface="DejaVu Sans Mono"/>
              </a:rPr>
              <a:t>⇒</a:t>
            </a:r>
            <a:r>
              <a:rPr sz="1000" i="1" spc="-114" dirty="0"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reject</a:t>
            </a:r>
            <a:r>
              <a:rPr sz="1000" spc="-3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b="0" i="1" dirty="0">
                <a:solidFill>
                  <a:srgbClr val="678F51"/>
                </a:solidFill>
                <a:latin typeface="Bookman Old Style"/>
                <a:cs typeface="Bookman Old Style"/>
              </a:rPr>
              <a:t>H</a:t>
            </a:r>
            <a:r>
              <a:rPr sz="1000" b="0" i="1" spc="150" dirty="0">
                <a:solidFill>
                  <a:srgbClr val="678F51"/>
                </a:solidFill>
                <a:latin typeface="Bookman Old Style"/>
                <a:cs typeface="Bookman Old Style"/>
              </a:rPr>
              <a:t> </a:t>
            </a:r>
            <a:r>
              <a:rPr sz="1000" spc="-50" dirty="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0354" y="1997306"/>
            <a:ext cx="4369435" cy="731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Remarks:</a:t>
            </a:r>
            <a:r>
              <a:rPr sz="1000" b="1" spc="3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Residual</a:t>
            </a:r>
            <a:r>
              <a:rPr sz="10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correlation</a:t>
            </a:r>
            <a:r>
              <a:rPr sz="10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analysis</a:t>
            </a:r>
            <a:endParaRPr sz="1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359"/>
              </a:spcBef>
            </a:pPr>
            <a:r>
              <a:rPr sz="900" spc="145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900" spc="31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9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independent</a:t>
            </a:r>
            <a:r>
              <a:rPr sz="9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9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specific</a:t>
            </a:r>
            <a:r>
              <a:rPr sz="9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performance</a:t>
            </a:r>
            <a:r>
              <a:rPr sz="9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measures.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80"/>
              </a:spcBef>
            </a:pPr>
            <a:r>
              <a:rPr sz="900" spc="145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900" spc="295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Does</a:t>
            </a:r>
            <a:r>
              <a:rPr sz="9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not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quantify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how</a:t>
            </a:r>
            <a:r>
              <a:rPr sz="9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much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9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improve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22373A"/>
                </a:solidFill>
                <a:latin typeface="Calibri"/>
                <a:cs typeface="Calibri"/>
              </a:rPr>
              <a:t>w.r.t.</a:t>
            </a:r>
            <a:r>
              <a:rPr sz="9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specific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performance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metric.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80"/>
              </a:spcBef>
            </a:pPr>
            <a:r>
              <a:rPr sz="900" spc="145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900" spc="265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Does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not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rely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comparisons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other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models.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30" name="object 30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3214693"/>
              <a:ext cx="3582670" cy="25400"/>
            </a:xfrm>
            <a:custGeom>
              <a:avLst/>
              <a:gdLst/>
              <a:ahLst/>
              <a:cxnLst/>
              <a:rect l="l" t="t" r="r" b="b"/>
              <a:pathLst>
                <a:path w="3582670" h="25400">
                  <a:moveTo>
                    <a:pt x="0" y="25305"/>
                  </a:moveTo>
                  <a:lnTo>
                    <a:pt x="0" y="0"/>
                  </a:lnTo>
                  <a:lnTo>
                    <a:pt x="3582467" y="0"/>
                  </a:lnTo>
                  <a:lnTo>
                    <a:pt x="3582467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5285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Model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quality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assessment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50392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AZ-</a:t>
            </a:r>
            <a:r>
              <a:rPr dirty="0"/>
              <a:t>Whiteness</a:t>
            </a:r>
            <a:r>
              <a:rPr spc="135" dirty="0"/>
              <a:t> </a:t>
            </a:r>
            <a:r>
              <a:rPr dirty="0"/>
              <a:t>test:</a:t>
            </a:r>
            <a:r>
              <a:rPr spc="215" dirty="0"/>
              <a:t> </a:t>
            </a:r>
            <a:r>
              <a:rPr dirty="0"/>
              <a:t>a</a:t>
            </a:r>
            <a:r>
              <a:rPr spc="120" dirty="0"/>
              <a:t> </a:t>
            </a:r>
            <a:r>
              <a:rPr spc="45" dirty="0"/>
              <a:t>spatio-</a:t>
            </a:r>
            <a:r>
              <a:rPr dirty="0"/>
              <a:t>temporal</a:t>
            </a:r>
            <a:r>
              <a:rPr spc="125" dirty="0"/>
              <a:t> </a:t>
            </a:r>
            <a:r>
              <a:rPr spc="-20" dirty="0"/>
              <a:t>test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392816" y="661774"/>
            <a:ext cx="2000250" cy="410845"/>
            <a:chOff x="3392816" y="661774"/>
            <a:chExt cx="2000250" cy="410845"/>
          </a:xfrm>
        </p:grpSpPr>
        <p:sp>
          <p:nvSpPr>
            <p:cNvPr id="6" name="object 6"/>
            <p:cNvSpPr/>
            <p:nvPr/>
          </p:nvSpPr>
          <p:spPr>
            <a:xfrm>
              <a:off x="3425170" y="677201"/>
              <a:ext cx="1927860" cy="370840"/>
            </a:xfrm>
            <a:custGeom>
              <a:avLst/>
              <a:gdLst/>
              <a:ahLst/>
              <a:cxnLst/>
              <a:rect l="l" t="t" r="r" b="b"/>
              <a:pathLst>
                <a:path w="1927860" h="370840">
                  <a:moveTo>
                    <a:pt x="405535" y="35263"/>
                  </a:moveTo>
                  <a:lnTo>
                    <a:pt x="1181341" y="35263"/>
                  </a:lnTo>
                </a:path>
                <a:path w="1927860" h="370840">
                  <a:moveTo>
                    <a:pt x="1251869" y="370271"/>
                  </a:moveTo>
                  <a:lnTo>
                    <a:pt x="1827846" y="370271"/>
                  </a:lnTo>
                </a:path>
                <a:path w="1927860" h="370840">
                  <a:moveTo>
                    <a:pt x="0" y="35263"/>
                  </a:moveTo>
                  <a:lnTo>
                    <a:pt x="385140" y="36909"/>
                  </a:lnTo>
                </a:path>
                <a:path w="1927860" h="370840">
                  <a:moveTo>
                    <a:pt x="52895" y="170442"/>
                  </a:moveTo>
                  <a:lnTo>
                    <a:pt x="435803" y="169678"/>
                  </a:lnTo>
                </a:path>
                <a:path w="1927860" h="370840">
                  <a:moveTo>
                    <a:pt x="35263" y="370271"/>
                  </a:moveTo>
                  <a:lnTo>
                    <a:pt x="611241" y="370271"/>
                  </a:lnTo>
                </a:path>
                <a:path w="1927860" h="370840">
                  <a:moveTo>
                    <a:pt x="135178" y="252724"/>
                  </a:moveTo>
                  <a:lnTo>
                    <a:pt x="522082" y="254194"/>
                  </a:lnTo>
                </a:path>
                <a:path w="1927860" h="370840">
                  <a:moveTo>
                    <a:pt x="135178" y="0"/>
                  </a:moveTo>
                  <a:lnTo>
                    <a:pt x="520319" y="2409"/>
                  </a:lnTo>
                </a:path>
                <a:path w="1927860" h="370840">
                  <a:moveTo>
                    <a:pt x="542182" y="253547"/>
                  </a:moveTo>
                  <a:lnTo>
                    <a:pt x="1927702" y="252724"/>
                  </a:lnTo>
                </a:path>
                <a:path w="1927860" h="370840">
                  <a:moveTo>
                    <a:pt x="542182" y="2644"/>
                  </a:moveTo>
                  <a:lnTo>
                    <a:pt x="1927702" y="1763"/>
                  </a:lnTo>
                </a:path>
                <a:path w="1927860" h="370840">
                  <a:moveTo>
                    <a:pt x="457666" y="169090"/>
                  </a:moveTo>
                  <a:lnTo>
                    <a:pt x="1843245" y="168208"/>
                  </a:lnTo>
                </a:path>
              </a:pathLst>
            </a:custGeom>
            <a:ln w="11754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35113" y="716227"/>
              <a:ext cx="758190" cy="0"/>
            </a:xfrm>
            <a:custGeom>
              <a:avLst/>
              <a:gdLst/>
              <a:ahLst/>
              <a:cxnLst/>
              <a:rect l="l" t="t" r="r" b="b"/>
              <a:pathLst>
                <a:path w="758189">
                  <a:moveTo>
                    <a:pt x="0" y="0"/>
                  </a:moveTo>
                  <a:lnTo>
                    <a:pt x="758174" y="0"/>
                  </a:lnTo>
                </a:path>
              </a:pathLst>
            </a:custGeom>
            <a:ln w="5877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10913" y="713295"/>
              <a:ext cx="86995" cy="342265"/>
            </a:xfrm>
            <a:custGeom>
              <a:avLst/>
              <a:gdLst/>
              <a:ahLst/>
              <a:cxnLst/>
              <a:rect l="l" t="t" r="r" b="b"/>
              <a:pathLst>
                <a:path w="86995" h="342265">
                  <a:moveTo>
                    <a:pt x="1409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1409" y="5880"/>
                  </a:lnTo>
                  <a:lnTo>
                    <a:pt x="1409" y="0"/>
                  </a:lnTo>
                  <a:close/>
                </a:path>
                <a:path w="86995" h="342265">
                  <a:moveTo>
                    <a:pt x="86639" y="342087"/>
                  </a:moveTo>
                  <a:lnTo>
                    <a:pt x="86626" y="336219"/>
                  </a:lnTo>
                  <a:lnTo>
                    <a:pt x="68999" y="336219"/>
                  </a:lnTo>
                  <a:lnTo>
                    <a:pt x="68999" y="342087"/>
                  </a:lnTo>
                  <a:lnTo>
                    <a:pt x="86639" y="342087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15179" y="1052019"/>
              <a:ext cx="539750" cy="0"/>
            </a:xfrm>
            <a:custGeom>
              <a:avLst/>
              <a:gdLst/>
              <a:ahLst/>
              <a:cxnLst/>
              <a:rect l="l" t="t" r="r" b="b"/>
              <a:pathLst>
                <a:path w="539750">
                  <a:moveTo>
                    <a:pt x="0" y="0"/>
                  </a:moveTo>
                  <a:lnTo>
                    <a:pt x="539252" y="0"/>
                  </a:lnTo>
                </a:path>
              </a:pathLst>
            </a:custGeom>
            <a:ln w="6624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9572" y="716605"/>
              <a:ext cx="370840" cy="0"/>
            </a:xfrm>
            <a:custGeom>
              <a:avLst/>
              <a:gdLst/>
              <a:ahLst/>
              <a:cxnLst/>
              <a:rect l="l" t="t" r="r" b="b"/>
              <a:pathLst>
                <a:path w="370839">
                  <a:moveTo>
                    <a:pt x="0" y="0"/>
                  </a:moveTo>
                  <a:lnTo>
                    <a:pt x="370283" y="0"/>
                  </a:lnTo>
                </a:path>
              </a:pathLst>
            </a:custGeom>
            <a:ln w="6633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80240" y="849755"/>
              <a:ext cx="370840" cy="0"/>
            </a:xfrm>
            <a:custGeom>
              <a:avLst/>
              <a:gdLst/>
              <a:ahLst/>
              <a:cxnLst/>
              <a:rect l="l" t="t" r="r" b="b"/>
              <a:pathLst>
                <a:path w="370839">
                  <a:moveTo>
                    <a:pt x="0" y="0"/>
                  </a:moveTo>
                  <a:lnTo>
                    <a:pt x="370273" y="0"/>
                  </a:lnTo>
                </a:path>
              </a:pathLst>
            </a:custGeom>
            <a:ln w="5985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63373" y="1052468"/>
              <a:ext cx="574675" cy="0"/>
            </a:xfrm>
            <a:custGeom>
              <a:avLst/>
              <a:gdLst/>
              <a:ahLst/>
              <a:cxnLst/>
              <a:rect l="l" t="t" r="r" b="b"/>
              <a:pathLst>
                <a:path w="574675">
                  <a:moveTo>
                    <a:pt x="0" y="0"/>
                  </a:moveTo>
                  <a:lnTo>
                    <a:pt x="574508" y="0"/>
                  </a:lnTo>
                </a:path>
              </a:pathLst>
            </a:custGeom>
            <a:ln w="5877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64756" y="934270"/>
              <a:ext cx="370840" cy="0"/>
            </a:xfrm>
            <a:custGeom>
              <a:avLst/>
              <a:gdLst/>
              <a:ahLst/>
              <a:cxnLst/>
              <a:rect l="l" t="t" r="r" b="b"/>
              <a:pathLst>
                <a:path w="370839">
                  <a:moveTo>
                    <a:pt x="0" y="0"/>
                  </a:moveTo>
                  <a:lnTo>
                    <a:pt x="370272" y="0"/>
                  </a:lnTo>
                </a:path>
              </a:pathLst>
            </a:custGeom>
            <a:ln w="5984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64756" y="682486"/>
              <a:ext cx="370840" cy="0"/>
            </a:xfrm>
            <a:custGeom>
              <a:avLst/>
              <a:gdLst/>
              <a:ahLst/>
              <a:cxnLst/>
              <a:rect l="l" t="t" r="r" b="b"/>
              <a:pathLst>
                <a:path w="370839">
                  <a:moveTo>
                    <a:pt x="0" y="0"/>
                  </a:moveTo>
                  <a:lnTo>
                    <a:pt x="370273" y="0"/>
                  </a:lnTo>
                </a:path>
              </a:pathLst>
            </a:custGeom>
            <a:ln w="5985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70290" y="933271"/>
              <a:ext cx="1385570" cy="0"/>
            </a:xfrm>
            <a:custGeom>
              <a:avLst/>
              <a:gdLst/>
              <a:ahLst/>
              <a:cxnLst/>
              <a:rect l="l" t="t" r="r" b="b"/>
              <a:pathLst>
                <a:path w="1385570">
                  <a:moveTo>
                    <a:pt x="0" y="0"/>
                  </a:moveTo>
                  <a:lnTo>
                    <a:pt x="1385523" y="0"/>
                  </a:lnTo>
                </a:path>
              </a:pathLst>
            </a:custGeom>
            <a:ln w="6689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0290" y="682338"/>
              <a:ext cx="1385570" cy="0"/>
            </a:xfrm>
            <a:custGeom>
              <a:avLst/>
              <a:gdLst/>
              <a:ahLst/>
              <a:cxnLst/>
              <a:rect l="l" t="t" r="r" b="b"/>
              <a:pathLst>
                <a:path w="1385570">
                  <a:moveTo>
                    <a:pt x="0" y="0"/>
                  </a:moveTo>
                  <a:lnTo>
                    <a:pt x="1385523" y="0"/>
                  </a:lnTo>
                </a:path>
              </a:pathLst>
            </a:custGeom>
            <a:ln w="6747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5774" y="848784"/>
              <a:ext cx="1386205" cy="0"/>
            </a:xfrm>
            <a:custGeom>
              <a:avLst/>
              <a:gdLst/>
              <a:ahLst/>
              <a:cxnLst/>
              <a:rect l="l" t="t" r="r" b="b"/>
              <a:pathLst>
                <a:path w="1386204">
                  <a:moveTo>
                    <a:pt x="0" y="0"/>
                  </a:moveTo>
                  <a:lnTo>
                    <a:pt x="1385582" y="0"/>
                  </a:lnTo>
                </a:path>
              </a:pathLst>
            </a:custGeom>
            <a:ln w="6747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01290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01290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23946" y="732096"/>
              <a:ext cx="40005" cy="102235"/>
            </a:xfrm>
            <a:custGeom>
              <a:avLst/>
              <a:gdLst/>
              <a:ahLst/>
              <a:cxnLst/>
              <a:rect l="l" t="t" r="r" b="b"/>
              <a:pathLst>
                <a:path w="40004" h="102234">
                  <a:moveTo>
                    <a:pt x="39378" y="101677"/>
                  </a:moveTo>
                  <a:lnTo>
                    <a:pt x="0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52011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52011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35084" y="10355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5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5"/>
                  </a:lnTo>
                  <a:lnTo>
                    <a:pt x="14655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35084" y="10355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16896" y="33793"/>
                  </a:lnTo>
                  <a:lnTo>
                    <a:pt x="14655" y="33793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5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5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3793" y="14655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52980" y="866569"/>
              <a:ext cx="15240" cy="169545"/>
            </a:xfrm>
            <a:custGeom>
              <a:avLst/>
              <a:gdLst/>
              <a:ahLst/>
              <a:cxnLst/>
              <a:rect l="l" t="t" r="r" b="b"/>
              <a:pathLst>
                <a:path w="15239" h="169544">
                  <a:moveTo>
                    <a:pt x="14810" y="0"/>
                  </a:moveTo>
                  <a:lnTo>
                    <a:pt x="0" y="169031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36468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5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5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36468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16896" y="33793"/>
                  </a:lnTo>
                  <a:lnTo>
                    <a:pt x="14655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5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34584" y="686194"/>
              <a:ext cx="111760" cy="148590"/>
            </a:xfrm>
            <a:custGeom>
              <a:avLst/>
              <a:gdLst/>
              <a:ahLst/>
              <a:cxnLst/>
              <a:rect l="l" t="t" r="r" b="b"/>
              <a:pathLst>
                <a:path w="111760" h="148590">
                  <a:moveTo>
                    <a:pt x="0" y="25918"/>
                  </a:moveTo>
                  <a:lnTo>
                    <a:pt x="102324" y="0"/>
                  </a:lnTo>
                </a:path>
                <a:path w="111760" h="148590">
                  <a:moveTo>
                    <a:pt x="42081" y="148519"/>
                  </a:moveTo>
                  <a:lnTo>
                    <a:pt x="111257" y="11343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36468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5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5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36468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5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5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63148" y="861690"/>
              <a:ext cx="79375" cy="178435"/>
            </a:xfrm>
            <a:custGeom>
              <a:avLst/>
              <a:gdLst/>
              <a:ahLst/>
              <a:cxnLst/>
              <a:rect l="l" t="t" r="r" b="b"/>
              <a:pathLst>
                <a:path w="79375" h="178434">
                  <a:moveTo>
                    <a:pt x="17690" y="0"/>
                  </a:moveTo>
                  <a:lnTo>
                    <a:pt x="78285" y="60595"/>
                  </a:lnTo>
                </a:path>
                <a:path w="79375" h="178434">
                  <a:moveTo>
                    <a:pt x="0" y="178141"/>
                  </a:moveTo>
                  <a:lnTo>
                    <a:pt x="79285" y="85397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20663" y="69850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20663" y="69850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43319" y="731273"/>
              <a:ext cx="39370" cy="102235"/>
            </a:xfrm>
            <a:custGeom>
              <a:avLst/>
              <a:gdLst/>
              <a:ahLst/>
              <a:cxnLst/>
              <a:rect l="l" t="t" r="r" b="b"/>
              <a:pathLst>
                <a:path w="39370" h="102234">
                  <a:moveTo>
                    <a:pt x="39319" y="101677"/>
                  </a:moveTo>
                  <a:lnTo>
                    <a:pt x="0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71325" y="831981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71325" y="831981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4949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54457" y="103474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5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54457" y="103474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6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5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6" y="10430"/>
                  </a:lnTo>
                  <a:lnTo>
                    <a:pt x="33364" y="12500"/>
                  </a:lnTo>
                  <a:lnTo>
                    <a:pt x="33793" y="14655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72647" y="865746"/>
              <a:ext cx="14604" cy="169545"/>
            </a:xfrm>
            <a:custGeom>
              <a:avLst/>
              <a:gdLst/>
              <a:ahLst/>
              <a:cxnLst/>
              <a:rect l="l" t="t" r="r" b="b"/>
              <a:pathLst>
                <a:path w="14604" h="169544">
                  <a:moveTo>
                    <a:pt x="14340" y="0"/>
                  </a:moveTo>
                  <a:lnTo>
                    <a:pt x="0" y="169031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55841" y="66471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55841" y="66471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27260" y="3364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53898" y="685312"/>
              <a:ext cx="102870" cy="26034"/>
            </a:xfrm>
            <a:custGeom>
              <a:avLst/>
              <a:gdLst/>
              <a:ahLst/>
              <a:cxnLst/>
              <a:rect l="l" t="t" r="r" b="b"/>
              <a:pathLst>
                <a:path w="102870" h="26034">
                  <a:moveTo>
                    <a:pt x="0" y="25977"/>
                  </a:moveTo>
                  <a:lnTo>
                    <a:pt x="102324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55841" y="9164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55841" y="9164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27260" y="3364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82521" y="860809"/>
              <a:ext cx="79375" cy="178435"/>
            </a:xfrm>
            <a:custGeom>
              <a:avLst/>
              <a:gdLst/>
              <a:ahLst/>
              <a:cxnLst/>
              <a:rect l="l" t="t" r="r" b="b"/>
              <a:pathLst>
                <a:path w="79375" h="178434">
                  <a:moveTo>
                    <a:pt x="17631" y="0"/>
                  </a:moveTo>
                  <a:lnTo>
                    <a:pt x="78227" y="60595"/>
                  </a:lnTo>
                </a:path>
                <a:path w="79375" h="178434">
                  <a:moveTo>
                    <a:pt x="0" y="178200"/>
                  </a:moveTo>
                  <a:lnTo>
                    <a:pt x="79226" y="85456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95755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95755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18470" y="732096"/>
              <a:ext cx="39370" cy="102235"/>
            </a:xfrm>
            <a:custGeom>
              <a:avLst/>
              <a:gdLst/>
              <a:ahLst/>
              <a:cxnLst/>
              <a:rect l="l" t="t" r="r" b="b"/>
              <a:pathLst>
                <a:path w="39370" h="102234">
                  <a:moveTo>
                    <a:pt x="39319" y="101677"/>
                  </a:moveTo>
                  <a:lnTo>
                    <a:pt x="0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46476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46476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429549" y="10355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5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29549" y="10355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16896" y="33793"/>
                  </a:lnTo>
                  <a:lnTo>
                    <a:pt x="14656" y="33793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5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27260" y="3364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5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47445" y="866569"/>
              <a:ext cx="15240" cy="169545"/>
            </a:xfrm>
            <a:custGeom>
              <a:avLst/>
              <a:gdLst/>
              <a:ahLst/>
              <a:cxnLst/>
              <a:rect l="l" t="t" r="r" b="b"/>
              <a:pathLst>
                <a:path w="15239" h="169544">
                  <a:moveTo>
                    <a:pt x="14810" y="0"/>
                  </a:moveTo>
                  <a:lnTo>
                    <a:pt x="0" y="169031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530933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30933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29049" y="686194"/>
              <a:ext cx="102870" cy="26034"/>
            </a:xfrm>
            <a:custGeom>
              <a:avLst/>
              <a:gdLst/>
              <a:ahLst/>
              <a:cxnLst/>
              <a:rect l="l" t="t" r="r" b="b"/>
              <a:pathLst>
                <a:path w="102870" h="26034">
                  <a:moveTo>
                    <a:pt x="0" y="25918"/>
                  </a:moveTo>
                  <a:lnTo>
                    <a:pt x="102324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30933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530933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457672" y="861690"/>
              <a:ext cx="79375" cy="178435"/>
            </a:xfrm>
            <a:custGeom>
              <a:avLst/>
              <a:gdLst/>
              <a:ahLst/>
              <a:cxnLst/>
              <a:rect l="l" t="t" r="r" b="b"/>
              <a:pathLst>
                <a:path w="79375" h="178434">
                  <a:moveTo>
                    <a:pt x="17631" y="0"/>
                  </a:moveTo>
                  <a:lnTo>
                    <a:pt x="78227" y="60595"/>
                  </a:lnTo>
                </a:path>
                <a:path w="79375" h="178434">
                  <a:moveTo>
                    <a:pt x="0" y="178141"/>
                  </a:moveTo>
                  <a:lnTo>
                    <a:pt x="79226" y="85397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598522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98522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621238" y="732096"/>
              <a:ext cx="39370" cy="102235"/>
            </a:xfrm>
            <a:custGeom>
              <a:avLst/>
              <a:gdLst/>
              <a:ahLst/>
              <a:cxnLst/>
              <a:rect l="l" t="t" r="r" b="b"/>
              <a:pathLst>
                <a:path w="39370" h="102234">
                  <a:moveTo>
                    <a:pt x="39319" y="101677"/>
                  </a:moveTo>
                  <a:lnTo>
                    <a:pt x="0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649244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649244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632317" y="10355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5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632317" y="10355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16896" y="33793"/>
                  </a:lnTo>
                  <a:lnTo>
                    <a:pt x="14656" y="33793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5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5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733701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4656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21292" y="33364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733701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31817" y="686194"/>
              <a:ext cx="111760" cy="148590"/>
            </a:xfrm>
            <a:custGeom>
              <a:avLst/>
              <a:gdLst/>
              <a:ahLst/>
              <a:cxnLst/>
              <a:rect l="l" t="t" r="r" b="b"/>
              <a:pathLst>
                <a:path w="111760" h="148590">
                  <a:moveTo>
                    <a:pt x="0" y="25918"/>
                  </a:moveTo>
                  <a:lnTo>
                    <a:pt x="102324" y="0"/>
                  </a:lnTo>
                </a:path>
                <a:path w="111760" h="148590">
                  <a:moveTo>
                    <a:pt x="42081" y="148519"/>
                  </a:moveTo>
                  <a:lnTo>
                    <a:pt x="111257" y="11343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733701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4656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21292" y="33364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33701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660439" y="861690"/>
              <a:ext cx="79375" cy="178435"/>
            </a:xfrm>
            <a:custGeom>
              <a:avLst/>
              <a:gdLst/>
              <a:ahLst/>
              <a:cxnLst/>
              <a:rect l="l" t="t" r="r" b="b"/>
              <a:pathLst>
                <a:path w="79375" h="178434">
                  <a:moveTo>
                    <a:pt x="17631" y="0"/>
                  </a:moveTo>
                  <a:lnTo>
                    <a:pt x="78227" y="60595"/>
                  </a:lnTo>
                </a:path>
                <a:path w="79375" h="178434">
                  <a:moveTo>
                    <a:pt x="0" y="178141"/>
                  </a:moveTo>
                  <a:lnTo>
                    <a:pt x="79226" y="85397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612360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612360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635017" y="732096"/>
              <a:ext cx="39370" cy="102235"/>
            </a:xfrm>
            <a:custGeom>
              <a:avLst/>
              <a:gdLst/>
              <a:ahLst/>
              <a:cxnLst/>
              <a:rect l="l" t="t" r="r" b="b"/>
              <a:pathLst>
                <a:path w="39370" h="102234">
                  <a:moveTo>
                    <a:pt x="39319" y="101677"/>
                  </a:moveTo>
                  <a:lnTo>
                    <a:pt x="0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663023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663023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646155" y="10355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5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46155" y="10355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5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5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747538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747538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645655" y="686194"/>
              <a:ext cx="111760" cy="148590"/>
            </a:xfrm>
            <a:custGeom>
              <a:avLst/>
              <a:gdLst/>
              <a:ahLst/>
              <a:cxnLst/>
              <a:rect l="l" t="t" r="r" b="b"/>
              <a:pathLst>
                <a:path w="111760" h="148590">
                  <a:moveTo>
                    <a:pt x="0" y="25918"/>
                  </a:moveTo>
                  <a:lnTo>
                    <a:pt x="102265" y="0"/>
                  </a:lnTo>
                </a:path>
                <a:path w="111760" h="148590">
                  <a:moveTo>
                    <a:pt x="42081" y="148519"/>
                  </a:moveTo>
                  <a:lnTo>
                    <a:pt x="111198" y="11343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747538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747538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674218" y="699359"/>
              <a:ext cx="90805" cy="340995"/>
            </a:xfrm>
            <a:custGeom>
              <a:avLst/>
              <a:gdLst/>
              <a:ahLst/>
              <a:cxnLst/>
              <a:rect l="l" t="t" r="r" b="b"/>
              <a:pathLst>
                <a:path w="90804" h="340994">
                  <a:moveTo>
                    <a:pt x="17690" y="162331"/>
                  </a:moveTo>
                  <a:lnTo>
                    <a:pt x="78227" y="222926"/>
                  </a:lnTo>
                </a:path>
                <a:path w="90804" h="340994">
                  <a:moveTo>
                    <a:pt x="90216" y="0"/>
                  </a:moveTo>
                  <a:lnTo>
                    <a:pt x="90216" y="217931"/>
                  </a:lnTo>
                </a:path>
                <a:path w="90804" h="340994">
                  <a:moveTo>
                    <a:pt x="0" y="340473"/>
                  </a:moveTo>
                  <a:lnTo>
                    <a:pt x="79284" y="247729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68557" y="831981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068557" y="831981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16896" y="33793"/>
                  </a:lnTo>
                  <a:lnTo>
                    <a:pt x="14656" y="33793"/>
                  </a:lnTo>
                  <a:lnTo>
                    <a:pt x="4949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9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051690" y="103474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5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5"/>
                  </a:lnTo>
                  <a:lnTo>
                    <a:pt x="14655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051690" y="103474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6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5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5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5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5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27259" y="3364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6" y="10430"/>
                  </a:lnTo>
                  <a:lnTo>
                    <a:pt x="33364" y="12500"/>
                  </a:lnTo>
                  <a:lnTo>
                    <a:pt x="33793" y="14655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069586" y="865746"/>
              <a:ext cx="15240" cy="169545"/>
            </a:xfrm>
            <a:custGeom>
              <a:avLst/>
              <a:gdLst/>
              <a:ahLst/>
              <a:cxnLst/>
              <a:rect l="l" t="t" r="r" b="b"/>
              <a:pathLst>
                <a:path w="15239" h="169544">
                  <a:moveTo>
                    <a:pt x="14810" y="0"/>
                  </a:moveTo>
                  <a:lnTo>
                    <a:pt x="0" y="169031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153073" y="66471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153073" y="66471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9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9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093271" y="696714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0" y="137176"/>
                  </a:moveTo>
                  <a:lnTo>
                    <a:pt x="69117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153073" y="9164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153073" y="9164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9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9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079753" y="860809"/>
              <a:ext cx="79375" cy="178435"/>
            </a:xfrm>
            <a:custGeom>
              <a:avLst/>
              <a:gdLst/>
              <a:ahLst/>
              <a:cxnLst/>
              <a:rect l="l" t="t" r="r" b="b"/>
              <a:pathLst>
                <a:path w="79375" h="178434">
                  <a:moveTo>
                    <a:pt x="17631" y="0"/>
                  </a:moveTo>
                  <a:lnTo>
                    <a:pt x="78227" y="60595"/>
                  </a:lnTo>
                </a:path>
                <a:path w="79375" h="178434">
                  <a:moveTo>
                    <a:pt x="0" y="178200"/>
                  </a:moveTo>
                  <a:lnTo>
                    <a:pt x="79226" y="85456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004057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004057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026714" y="732096"/>
              <a:ext cx="40005" cy="102235"/>
            </a:xfrm>
            <a:custGeom>
              <a:avLst/>
              <a:gdLst/>
              <a:ahLst/>
              <a:cxnLst/>
              <a:rect l="l" t="t" r="r" b="b"/>
              <a:pathLst>
                <a:path w="40004" h="102234">
                  <a:moveTo>
                    <a:pt x="39378" y="101677"/>
                  </a:moveTo>
                  <a:lnTo>
                    <a:pt x="0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054779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054779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037852" y="10355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5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5"/>
                  </a:lnTo>
                  <a:lnTo>
                    <a:pt x="14655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037852" y="1035572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16896" y="33793"/>
                  </a:lnTo>
                  <a:lnTo>
                    <a:pt x="14655" y="33793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5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5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27260" y="3364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5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055748" y="866569"/>
              <a:ext cx="15240" cy="169545"/>
            </a:xfrm>
            <a:custGeom>
              <a:avLst/>
              <a:gdLst/>
              <a:ahLst/>
              <a:cxnLst/>
              <a:rect l="l" t="t" r="r" b="b"/>
              <a:pathLst>
                <a:path w="15239" h="169544">
                  <a:moveTo>
                    <a:pt x="14810" y="0"/>
                  </a:moveTo>
                  <a:lnTo>
                    <a:pt x="0" y="169031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139236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139236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079433" y="697537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0" y="137176"/>
                  </a:moveTo>
                  <a:lnTo>
                    <a:pt x="69117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139236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139236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065916" y="861690"/>
              <a:ext cx="79375" cy="178435"/>
            </a:xfrm>
            <a:custGeom>
              <a:avLst/>
              <a:gdLst/>
              <a:ahLst/>
              <a:cxnLst/>
              <a:rect l="l" t="t" r="r" b="b"/>
              <a:pathLst>
                <a:path w="79375" h="178434">
                  <a:moveTo>
                    <a:pt x="17690" y="0"/>
                  </a:moveTo>
                  <a:lnTo>
                    <a:pt x="78285" y="60595"/>
                  </a:lnTo>
                </a:path>
                <a:path w="79375" h="178434">
                  <a:moveTo>
                    <a:pt x="0" y="178141"/>
                  </a:moveTo>
                  <a:lnTo>
                    <a:pt x="79285" y="85397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409592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409592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27260" y="3364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432249" y="732096"/>
              <a:ext cx="39370" cy="102235"/>
            </a:xfrm>
            <a:custGeom>
              <a:avLst/>
              <a:gdLst/>
              <a:ahLst/>
              <a:cxnLst/>
              <a:rect l="l" t="t" r="r" b="b"/>
              <a:pathLst>
                <a:path w="39370" h="102234">
                  <a:moveTo>
                    <a:pt x="39319" y="101677"/>
                  </a:moveTo>
                  <a:lnTo>
                    <a:pt x="0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460255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460255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16896" y="33793"/>
                  </a:lnTo>
                  <a:lnTo>
                    <a:pt x="14656" y="33793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44771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5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5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544771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5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5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484969" y="697537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0" y="137176"/>
                  </a:moveTo>
                  <a:lnTo>
                    <a:pt x="69117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44771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5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5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544771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5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5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489141" y="699359"/>
              <a:ext cx="73025" cy="223520"/>
            </a:xfrm>
            <a:custGeom>
              <a:avLst/>
              <a:gdLst/>
              <a:ahLst/>
              <a:cxnLst/>
              <a:rect l="l" t="t" r="r" b="b"/>
              <a:pathLst>
                <a:path w="73025" h="223519">
                  <a:moveTo>
                    <a:pt x="0" y="162331"/>
                  </a:moveTo>
                  <a:lnTo>
                    <a:pt x="60595" y="222926"/>
                  </a:lnTo>
                </a:path>
                <a:path w="73025" h="223519">
                  <a:moveTo>
                    <a:pt x="72526" y="0"/>
                  </a:moveTo>
                  <a:lnTo>
                    <a:pt x="72526" y="217931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206825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206825" y="69933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229481" y="732096"/>
              <a:ext cx="40005" cy="102235"/>
            </a:xfrm>
            <a:custGeom>
              <a:avLst/>
              <a:gdLst/>
              <a:ahLst/>
              <a:cxnLst/>
              <a:rect l="l" t="t" r="r" b="b"/>
              <a:pathLst>
                <a:path w="40004" h="102234">
                  <a:moveTo>
                    <a:pt x="39378" y="101677"/>
                  </a:moveTo>
                  <a:lnTo>
                    <a:pt x="0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257546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4656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21292" y="33364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257546" y="832804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342003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342003" y="665535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9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282201" y="697537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0" y="137176"/>
                  </a:moveTo>
                  <a:lnTo>
                    <a:pt x="69117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342003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342003" y="917320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9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286374" y="861690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0" y="0"/>
                  </a:moveTo>
                  <a:lnTo>
                    <a:pt x="60595" y="60595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865790" y="831981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865790" y="831981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848922" y="103474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5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848922" y="1034749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5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5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866818" y="865746"/>
              <a:ext cx="15240" cy="169545"/>
            </a:xfrm>
            <a:custGeom>
              <a:avLst/>
              <a:gdLst/>
              <a:ahLst/>
              <a:cxnLst/>
              <a:rect l="l" t="t" r="r" b="b"/>
              <a:pathLst>
                <a:path w="15239" h="169544">
                  <a:moveTo>
                    <a:pt x="14810" y="0"/>
                  </a:moveTo>
                  <a:lnTo>
                    <a:pt x="0" y="169031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950306" y="66471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4656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21292" y="33364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950306" y="664713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27260" y="3364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890504" y="696714"/>
              <a:ext cx="76835" cy="220345"/>
            </a:xfrm>
            <a:custGeom>
              <a:avLst/>
              <a:gdLst/>
              <a:ahLst/>
              <a:cxnLst/>
              <a:rect l="l" t="t" r="r" b="b"/>
              <a:pathLst>
                <a:path w="76835" h="220344">
                  <a:moveTo>
                    <a:pt x="76698" y="219753"/>
                  </a:moveTo>
                  <a:lnTo>
                    <a:pt x="76698" y="1763"/>
                  </a:lnTo>
                </a:path>
                <a:path w="76835" h="220344">
                  <a:moveTo>
                    <a:pt x="0" y="137176"/>
                  </a:moveTo>
                  <a:lnTo>
                    <a:pt x="69117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950306" y="9164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19137" y="33793"/>
                  </a:moveTo>
                  <a:lnTo>
                    <a:pt x="14656" y="33793"/>
                  </a:lnTo>
                  <a:lnTo>
                    <a:pt x="12500" y="33364"/>
                  </a:lnTo>
                  <a:lnTo>
                    <a:pt x="0" y="19137"/>
                  </a:lnTo>
                  <a:lnTo>
                    <a:pt x="0" y="14656"/>
                  </a:lnTo>
                  <a:lnTo>
                    <a:pt x="14656" y="0"/>
                  </a:lnTo>
                  <a:lnTo>
                    <a:pt x="19137" y="0"/>
                  </a:lnTo>
                  <a:lnTo>
                    <a:pt x="33793" y="14656"/>
                  </a:lnTo>
                  <a:lnTo>
                    <a:pt x="33793" y="16896"/>
                  </a:lnTo>
                  <a:lnTo>
                    <a:pt x="33793" y="19137"/>
                  </a:lnTo>
                  <a:lnTo>
                    <a:pt x="21292" y="33364"/>
                  </a:lnTo>
                  <a:lnTo>
                    <a:pt x="19137" y="337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950306" y="916497"/>
              <a:ext cx="34290" cy="34290"/>
            </a:xfrm>
            <a:custGeom>
              <a:avLst/>
              <a:gdLst/>
              <a:ahLst/>
              <a:cxnLst/>
              <a:rect l="l" t="t" r="r" b="b"/>
              <a:pathLst>
                <a:path w="34289" h="34290">
                  <a:moveTo>
                    <a:pt x="33793" y="16896"/>
                  </a:moveTo>
                  <a:lnTo>
                    <a:pt x="33793" y="19137"/>
                  </a:lnTo>
                  <a:lnTo>
                    <a:pt x="33364" y="21292"/>
                  </a:lnTo>
                  <a:lnTo>
                    <a:pt x="32507" y="23362"/>
                  </a:lnTo>
                  <a:lnTo>
                    <a:pt x="31649" y="25432"/>
                  </a:lnTo>
                  <a:lnTo>
                    <a:pt x="30428" y="27260"/>
                  </a:lnTo>
                  <a:lnTo>
                    <a:pt x="28844" y="28844"/>
                  </a:lnTo>
                  <a:lnTo>
                    <a:pt x="27260" y="30428"/>
                  </a:lnTo>
                  <a:lnTo>
                    <a:pt x="25432" y="31649"/>
                  </a:lnTo>
                  <a:lnTo>
                    <a:pt x="23362" y="32507"/>
                  </a:lnTo>
                  <a:lnTo>
                    <a:pt x="21292" y="33364"/>
                  </a:lnTo>
                  <a:lnTo>
                    <a:pt x="19137" y="33793"/>
                  </a:lnTo>
                  <a:lnTo>
                    <a:pt x="16896" y="33793"/>
                  </a:lnTo>
                  <a:lnTo>
                    <a:pt x="14656" y="33793"/>
                  </a:lnTo>
                  <a:lnTo>
                    <a:pt x="12500" y="33364"/>
                  </a:lnTo>
                  <a:lnTo>
                    <a:pt x="10430" y="32507"/>
                  </a:lnTo>
                  <a:lnTo>
                    <a:pt x="8360" y="31649"/>
                  </a:lnTo>
                  <a:lnTo>
                    <a:pt x="6533" y="30428"/>
                  </a:lnTo>
                  <a:lnTo>
                    <a:pt x="4948" y="28844"/>
                  </a:lnTo>
                  <a:lnTo>
                    <a:pt x="3364" y="27260"/>
                  </a:lnTo>
                  <a:lnTo>
                    <a:pt x="2143" y="25432"/>
                  </a:lnTo>
                  <a:lnTo>
                    <a:pt x="1286" y="23362"/>
                  </a:lnTo>
                  <a:lnTo>
                    <a:pt x="428" y="21292"/>
                  </a:lnTo>
                  <a:lnTo>
                    <a:pt x="0" y="19137"/>
                  </a:lnTo>
                  <a:lnTo>
                    <a:pt x="0" y="16896"/>
                  </a:lnTo>
                  <a:lnTo>
                    <a:pt x="0" y="14656"/>
                  </a:lnTo>
                  <a:lnTo>
                    <a:pt x="428" y="12500"/>
                  </a:lnTo>
                  <a:lnTo>
                    <a:pt x="1286" y="10430"/>
                  </a:lnTo>
                  <a:lnTo>
                    <a:pt x="2143" y="8360"/>
                  </a:lnTo>
                  <a:lnTo>
                    <a:pt x="3364" y="6533"/>
                  </a:lnTo>
                  <a:lnTo>
                    <a:pt x="4948" y="4948"/>
                  </a:lnTo>
                  <a:lnTo>
                    <a:pt x="6533" y="3364"/>
                  </a:lnTo>
                  <a:lnTo>
                    <a:pt x="8360" y="2143"/>
                  </a:lnTo>
                  <a:lnTo>
                    <a:pt x="10430" y="1286"/>
                  </a:lnTo>
                  <a:lnTo>
                    <a:pt x="12500" y="428"/>
                  </a:lnTo>
                  <a:lnTo>
                    <a:pt x="14656" y="0"/>
                  </a:lnTo>
                  <a:lnTo>
                    <a:pt x="16896" y="0"/>
                  </a:lnTo>
                  <a:lnTo>
                    <a:pt x="19137" y="0"/>
                  </a:lnTo>
                  <a:lnTo>
                    <a:pt x="21292" y="428"/>
                  </a:lnTo>
                  <a:lnTo>
                    <a:pt x="23362" y="1286"/>
                  </a:lnTo>
                  <a:lnTo>
                    <a:pt x="25432" y="2143"/>
                  </a:lnTo>
                  <a:lnTo>
                    <a:pt x="27260" y="3364"/>
                  </a:lnTo>
                  <a:lnTo>
                    <a:pt x="28844" y="4948"/>
                  </a:lnTo>
                  <a:lnTo>
                    <a:pt x="30428" y="6533"/>
                  </a:lnTo>
                  <a:lnTo>
                    <a:pt x="31649" y="8360"/>
                  </a:lnTo>
                  <a:lnTo>
                    <a:pt x="32507" y="10430"/>
                  </a:lnTo>
                  <a:lnTo>
                    <a:pt x="33364" y="12500"/>
                  </a:lnTo>
                  <a:lnTo>
                    <a:pt x="33793" y="14656"/>
                  </a:lnTo>
                  <a:lnTo>
                    <a:pt x="33793" y="16896"/>
                  </a:lnTo>
                  <a:close/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240119" y="686194"/>
              <a:ext cx="716280" cy="353060"/>
            </a:xfrm>
            <a:custGeom>
              <a:avLst/>
              <a:gdLst/>
              <a:ahLst/>
              <a:cxnLst/>
              <a:rect l="l" t="t" r="r" b="b"/>
              <a:pathLst>
                <a:path w="716279" h="353059">
                  <a:moveTo>
                    <a:pt x="654557" y="174615"/>
                  </a:moveTo>
                  <a:lnTo>
                    <a:pt x="715093" y="235210"/>
                  </a:lnTo>
                </a:path>
                <a:path w="716279" h="353059">
                  <a:moveTo>
                    <a:pt x="636866" y="352815"/>
                  </a:moveTo>
                  <a:lnTo>
                    <a:pt x="716151" y="260071"/>
                  </a:lnTo>
                </a:path>
                <a:path w="716279" h="353059">
                  <a:moveTo>
                    <a:pt x="0" y="25918"/>
                  </a:moveTo>
                  <a:lnTo>
                    <a:pt x="102324" y="0"/>
                  </a:lnTo>
                </a:path>
              </a:pathLst>
            </a:custGeom>
            <a:ln w="587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13415" y="683079"/>
              <a:ext cx="1945639" cy="353060"/>
            </a:xfrm>
            <a:custGeom>
              <a:avLst/>
              <a:gdLst/>
              <a:ahLst/>
              <a:cxnLst/>
              <a:rect l="l" t="t" r="r" b="b"/>
              <a:pathLst>
                <a:path w="1945639" h="353059">
                  <a:moveTo>
                    <a:pt x="446676" y="146933"/>
                  </a:moveTo>
                  <a:lnTo>
                    <a:pt x="405535" y="47018"/>
                  </a:lnTo>
                </a:path>
                <a:path w="1945639" h="353059">
                  <a:moveTo>
                    <a:pt x="452553" y="182196"/>
                  </a:moveTo>
                  <a:lnTo>
                    <a:pt x="434921" y="346761"/>
                  </a:lnTo>
                </a:path>
                <a:path w="1945639" h="353059">
                  <a:moveTo>
                    <a:pt x="417289" y="23509"/>
                  </a:moveTo>
                  <a:lnTo>
                    <a:pt x="523081" y="0"/>
                  </a:lnTo>
                </a:path>
                <a:path w="1945639" h="353059">
                  <a:moveTo>
                    <a:pt x="458431" y="146933"/>
                  </a:moveTo>
                  <a:lnTo>
                    <a:pt x="528958" y="11754"/>
                  </a:lnTo>
                </a:path>
                <a:path w="1945639" h="353059">
                  <a:moveTo>
                    <a:pt x="464308" y="176319"/>
                  </a:moveTo>
                  <a:lnTo>
                    <a:pt x="523081" y="235092"/>
                  </a:lnTo>
                </a:path>
                <a:path w="1945639" h="353059">
                  <a:moveTo>
                    <a:pt x="446676" y="352639"/>
                  </a:moveTo>
                  <a:lnTo>
                    <a:pt x="528958" y="258602"/>
                  </a:lnTo>
                </a:path>
                <a:path w="1945639" h="353059">
                  <a:moveTo>
                    <a:pt x="1863110" y="146933"/>
                  </a:moveTo>
                  <a:lnTo>
                    <a:pt x="1827846" y="47018"/>
                  </a:lnTo>
                </a:path>
                <a:path w="1945639" h="353059">
                  <a:moveTo>
                    <a:pt x="1870633" y="179728"/>
                  </a:moveTo>
                  <a:lnTo>
                    <a:pt x="1856292" y="348760"/>
                  </a:lnTo>
                </a:path>
                <a:path w="1945639" h="353059">
                  <a:moveTo>
                    <a:pt x="1886619" y="176319"/>
                  </a:moveTo>
                  <a:lnTo>
                    <a:pt x="1945393" y="235092"/>
                  </a:lnTo>
                </a:path>
                <a:path w="1945639" h="353059">
                  <a:moveTo>
                    <a:pt x="1863110" y="352639"/>
                  </a:moveTo>
                  <a:lnTo>
                    <a:pt x="1945393" y="258602"/>
                  </a:lnTo>
                </a:path>
                <a:path w="1945639" h="353059">
                  <a:moveTo>
                    <a:pt x="41141" y="146933"/>
                  </a:moveTo>
                  <a:lnTo>
                    <a:pt x="0" y="47018"/>
                  </a:lnTo>
                </a:path>
                <a:path w="1945639" h="353059">
                  <a:moveTo>
                    <a:pt x="47018" y="182196"/>
                  </a:moveTo>
                  <a:lnTo>
                    <a:pt x="29386" y="346761"/>
                  </a:lnTo>
                </a:path>
                <a:path w="1945639" h="353059">
                  <a:moveTo>
                    <a:pt x="11754" y="23509"/>
                  </a:moveTo>
                  <a:lnTo>
                    <a:pt x="117546" y="0"/>
                  </a:lnTo>
                </a:path>
                <a:path w="1945639" h="353059">
                  <a:moveTo>
                    <a:pt x="58773" y="176319"/>
                  </a:moveTo>
                  <a:lnTo>
                    <a:pt x="117546" y="235092"/>
                  </a:lnTo>
                </a:path>
                <a:path w="1945639" h="353059">
                  <a:moveTo>
                    <a:pt x="41141" y="352639"/>
                  </a:moveTo>
                  <a:lnTo>
                    <a:pt x="123423" y="258602"/>
                  </a:lnTo>
                </a:path>
                <a:path w="1945639" h="353059">
                  <a:moveTo>
                    <a:pt x="240970" y="146933"/>
                  </a:moveTo>
                  <a:lnTo>
                    <a:pt x="205706" y="47018"/>
                  </a:lnTo>
                </a:path>
                <a:path w="1945639" h="353059">
                  <a:moveTo>
                    <a:pt x="217460" y="23509"/>
                  </a:moveTo>
                  <a:lnTo>
                    <a:pt x="317375" y="0"/>
                  </a:lnTo>
                </a:path>
                <a:path w="1945639" h="353059">
                  <a:moveTo>
                    <a:pt x="258602" y="146933"/>
                  </a:moveTo>
                  <a:lnTo>
                    <a:pt x="329129" y="11754"/>
                  </a:lnTo>
                </a:path>
                <a:path w="1945639" h="353059">
                  <a:moveTo>
                    <a:pt x="264479" y="176319"/>
                  </a:moveTo>
                  <a:lnTo>
                    <a:pt x="323252" y="235092"/>
                  </a:lnTo>
                </a:path>
                <a:path w="1945639" h="353059">
                  <a:moveTo>
                    <a:pt x="246847" y="352639"/>
                  </a:moveTo>
                  <a:lnTo>
                    <a:pt x="323252" y="258602"/>
                  </a:lnTo>
                </a:path>
                <a:path w="1945639" h="353059">
                  <a:moveTo>
                    <a:pt x="1257746" y="146933"/>
                  </a:moveTo>
                  <a:lnTo>
                    <a:pt x="1216605" y="47018"/>
                  </a:lnTo>
                </a:path>
                <a:path w="1945639" h="353059">
                  <a:moveTo>
                    <a:pt x="1228360" y="23509"/>
                  </a:moveTo>
                  <a:lnTo>
                    <a:pt x="1334151" y="0"/>
                  </a:lnTo>
                </a:path>
                <a:path w="1945639" h="353059">
                  <a:moveTo>
                    <a:pt x="1269501" y="146933"/>
                  </a:moveTo>
                  <a:lnTo>
                    <a:pt x="1340029" y="11754"/>
                  </a:lnTo>
                </a:path>
                <a:path w="1945639" h="353059">
                  <a:moveTo>
                    <a:pt x="1275378" y="176319"/>
                  </a:moveTo>
                  <a:lnTo>
                    <a:pt x="1334151" y="235092"/>
                  </a:lnTo>
                </a:path>
                <a:path w="1945639" h="353059">
                  <a:moveTo>
                    <a:pt x="1345906" y="11754"/>
                  </a:moveTo>
                  <a:lnTo>
                    <a:pt x="1345906" y="229215"/>
                  </a:lnTo>
                </a:path>
                <a:path w="1945639" h="353059">
                  <a:moveTo>
                    <a:pt x="1257746" y="352639"/>
                  </a:moveTo>
                  <a:lnTo>
                    <a:pt x="1334151" y="258602"/>
                  </a:lnTo>
                </a:path>
                <a:path w="1945639" h="353059">
                  <a:moveTo>
                    <a:pt x="1669159" y="182196"/>
                  </a:moveTo>
                  <a:lnTo>
                    <a:pt x="1651527" y="346761"/>
                  </a:lnTo>
                </a:path>
                <a:path w="1945639" h="353059">
                  <a:moveTo>
                    <a:pt x="1675036" y="146933"/>
                  </a:moveTo>
                  <a:lnTo>
                    <a:pt x="1745564" y="11754"/>
                  </a:lnTo>
                </a:path>
                <a:path w="1945639" h="353059">
                  <a:moveTo>
                    <a:pt x="1680913" y="176319"/>
                  </a:moveTo>
                  <a:lnTo>
                    <a:pt x="1739686" y="235092"/>
                  </a:lnTo>
                </a:path>
                <a:path w="1945639" h="353059">
                  <a:moveTo>
                    <a:pt x="1663281" y="352639"/>
                  </a:moveTo>
                  <a:lnTo>
                    <a:pt x="1739686" y="258602"/>
                  </a:lnTo>
                </a:path>
                <a:path w="1945639" h="353059">
                  <a:moveTo>
                    <a:pt x="646505" y="146933"/>
                  </a:moveTo>
                  <a:lnTo>
                    <a:pt x="611241" y="47018"/>
                  </a:lnTo>
                </a:path>
                <a:path w="1945639" h="353059">
                  <a:moveTo>
                    <a:pt x="664137" y="146933"/>
                  </a:moveTo>
                  <a:lnTo>
                    <a:pt x="734665" y="11754"/>
                  </a:lnTo>
                </a:path>
                <a:path w="1945639" h="353059">
                  <a:moveTo>
                    <a:pt x="670014" y="176319"/>
                  </a:moveTo>
                  <a:lnTo>
                    <a:pt x="728787" y="235092"/>
                  </a:lnTo>
                </a:path>
                <a:path w="1945639" h="353059">
                  <a:moveTo>
                    <a:pt x="646505" y="352639"/>
                  </a:moveTo>
                  <a:lnTo>
                    <a:pt x="728787" y="258602"/>
                  </a:lnTo>
                </a:path>
                <a:path w="1945639" h="353059">
                  <a:moveTo>
                    <a:pt x="1052040" y="146933"/>
                  </a:moveTo>
                  <a:lnTo>
                    <a:pt x="1016776" y="47018"/>
                  </a:lnTo>
                </a:path>
                <a:path w="1945639" h="353059">
                  <a:moveTo>
                    <a:pt x="1069672" y="146933"/>
                  </a:moveTo>
                  <a:lnTo>
                    <a:pt x="1140200" y="11754"/>
                  </a:lnTo>
                </a:path>
                <a:path w="1945639" h="353059">
                  <a:moveTo>
                    <a:pt x="1075549" y="176319"/>
                  </a:moveTo>
                  <a:lnTo>
                    <a:pt x="1134322" y="235092"/>
                  </a:lnTo>
                </a:path>
                <a:path w="1945639" h="353059">
                  <a:moveTo>
                    <a:pt x="1146077" y="11754"/>
                  </a:moveTo>
                  <a:lnTo>
                    <a:pt x="1146077" y="229215"/>
                  </a:lnTo>
                </a:path>
                <a:path w="1945639" h="353059">
                  <a:moveTo>
                    <a:pt x="852211" y="146933"/>
                  </a:moveTo>
                  <a:lnTo>
                    <a:pt x="811070" y="47018"/>
                  </a:lnTo>
                </a:path>
                <a:path w="1945639" h="353059">
                  <a:moveTo>
                    <a:pt x="863966" y="146933"/>
                  </a:moveTo>
                  <a:lnTo>
                    <a:pt x="934493" y="11754"/>
                  </a:lnTo>
                </a:path>
                <a:path w="1945639" h="353059">
                  <a:moveTo>
                    <a:pt x="869843" y="176319"/>
                  </a:moveTo>
                  <a:lnTo>
                    <a:pt x="928616" y="235092"/>
                  </a:lnTo>
                </a:path>
                <a:path w="1945639" h="353059">
                  <a:moveTo>
                    <a:pt x="1463452" y="182196"/>
                  </a:moveTo>
                  <a:lnTo>
                    <a:pt x="1451698" y="346761"/>
                  </a:lnTo>
                </a:path>
                <a:path w="1945639" h="353059">
                  <a:moveTo>
                    <a:pt x="1551612" y="229215"/>
                  </a:moveTo>
                  <a:lnTo>
                    <a:pt x="1551612" y="11754"/>
                  </a:lnTo>
                </a:path>
                <a:path w="1945639" h="353059">
                  <a:moveTo>
                    <a:pt x="1475207" y="146933"/>
                  </a:moveTo>
                  <a:lnTo>
                    <a:pt x="1545735" y="11754"/>
                  </a:lnTo>
                </a:path>
                <a:path w="1945639" h="353059">
                  <a:moveTo>
                    <a:pt x="1481084" y="176319"/>
                  </a:moveTo>
                  <a:lnTo>
                    <a:pt x="1539858" y="235092"/>
                  </a:lnTo>
                </a:path>
                <a:path w="1945639" h="353059">
                  <a:moveTo>
                    <a:pt x="1457575" y="352639"/>
                  </a:moveTo>
                  <a:lnTo>
                    <a:pt x="1539858" y="258602"/>
                  </a:lnTo>
                </a:path>
                <a:path w="1945639" h="353059">
                  <a:moveTo>
                    <a:pt x="822824" y="23509"/>
                  </a:moveTo>
                  <a:lnTo>
                    <a:pt x="928616" y="0"/>
                  </a:lnTo>
                </a:path>
                <a:path w="1945639" h="353059">
                  <a:moveTo>
                    <a:pt x="1839601" y="23509"/>
                  </a:moveTo>
                  <a:lnTo>
                    <a:pt x="1939515" y="0"/>
                  </a:lnTo>
                </a:path>
                <a:path w="1945639" h="353059">
                  <a:moveTo>
                    <a:pt x="638394" y="349583"/>
                  </a:moveTo>
                  <a:lnTo>
                    <a:pt x="655321" y="180610"/>
                  </a:lnTo>
                </a:path>
              </a:pathLst>
            </a:custGeom>
            <a:ln w="11754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347294" y="1179123"/>
            <a:ext cx="15748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 test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defined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statistic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063675" y="1469090"/>
            <a:ext cx="5543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C</a:t>
            </a:r>
            <a:r>
              <a:rPr sz="1000" spc="-2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i="1" spc="-20" dirty="0">
                <a:solidFill>
                  <a:srgbClr val="22373A"/>
                </a:solidFill>
                <a:latin typeface="DejaVu Sans Mono"/>
                <a:cs typeface="DejaVu Sans Mono"/>
              </a:rPr>
              <a:t>{</a:t>
            </a:r>
            <a:r>
              <a:rPr sz="1000" b="1" i="1" spc="-20" dirty="0">
                <a:solidFill>
                  <a:srgbClr val="22373A"/>
                </a:solidFill>
                <a:latin typeface="Verdana"/>
                <a:cs typeface="Verdana"/>
              </a:rPr>
              <a:t>r</a:t>
            </a:r>
            <a:r>
              <a:rPr sz="1000" i="1" spc="-20" dirty="0">
                <a:solidFill>
                  <a:srgbClr val="22373A"/>
                </a:solidFill>
                <a:latin typeface="DejaVu Sans Mono"/>
                <a:cs typeface="DejaVu Sans Mono"/>
              </a:rPr>
              <a:t>}</a:t>
            </a:r>
            <a:r>
              <a:rPr sz="1000" spc="-2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4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627733" y="1348884"/>
            <a:ext cx="49910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80" dirty="0">
                <a:solidFill>
                  <a:srgbClr val="B85350"/>
                </a:solidFill>
                <a:latin typeface="Verdana"/>
                <a:cs typeface="Verdana"/>
              </a:rPr>
              <a:t>I:</a:t>
            </a:r>
            <a:r>
              <a:rPr sz="1000" spc="495" dirty="0">
                <a:solidFill>
                  <a:srgbClr val="B85350"/>
                </a:solidFill>
                <a:latin typeface="Verdana"/>
                <a:cs typeface="Verdana"/>
              </a:rPr>
              <a:t> </a:t>
            </a:r>
            <a:r>
              <a:rPr sz="1000" spc="254" dirty="0">
                <a:solidFill>
                  <a:srgbClr val="B85350"/>
                </a:solidFill>
                <a:latin typeface="Verdana"/>
                <a:cs typeface="Verdana"/>
              </a:rPr>
              <a:t>I: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699996" y="1652551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806181" y="1676808"/>
            <a:ext cx="4267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50" spc="89" baseline="7936" dirty="0">
                <a:solidFill>
                  <a:srgbClr val="B85350"/>
                </a:solidFill>
                <a:latin typeface="Georgia"/>
                <a:cs typeface="Georgia"/>
              </a:rPr>
              <a:t>(</a:t>
            </a:r>
            <a:r>
              <a:rPr sz="1050" b="0" i="1" spc="89" baseline="7936" dirty="0">
                <a:solidFill>
                  <a:srgbClr val="B85350"/>
                </a:solidFill>
                <a:latin typeface="Bookman Old Style"/>
                <a:cs typeface="Bookman Old Style"/>
              </a:rPr>
              <a:t>i,j</a:t>
            </a:r>
            <a:r>
              <a:rPr sz="1050" spc="89" baseline="7936" dirty="0">
                <a:solidFill>
                  <a:srgbClr val="B85350"/>
                </a:solidFill>
                <a:latin typeface="Georgia"/>
                <a:cs typeface="Georgia"/>
              </a:rPr>
              <a:t>)</a:t>
            </a:r>
            <a:r>
              <a:rPr sz="1050" i="1" spc="89" baseline="7936" dirty="0">
                <a:solidFill>
                  <a:srgbClr val="B85350"/>
                </a:solidFill>
                <a:latin typeface="DejaVu Sans Mono"/>
                <a:cs typeface="DejaVu Sans Mono"/>
              </a:rPr>
              <a:t>∈E</a:t>
            </a:r>
            <a:r>
              <a:rPr sz="500" b="0" i="1" spc="6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endParaRPr sz="500">
              <a:latin typeface="Bookman Old Style"/>
              <a:cs typeface="Bookman Old Style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2803779" y="1454800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B85350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2973070" y="1446240"/>
            <a:ext cx="673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75" dirty="0">
                <a:solidFill>
                  <a:srgbClr val="B85350"/>
                </a:solidFill>
                <a:latin typeface="Bookman Old Style"/>
                <a:cs typeface="Bookman Old Style"/>
              </a:rPr>
              <a:t>j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2274493" y="1538328"/>
            <a:ext cx="783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37845" algn="l"/>
                <a:tab pos="706755" algn="l"/>
              </a:tabLst>
            </a:pPr>
            <a:r>
              <a:rPr sz="1050" b="0" i="1" spc="112" baseline="7936" dirty="0">
                <a:solidFill>
                  <a:srgbClr val="B85350"/>
                </a:solidFill>
                <a:latin typeface="Bookman Old Style"/>
                <a:cs typeface="Bookman Old Style"/>
              </a:rPr>
              <a:t>ijt</a:t>
            </a:r>
            <a:r>
              <a:rPr sz="1050" b="0" i="1" baseline="7936" dirty="0">
                <a:solidFill>
                  <a:srgbClr val="B85350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B85350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2209317" y="1469090"/>
            <a:ext cx="1067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1460" algn="l"/>
              </a:tabLst>
            </a:pPr>
            <a:r>
              <a:rPr sz="1000" b="0" i="1" spc="-50" dirty="0">
                <a:solidFill>
                  <a:srgbClr val="B85350"/>
                </a:solidFill>
                <a:latin typeface="Bookman Old Style"/>
                <a:cs typeface="Bookman Old Style"/>
              </a:rPr>
              <a:t>w</a:t>
            </a:r>
            <a:r>
              <a:rPr sz="1000" b="0" i="1" dirty="0">
                <a:solidFill>
                  <a:srgbClr val="B85350"/>
                </a:solidFill>
                <a:latin typeface="Bookman Old Style"/>
                <a:cs typeface="Bookman Old Style"/>
              </a:rPr>
              <a:t>	</a:t>
            </a:r>
            <a:r>
              <a:rPr sz="1000" spc="-10" dirty="0">
                <a:solidFill>
                  <a:srgbClr val="B85350"/>
                </a:solidFill>
                <a:latin typeface="Calibri"/>
                <a:cs typeface="Calibri"/>
              </a:rPr>
              <a:t>sgn</a:t>
            </a:r>
            <a:r>
              <a:rPr sz="1000" spc="-10" dirty="0">
                <a:solidFill>
                  <a:srgbClr val="B85350"/>
                </a:solidFill>
                <a:latin typeface="LM Roman 10"/>
                <a:cs typeface="LM Roman 10"/>
              </a:rPr>
              <a:t>(</a:t>
            </a:r>
            <a:r>
              <a:rPr sz="1000" i="1" spc="-10" dirty="0">
                <a:solidFill>
                  <a:srgbClr val="B85350"/>
                </a:solidFill>
                <a:latin typeface="DejaVu Sans Mono"/>
                <a:cs typeface="DejaVu Sans Mono"/>
              </a:rPr>
              <a:t>⟨</a:t>
            </a:r>
            <a:r>
              <a:rPr sz="1000" b="1" i="1" spc="-10" dirty="0">
                <a:solidFill>
                  <a:srgbClr val="B85350"/>
                </a:solidFill>
                <a:latin typeface="Verdana"/>
                <a:cs typeface="Verdana"/>
              </a:rPr>
              <a:t>r</a:t>
            </a:r>
            <a:r>
              <a:rPr sz="1000" b="1" i="1" spc="5" dirty="0">
                <a:solidFill>
                  <a:srgbClr val="B85350"/>
                </a:solidFill>
                <a:latin typeface="Verdana"/>
                <a:cs typeface="Verdana"/>
              </a:rPr>
              <a:t> </a:t>
            </a:r>
            <a:r>
              <a:rPr sz="1000" b="0" i="1" spc="-35" dirty="0">
                <a:solidFill>
                  <a:srgbClr val="B85350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solidFill>
                  <a:srgbClr val="B85350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B85350"/>
                </a:solidFill>
                <a:latin typeface="Verdana"/>
                <a:cs typeface="Verdana"/>
              </a:rPr>
              <a:t>r</a:t>
            </a:r>
            <a:r>
              <a:rPr sz="1000" b="1" i="1" spc="100" dirty="0">
                <a:solidFill>
                  <a:srgbClr val="B85350"/>
                </a:solidFill>
                <a:latin typeface="Verdana"/>
                <a:cs typeface="Verdana"/>
              </a:rPr>
              <a:t> </a:t>
            </a:r>
            <a:r>
              <a:rPr sz="1000" i="1" spc="-114" dirty="0">
                <a:solidFill>
                  <a:srgbClr val="B85350"/>
                </a:solidFill>
                <a:latin typeface="DejaVu Sans Mono"/>
                <a:cs typeface="DejaVu Sans Mono"/>
              </a:rPr>
              <a:t>⟩</a:t>
            </a:r>
            <a:r>
              <a:rPr sz="1000" spc="-114" dirty="0">
                <a:solidFill>
                  <a:srgbClr val="B85350"/>
                </a:solidFill>
                <a:latin typeface="LM Roman 10"/>
                <a:cs typeface="LM Roman 10"/>
              </a:rPr>
              <a:t>) 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+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627733" y="1714124"/>
            <a:ext cx="82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B85350"/>
                </a:solidFill>
                <a:latin typeface="Verdana"/>
                <a:cs typeface="Verdana"/>
              </a:rPr>
              <a:t>|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1697367" y="1838172"/>
            <a:ext cx="635000" cy="15240"/>
          </a:xfrm>
          <a:custGeom>
            <a:avLst/>
            <a:gdLst/>
            <a:ahLst/>
            <a:cxnLst/>
            <a:rect l="l" t="t" r="r" b="b"/>
            <a:pathLst>
              <a:path w="635000" h="15239">
                <a:moveTo>
                  <a:pt x="634657" y="0"/>
                </a:moveTo>
                <a:lnTo>
                  <a:pt x="0" y="0"/>
                </a:lnTo>
                <a:lnTo>
                  <a:pt x="0" y="15176"/>
                </a:lnTo>
                <a:lnTo>
                  <a:pt x="634657" y="15176"/>
                </a:lnTo>
                <a:lnTo>
                  <a:pt x="634657" y="0"/>
                </a:lnTo>
                <a:close/>
              </a:path>
            </a:pathLst>
          </a:custGeom>
          <a:solidFill>
            <a:srgbClr val="B853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445892" y="1838172"/>
            <a:ext cx="635000" cy="15240"/>
          </a:xfrm>
          <a:custGeom>
            <a:avLst/>
            <a:gdLst/>
            <a:ahLst/>
            <a:cxnLst/>
            <a:rect l="l" t="t" r="r" b="b"/>
            <a:pathLst>
              <a:path w="635000" h="15239">
                <a:moveTo>
                  <a:pt x="634657" y="0"/>
                </a:moveTo>
                <a:lnTo>
                  <a:pt x="0" y="0"/>
                </a:lnTo>
                <a:lnTo>
                  <a:pt x="0" y="15176"/>
                </a:lnTo>
                <a:lnTo>
                  <a:pt x="634657" y="15176"/>
                </a:lnTo>
                <a:lnTo>
                  <a:pt x="634657" y="0"/>
                </a:lnTo>
                <a:close/>
              </a:path>
            </a:pathLst>
          </a:custGeom>
          <a:solidFill>
            <a:srgbClr val="B853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 txBox="1"/>
          <p:nvPr/>
        </p:nvSpPr>
        <p:spPr>
          <a:xfrm>
            <a:off x="2127986" y="1834900"/>
            <a:ext cx="5219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solidFill>
                  <a:srgbClr val="B85350"/>
                </a:solidFill>
                <a:latin typeface="Calibri"/>
                <a:cs typeface="Calibri"/>
              </a:rPr>
              <a:t>s</a:t>
            </a:r>
            <a:r>
              <a:rPr sz="700" spc="-5" dirty="0">
                <a:solidFill>
                  <a:srgbClr val="B85350"/>
                </a:solidFill>
                <a:latin typeface="Calibri"/>
                <a:cs typeface="Calibri"/>
              </a:rPr>
              <a:t>pa</a:t>
            </a:r>
            <a:r>
              <a:rPr sz="700" spc="5" dirty="0">
                <a:solidFill>
                  <a:srgbClr val="B85350"/>
                </a:solidFill>
                <a:latin typeface="Calibri"/>
                <a:cs typeface="Calibri"/>
              </a:rPr>
              <a:t>t</a:t>
            </a:r>
            <a:r>
              <a:rPr sz="700" spc="-105" dirty="0">
                <a:solidFill>
                  <a:srgbClr val="B85350"/>
                </a:solidFill>
                <a:latin typeface="Calibri"/>
                <a:cs typeface="Calibri"/>
              </a:rPr>
              <a:t>i</a:t>
            </a:r>
            <a:r>
              <a:rPr sz="1500" spc="-832" baseline="52777" dirty="0">
                <a:solidFill>
                  <a:srgbClr val="B85350"/>
                </a:solidFill>
                <a:latin typeface="Verdana"/>
                <a:cs typeface="Verdana"/>
              </a:rPr>
              <a:t>..</a:t>
            </a:r>
            <a:r>
              <a:rPr sz="700" spc="-15" dirty="0">
                <a:solidFill>
                  <a:srgbClr val="B85350"/>
                </a:solidFill>
                <a:latin typeface="Calibri"/>
                <a:cs typeface="Calibri"/>
              </a:rPr>
              <a:t>a</a:t>
            </a:r>
            <a:r>
              <a:rPr sz="1500" spc="-1064" baseline="52777" dirty="0">
                <a:solidFill>
                  <a:srgbClr val="B85350"/>
                </a:solidFill>
                <a:latin typeface="Verdana"/>
                <a:cs typeface="Verdana"/>
              </a:rPr>
              <a:t>,.</a:t>
            </a:r>
            <a:r>
              <a:rPr sz="700" spc="5" dirty="0">
                <a:solidFill>
                  <a:srgbClr val="B85350"/>
                </a:solidFill>
                <a:latin typeface="Calibri"/>
                <a:cs typeface="Calibri"/>
              </a:rPr>
              <a:t>l</a:t>
            </a:r>
            <a:r>
              <a:rPr sz="700" spc="2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700" spc="-20" dirty="0">
                <a:solidFill>
                  <a:srgbClr val="B85350"/>
                </a:solidFill>
                <a:latin typeface="Calibri"/>
                <a:cs typeface="Calibri"/>
              </a:rPr>
              <a:t>edge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279431" y="1348884"/>
            <a:ext cx="412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80" dirty="0">
                <a:solidFill>
                  <a:srgbClr val="007AA5"/>
                </a:solidFill>
                <a:latin typeface="Verdana"/>
                <a:cs typeface="Verdana"/>
              </a:rPr>
              <a:t>I:</a:t>
            </a:r>
            <a:r>
              <a:rPr sz="1000" spc="-190" dirty="0">
                <a:solidFill>
                  <a:srgbClr val="007AA5"/>
                </a:solidFill>
                <a:latin typeface="Verdana"/>
                <a:cs typeface="Verdana"/>
              </a:rPr>
              <a:t> </a:t>
            </a:r>
            <a:r>
              <a:rPr sz="1000" spc="254" dirty="0">
                <a:solidFill>
                  <a:srgbClr val="007AA5"/>
                </a:solidFill>
                <a:latin typeface="Verdana"/>
                <a:cs typeface="Verdana"/>
              </a:rPr>
              <a:t>I: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3351695" y="1656323"/>
            <a:ext cx="2667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7170" algn="l"/>
              </a:tabLst>
            </a:pPr>
            <a:r>
              <a:rPr sz="1050" b="0" i="1" spc="15" baseline="3968" dirty="0">
                <a:solidFill>
                  <a:srgbClr val="007AA5"/>
                </a:solidFill>
                <a:latin typeface="Bookman Old Style"/>
                <a:cs typeface="Bookman Old Style"/>
              </a:rPr>
              <a:t>t</a:t>
            </a:r>
            <a:r>
              <a:rPr sz="1050" b="0" i="1" baseline="3968" dirty="0">
                <a:solidFill>
                  <a:srgbClr val="007AA5"/>
                </a:solidFill>
                <a:latin typeface="Bookman Old Style"/>
                <a:cs typeface="Bookman Old Style"/>
              </a:rPr>
              <a:t>	</a:t>
            </a:r>
            <a:r>
              <a:rPr sz="700" b="0" i="1" spc="30" dirty="0">
                <a:solidFill>
                  <a:srgbClr val="007AA5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3042450" y="1684164"/>
            <a:ext cx="3448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49554" algn="l"/>
              </a:tabLst>
            </a:pPr>
            <a:r>
              <a:rPr sz="1500" spc="-75" baseline="-13888" dirty="0">
                <a:solidFill>
                  <a:srgbClr val="B85350"/>
                </a:solidFill>
                <a:latin typeface="Verdana"/>
                <a:cs typeface="Verdana"/>
              </a:rPr>
              <a:t>}</a:t>
            </a:r>
            <a:r>
              <a:rPr sz="1500" baseline="-13888" dirty="0">
                <a:solidFill>
                  <a:srgbClr val="B85350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007AA5"/>
                </a:solidFill>
                <a:latin typeface="Verdana"/>
                <a:cs typeface="Verdana"/>
              </a:rPr>
              <a:t>|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4234599" y="1454800"/>
            <a:ext cx="23050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1610" algn="l"/>
              </a:tabLst>
            </a:pPr>
            <a:r>
              <a:rPr sz="700" b="0" i="1" spc="30" dirty="0">
                <a:solidFill>
                  <a:srgbClr val="007AA5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007AA5"/>
                </a:solidFill>
                <a:latin typeface="Bookman Old Style"/>
                <a:cs typeface="Bookman Old Style"/>
              </a:rPr>
              <a:t>	</a:t>
            </a:r>
            <a:r>
              <a:rPr sz="700" b="0" i="1" spc="30" dirty="0">
                <a:solidFill>
                  <a:srgbClr val="007AA5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3752303" y="1538328"/>
            <a:ext cx="86486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90855" algn="l"/>
                <a:tab pos="659765" algn="l"/>
              </a:tabLst>
            </a:pPr>
            <a:r>
              <a:rPr sz="1050" b="0" i="1" spc="67" baseline="7936" dirty="0">
                <a:solidFill>
                  <a:srgbClr val="007AA5"/>
                </a:solidFill>
                <a:latin typeface="Bookman Old Style"/>
                <a:cs typeface="Bookman Old Style"/>
              </a:rPr>
              <a:t>it</a:t>
            </a:r>
            <a:r>
              <a:rPr sz="1050" b="0" i="1" baseline="7936" dirty="0">
                <a:solidFill>
                  <a:srgbClr val="007AA5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007AA5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007AA5"/>
                </a:solidFill>
                <a:latin typeface="Bookman Old Style"/>
                <a:cs typeface="Bookman Old Style"/>
              </a:rPr>
              <a:t>	</a:t>
            </a:r>
            <a:r>
              <a:rPr sz="700" b="0" i="1" spc="80" dirty="0">
                <a:solidFill>
                  <a:srgbClr val="007AA5"/>
                </a:solidFill>
                <a:latin typeface="Bookman Old Style"/>
                <a:cs typeface="Bookman Old Style"/>
              </a:rPr>
              <a:t>t</a:t>
            </a:r>
            <a:r>
              <a:rPr sz="700" spc="80" dirty="0">
                <a:solidFill>
                  <a:srgbClr val="007AA5"/>
                </a:solidFill>
                <a:latin typeface="Georgia"/>
                <a:cs typeface="Georgia"/>
              </a:rPr>
              <a:t>+1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87127" y="1469090"/>
            <a:ext cx="10096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97890" algn="l"/>
              </a:tabLst>
            </a:pPr>
            <a:r>
              <a:rPr sz="1000" b="0" i="1" dirty="0">
                <a:solidFill>
                  <a:srgbClr val="007AA5"/>
                </a:solidFill>
                <a:latin typeface="Bookman Old Style"/>
                <a:cs typeface="Bookman Old Style"/>
              </a:rPr>
              <a:t>w</a:t>
            </a:r>
            <a:r>
              <a:rPr sz="1000" b="0" i="1" spc="335" dirty="0">
                <a:solidFill>
                  <a:srgbClr val="007AA5"/>
                </a:solidFill>
                <a:latin typeface="Bookman Old Style"/>
                <a:cs typeface="Bookman Old Style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sgn</a:t>
            </a:r>
            <a:r>
              <a:rPr sz="1000" spc="-10" dirty="0">
                <a:solidFill>
                  <a:srgbClr val="007AA5"/>
                </a:solidFill>
                <a:latin typeface="LM Roman 10"/>
                <a:cs typeface="LM Roman 10"/>
              </a:rPr>
              <a:t>(</a:t>
            </a:r>
            <a:r>
              <a:rPr sz="1000" i="1" spc="-10" dirty="0">
                <a:solidFill>
                  <a:srgbClr val="007AA5"/>
                </a:solidFill>
                <a:latin typeface="DejaVu Sans Mono"/>
                <a:cs typeface="DejaVu Sans Mono"/>
              </a:rPr>
              <a:t>⟨</a:t>
            </a:r>
            <a:r>
              <a:rPr sz="1000" b="1" i="1" spc="-10" dirty="0">
                <a:solidFill>
                  <a:srgbClr val="007AA5"/>
                </a:solidFill>
                <a:latin typeface="Verdana"/>
                <a:cs typeface="Verdana"/>
              </a:rPr>
              <a:t>r</a:t>
            </a:r>
            <a:r>
              <a:rPr sz="1000" b="1" i="1" spc="-40" dirty="0">
                <a:solidFill>
                  <a:srgbClr val="007AA5"/>
                </a:solidFill>
                <a:latin typeface="Verdana"/>
                <a:cs typeface="Verdana"/>
              </a:rPr>
              <a:t> </a:t>
            </a:r>
            <a:r>
              <a:rPr sz="1000" b="0" i="1" spc="-35" dirty="0">
                <a:solidFill>
                  <a:srgbClr val="007AA5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solidFill>
                  <a:srgbClr val="007AA5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50" dirty="0">
                <a:solidFill>
                  <a:srgbClr val="007AA5"/>
                </a:solidFill>
                <a:latin typeface="Verdana"/>
                <a:cs typeface="Verdana"/>
              </a:rPr>
              <a:t>r</a:t>
            </a:r>
            <a:r>
              <a:rPr sz="1000" b="1" i="1" dirty="0">
                <a:solidFill>
                  <a:srgbClr val="007AA5"/>
                </a:solidFill>
                <a:latin typeface="Verdana"/>
                <a:cs typeface="Verdana"/>
              </a:rPr>
              <a:t>	</a:t>
            </a:r>
            <a:r>
              <a:rPr sz="1000" i="1" spc="-85" dirty="0">
                <a:solidFill>
                  <a:srgbClr val="007AA5"/>
                </a:solidFill>
                <a:latin typeface="DejaVu Sans Mono"/>
                <a:cs typeface="DejaVu Sans Mono"/>
              </a:rPr>
              <a:t>⟩</a:t>
            </a:r>
            <a:r>
              <a:rPr sz="1000" spc="-85" dirty="0">
                <a:solidFill>
                  <a:srgbClr val="007AA5"/>
                </a:solidFill>
                <a:latin typeface="LM Roman 10"/>
                <a:cs typeface="LM Roman 10"/>
              </a:rPr>
              <a:t>)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3349066" y="1808213"/>
            <a:ext cx="582295" cy="15240"/>
          </a:xfrm>
          <a:custGeom>
            <a:avLst/>
            <a:gdLst/>
            <a:ahLst/>
            <a:cxnLst/>
            <a:rect l="l" t="t" r="r" b="b"/>
            <a:pathLst>
              <a:path w="582295" h="15239">
                <a:moveTo>
                  <a:pt x="581863" y="0"/>
                </a:moveTo>
                <a:lnTo>
                  <a:pt x="0" y="0"/>
                </a:lnTo>
                <a:lnTo>
                  <a:pt x="0" y="15176"/>
                </a:lnTo>
                <a:lnTo>
                  <a:pt x="581863" y="15176"/>
                </a:lnTo>
                <a:lnTo>
                  <a:pt x="581863" y="0"/>
                </a:lnTo>
                <a:close/>
              </a:path>
            </a:pathLst>
          </a:custGeom>
          <a:solidFill>
            <a:srgbClr val="007A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044810" y="1808213"/>
            <a:ext cx="582295" cy="15240"/>
          </a:xfrm>
          <a:custGeom>
            <a:avLst/>
            <a:gdLst/>
            <a:ahLst/>
            <a:cxnLst/>
            <a:rect l="l" t="t" r="r" b="b"/>
            <a:pathLst>
              <a:path w="582295" h="15239">
                <a:moveTo>
                  <a:pt x="581863" y="0"/>
                </a:moveTo>
                <a:lnTo>
                  <a:pt x="0" y="0"/>
                </a:lnTo>
                <a:lnTo>
                  <a:pt x="0" y="15176"/>
                </a:lnTo>
                <a:lnTo>
                  <a:pt x="581863" y="15176"/>
                </a:lnTo>
                <a:lnTo>
                  <a:pt x="581863" y="0"/>
                </a:lnTo>
                <a:close/>
              </a:path>
            </a:pathLst>
          </a:custGeom>
          <a:solidFill>
            <a:srgbClr val="007A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4613986" y="1684164"/>
            <a:ext cx="82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45" dirty="0">
                <a:solidFill>
                  <a:srgbClr val="007AA5"/>
                </a:solidFill>
                <a:latin typeface="Verdana"/>
                <a:cs typeface="Verdana"/>
              </a:rPr>
              <a:t>}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3681056" y="1804941"/>
            <a:ext cx="614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solidFill>
                  <a:srgbClr val="007AA5"/>
                </a:solidFill>
                <a:latin typeface="Calibri"/>
                <a:cs typeface="Calibri"/>
              </a:rPr>
              <a:t>t</a:t>
            </a:r>
            <a:r>
              <a:rPr sz="700" spc="-5" dirty="0">
                <a:solidFill>
                  <a:srgbClr val="007AA5"/>
                </a:solidFill>
                <a:latin typeface="Calibri"/>
                <a:cs typeface="Calibri"/>
              </a:rPr>
              <a:t>emp</a:t>
            </a:r>
            <a:r>
              <a:rPr sz="700" spc="-254" dirty="0">
                <a:solidFill>
                  <a:srgbClr val="007AA5"/>
                </a:solidFill>
                <a:latin typeface="Calibri"/>
                <a:cs typeface="Calibri"/>
              </a:rPr>
              <a:t>o</a:t>
            </a:r>
            <a:r>
              <a:rPr sz="1500" spc="-517" baseline="52777" dirty="0">
                <a:solidFill>
                  <a:srgbClr val="007AA5"/>
                </a:solidFill>
                <a:latin typeface="Verdana"/>
                <a:cs typeface="Verdana"/>
              </a:rPr>
              <a:t>..</a:t>
            </a:r>
            <a:r>
              <a:rPr sz="700" spc="-55" dirty="0">
                <a:solidFill>
                  <a:srgbClr val="007AA5"/>
                </a:solidFill>
                <a:latin typeface="Calibri"/>
                <a:cs typeface="Calibri"/>
              </a:rPr>
              <a:t>r</a:t>
            </a:r>
            <a:r>
              <a:rPr sz="1500" spc="-1057" baseline="52777" dirty="0">
                <a:solidFill>
                  <a:srgbClr val="007AA5"/>
                </a:solidFill>
                <a:latin typeface="Verdana"/>
                <a:cs typeface="Verdana"/>
              </a:rPr>
              <a:t>,.</a:t>
            </a:r>
            <a:r>
              <a:rPr sz="700" spc="-5" dirty="0">
                <a:solidFill>
                  <a:srgbClr val="007AA5"/>
                </a:solidFill>
                <a:latin typeface="Calibri"/>
                <a:cs typeface="Calibri"/>
              </a:rPr>
              <a:t>al</a:t>
            </a:r>
            <a:r>
              <a:rPr sz="700" spc="7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700" spc="-20" dirty="0">
                <a:solidFill>
                  <a:srgbClr val="007AA5"/>
                </a:solidFill>
                <a:latin typeface="Calibri"/>
                <a:cs typeface="Calibri"/>
              </a:rPr>
              <a:t>edge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 txBox="1"/>
          <p:nvPr/>
        </p:nvSpPr>
        <p:spPr>
          <a:xfrm>
            <a:off x="347294" y="2130215"/>
            <a:ext cx="4608830" cy="78549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64795" indent="-100965">
              <a:lnSpc>
                <a:spcPct val="100000"/>
              </a:lnSpc>
              <a:spcBef>
                <a:spcPts val="520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distribution-free</a:t>
            </a:r>
            <a:r>
              <a:rPr sz="1000" spc="7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residuals</a:t>
            </a:r>
            <a:r>
              <a:rPr sz="1000" spc="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7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non-identically</a:t>
            </a:r>
            <a:r>
              <a:rPr sz="1000" spc="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distributed.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20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computation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linear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number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edges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steps.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[20] D. Zambon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 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“AZ-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whiteness Test:</a:t>
            </a:r>
            <a:r>
              <a:rPr sz="750" spc="3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A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Test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Signal Uncorrelation on Spatio-Temporal Graphs”, NeurIPS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2022.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70" name="object 170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71" name="object 171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0" y="3214693"/>
              <a:ext cx="3653154" cy="25400"/>
            </a:xfrm>
            <a:custGeom>
              <a:avLst/>
              <a:gdLst/>
              <a:ahLst/>
              <a:cxnLst/>
              <a:rect l="l" t="t" r="r" b="b"/>
              <a:pathLst>
                <a:path w="3653154" h="25400">
                  <a:moveTo>
                    <a:pt x="0" y="25305"/>
                  </a:moveTo>
                  <a:lnTo>
                    <a:pt x="0" y="0"/>
                  </a:lnTo>
                  <a:lnTo>
                    <a:pt x="3652693" y="0"/>
                  </a:lnTo>
                  <a:lnTo>
                    <a:pt x="365269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93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60" dirty="0"/>
              <a:t> </a:t>
            </a:r>
            <a:r>
              <a:rPr dirty="0"/>
              <a:t>this</a:t>
            </a:r>
            <a:r>
              <a:rPr spc="65" dirty="0"/>
              <a:t> </a:t>
            </a:r>
            <a:r>
              <a:rPr dirty="0"/>
              <a:t>tutorial</a:t>
            </a:r>
            <a:r>
              <a:rPr spc="75" dirty="0"/>
              <a:t> </a:t>
            </a:r>
            <a:r>
              <a:rPr dirty="0"/>
              <a:t>is</a:t>
            </a:r>
            <a:r>
              <a:rPr spc="70" dirty="0"/>
              <a:t> </a:t>
            </a:r>
            <a:r>
              <a:rPr spc="-10" dirty="0"/>
              <a:t>about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4</a:t>
            </a:r>
          </a:p>
        </p:txBody>
      </p:sp>
      <p:sp>
        <p:nvSpPr>
          <p:cNvPr id="3" name="object 3"/>
          <p:cNvSpPr/>
          <p:nvPr/>
        </p:nvSpPr>
        <p:spPr>
          <a:xfrm>
            <a:off x="370154" y="530047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770044"/>
            <a:ext cx="4877435" cy="2145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This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tutorial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aims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merging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two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active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prominent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research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fields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:</a:t>
            </a:r>
            <a:endParaRPr sz="1000">
              <a:latin typeface="Calibri"/>
              <a:cs typeface="Calibri"/>
            </a:endParaRPr>
          </a:p>
          <a:p>
            <a:pPr marL="1020444" indent="-156845">
              <a:lnSpc>
                <a:spcPct val="100000"/>
              </a:lnSpc>
              <a:spcBef>
                <a:spcPts val="795"/>
              </a:spcBef>
              <a:buClr>
                <a:srgbClr val="22373A"/>
              </a:buClr>
              <a:buAutoNum type="arabicPeriod"/>
              <a:tabLst>
                <a:tab pos="1020444" algn="l"/>
              </a:tabLst>
            </a:pP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deep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learning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time</a:t>
            </a:r>
            <a:r>
              <a:rPr sz="1000" spc="1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series</a:t>
            </a:r>
            <a:r>
              <a:rPr sz="1000" spc="1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endParaRPr sz="1000">
              <a:latin typeface="Calibri"/>
              <a:cs typeface="Calibri"/>
            </a:endParaRPr>
          </a:p>
          <a:p>
            <a:pPr marL="1020444" indent="-156845">
              <a:lnSpc>
                <a:spcPct val="100000"/>
              </a:lnSpc>
              <a:spcBef>
                <a:spcPts val="475"/>
              </a:spcBef>
              <a:buClr>
                <a:srgbClr val="22373A"/>
              </a:buClr>
              <a:buAutoNum type="arabicPeriod"/>
              <a:tabLst>
                <a:tab pos="1020444" algn="l"/>
              </a:tabLst>
            </a:pP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deep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learning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graphs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Calibri"/>
              <a:cs typeface="Calibri"/>
            </a:endParaRPr>
          </a:p>
          <a:p>
            <a:pPr marL="264160" marR="43180" indent="-100965">
              <a:lnSpc>
                <a:spcPct val="114599"/>
              </a:lnSpc>
              <a:buChar char="•"/>
              <a:tabLst>
                <a:tab pos="265430" algn="l"/>
              </a:tabLst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provide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unified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exposition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recent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advancements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graph-based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time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series 	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processing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highlighting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challenges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pitfalls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264160" marR="5080" indent="-100965">
              <a:lnSpc>
                <a:spcPct val="114599"/>
              </a:lnSpc>
              <a:spcBef>
                <a:spcPts val="300"/>
              </a:spcBef>
              <a:buChar char="•"/>
              <a:tabLst>
                <a:tab pos="265430" algn="l"/>
              </a:tabLst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offer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researchers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practitioners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complete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toolset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methodological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guidelines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, 	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best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practices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software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exploit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such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framework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real-world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problems.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reference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paper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Python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notebook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complement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this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presentation.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[4]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 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“Graph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Deep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Learning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Series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Forecasting:</a:t>
            </a:r>
            <a:r>
              <a:rPr sz="750" spc="3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A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Comprehensive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Methodological Framework”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7" name="object 7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281305" cy="25400"/>
            </a:xfrm>
            <a:custGeom>
              <a:avLst/>
              <a:gdLst/>
              <a:ahLst/>
              <a:cxnLst/>
              <a:rect l="l" t="t" r="r" b="b"/>
              <a:pathLst>
                <a:path w="281305" h="25400">
                  <a:moveTo>
                    <a:pt x="0" y="25305"/>
                  </a:moveTo>
                  <a:lnTo>
                    <a:pt x="0" y="0"/>
                  </a:lnTo>
                  <a:lnTo>
                    <a:pt x="280989" y="0"/>
                  </a:lnTo>
                  <a:lnTo>
                    <a:pt x="280989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5285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Model</a:t>
            </a:r>
            <a:r>
              <a:rPr sz="900" spc="1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quality</a:t>
            </a:r>
            <a:r>
              <a:rPr sz="900" spc="1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assessment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0161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Where</a:t>
            </a:r>
            <a:r>
              <a:rPr spc="-5" dirty="0"/>
              <a:t> </a:t>
            </a:r>
            <a:r>
              <a:rPr spc="50" dirty="0"/>
              <a:t>can</a:t>
            </a:r>
            <a:r>
              <a:rPr dirty="0"/>
              <a:t> we</a:t>
            </a:r>
            <a:r>
              <a:rPr spc="-5" dirty="0"/>
              <a:t> </a:t>
            </a:r>
            <a:r>
              <a:rPr spc="-10" dirty="0"/>
              <a:t>improve?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53637"/>
            <a:ext cx="4964430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Analyzing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AZ-whiteness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test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statistic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computed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on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subgraphs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spatio-temporal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graph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allows</a:t>
            </a:r>
            <a:r>
              <a:rPr sz="10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discovering</a:t>
            </a:r>
            <a:r>
              <a:rPr sz="1000" spc="6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insightful</a:t>
            </a:r>
            <a:r>
              <a:rPr sz="10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correlation</a:t>
            </a:r>
            <a:r>
              <a:rPr sz="1000" spc="6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patterns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6880" y="1136136"/>
            <a:ext cx="139636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10" dirty="0">
                <a:solidFill>
                  <a:srgbClr val="22373A"/>
                </a:solidFill>
                <a:latin typeface="Trebuchet MS"/>
                <a:cs typeface="Trebuchet MS"/>
              </a:rPr>
              <a:t>Spatial</a:t>
            </a:r>
            <a:r>
              <a:rPr sz="9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30" dirty="0">
                <a:solidFill>
                  <a:srgbClr val="22373A"/>
                </a:solidFill>
                <a:latin typeface="Trebuchet MS"/>
                <a:cs typeface="Trebuchet MS"/>
              </a:rPr>
              <a:t>(or</a:t>
            </a:r>
            <a:r>
              <a:rPr sz="9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30" dirty="0">
                <a:solidFill>
                  <a:srgbClr val="22373A"/>
                </a:solidFill>
                <a:latin typeface="Trebuchet MS"/>
                <a:cs typeface="Trebuchet MS"/>
              </a:rPr>
              <a:t>temporal)</a:t>
            </a:r>
            <a:r>
              <a:rPr sz="9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10" dirty="0">
                <a:solidFill>
                  <a:srgbClr val="22373A"/>
                </a:solidFill>
                <a:latin typeface="Trebuchet MS"/>
                <a:cs typeface="Trebuchet MS"/>
              </a:rPr>
              <a:t>edges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7488" y="1306427"/>
            <a:ext cx="1800225" cy="369570"/>
            <a:chOff x="407488" y="1306427"/>
            <a:chExt cx="1800225" cy="369570"/>
          </a:xfrm>
        </p:grpSpPr>
        <p:sp>
          <p:nvSpPr>
            <p:cNvPr id="8" name="object 8"/>
            <p:cNvSpPr/>
            <p:nvPr/>
          </p:nvSpPr>
          <p:spPr>
            <a:xfrm>
              <a:off x="436608" y="1320312"/>
              <a:ext cx="1735455" cy="333375"/>
            </a:xfrm>
            <a:custGeom>
              <a:avLst/>
              <a:gdLst/>
              <a:ahLst/>
              <a:cxnLst/>
              <a:rect l="l" t="t" r="r" b="b"/>
              <a:pathLst>
                <a:path w="1735455" h="333375">
                  <a:moveTo>
                    <a:pt x="364991" y="31738"/>
                  </a:moveTo>
                  <a:lnTo>
                    <a:pt x="1063236" y="31738"/>
                  </a:lnTo>
                </a:path>
                <a:path w="1735455" h="333375">
                  <a:moveTo>
                    <a:pt x="1126713" y="333253"/>
                  </a:moveTo>
                  <a:lnTo>
                    <a:pt x="1645107" y="333253"/>
                  </a:lnTo>
                </a:path>
                <a:path w="1735455" h="333375">
                  <a:moveTo>
                    <a:pt x="0" y="31738"/>
                  </a:moveTo>
                  <a:lnTo>
                    <a:pt x="346636" y="33219"/>
                  </a:lnTo>
                </a:path>
                <a:path w="1735455" h="333375">
                  <a:moveTo>
                    <a:pt x="47607" y="153402"/>
                  </a:moveTo>
                  <a:lnTo>
                    <a:pt x="392233" y="152714"/>
                  </a:lnTo>
                </a:path>
                <a:path w="1735455" h="333375">
                  <a:moveTo>
                    <a:pt x="31738" y="333253"/>
                  </a:moveTo>
                  <a:lnTo>
                    <a:pt x="550132" y="333253"/>
                  </a:lnTo>
                </a:path>
                <a:path w="1735455" h="333375">
                  <a:moveTo>
                    <a:pt x="121663" y="227458"/>
                  </a:moveTo>
                  <a:lnTo>
                    <a:pt x="469887" y="228781"/>
                  </a:lnTo>
                </a:path>
                <a:path w="1735455" h="333375">
                  <a:moveTo>
                    <a:pt x="121663" y="0"/>
                  </a:moveTo>
                  <a:lnTo>
                    <a:pt x="468300" y="2168"/>
                  </a:lnTo>
                </a:path>
                <a:path w="1735455" h="333375">
                  <a:moveTo>
                    <a:pt x="487978" y="228199"/>
                  </a:moveTo>
                  <a:lnTo>
                    <a:pt x="1734980" y="227458"/>
                  </a:lnTo>
                </a:path>
                <a:path w="1735455" h="333375">
                  <a:moveTo>
                    <a:pt x="487978" y="2380"/>
                  </a:moveTo>
                  <a:lnTo>
                    <a:pt x="1734980" y="1586"/>
                  </a:lnTo>
                </a:path>
                <a:path w="1735455" h="333375">
                  <a:moveTo>
                    <a:pt x="411911" y="152185"/>
                  </a:moveTo>
                  <a:lnTo>
                    <a:pt x="1658966" y="151392"/>
                  </a:lnTo>
                </a:path>
              </a:pathLst>
            </a:custGeom>
            <a:ln w="10579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5567" y="1355436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375" y="0"/>
                  </a:lnTo>
                </a:path>
              </a:pathLst>
            </a:custGeom>
            <a:ln w="5289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3807" y="1352791"/>
              <a:ext cx="78105" cy="307975"/>
            </a:xfrm>
            <a:custGeom>
              <a:avLst/>
              <a:gdLst/>
              <a:ahLst/>
              <a:cxnLst/>
              <a:rect l="l" t="t" r="r" b="b"/>
              <a:pathLst>
                <a:path w="78105" h="307975">
                  <a:moveTo>
                    <a:pt x="1270" y="0"/>
                  </a:moveTo>
                  <a:lnTo>
                    <a:pt x="0" y="0"/>
                  </a:lnTo>
                  <a:lnTo>
                    <a:pt x="0" y="5295"/>
                  </a:lnTo>
                  <a:lnTo>
                    <a:pt x="1270" y="5295"/>
                  </a:lnTo>
                  <a:lnTo>
                    <a:pt x="1270" y="0"/>
                  </a:lnTo>
                  <a:close/>
                </a:path>
                <a:path w="78105" h="307975">
                  <a:moveTo>
                    <a:pt x="77978" y="307898"/>
                  </a:moveTo>
                  <a:lnTo>
                    <a:pt x="77965" y="302615"/>
                  </a:lnTo>
                  <a:lnTo>
                    <a:pt x="62090" y="302615"/>
                  </a:lnTo>
                  <a:lnTo>
                    <a:pt x="62103" y="307898"/>
                  </a:lnTo>
                  <a:lnTo>
                    <a:pt x="77978" y="307898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97648" y="1657657"/>
              <a:ext cx="485775" cy="0"/>
            </a:xfrm>
            <a:custGeom>
              <a:avLst/>
              <a:gdLst/>
              <a:ahLst/>
              <a:cxnLst/>
              <a:rect l="l" t="t" r="r" b="b"/>
              <a:pathLst>
                <a:path w="485775">
                  <a:moveTo>
                    <a:pt x="0" y="0"/>
                  </a:moveTo>
                  <a:lnTo>
                    <a:pt x="485340" y="0"/>
                  </a:lnTo>
                </a:path>
              </a:pathLst>
            </a:custGeom>
            <a:ln w="5962">
              <a:solidFill>
                <a:srgbClr val="B3B3B3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0569" y="1355776"/>
              <a:ext cx="333375" cy="0"/>
            </a:xfrm>
            <a:custGeom>
              <a:avLst/>
              <a:gdLst/>
              <a:ahLst/>
              <a:cxnLst/>
              <a:rect l="l" t="t" r="r" b="b"/>
              <a:pathLst>
                <a:path w="333375">
                  <a:moveTo>
                    <a:pt x="0" y="0"/>
                  </a:moveTo>
                  <a:lnTo>
                    <a:pt x="333263" y="0"/>
                  </a:lnTo>
                </a:path>
              </a:pathLst>
            </a:custGeom>
            <a:ln w="5970">
              <a:solidFill>
                <a:srgbClr val="B3B3B3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6172" y="1475614"/>
              <a:ext cx="333375" cy="0"/>
            </a:xfrm>
            <a:custGeom>
              <a:avLst/>
              <a:gdLst/>
              <a:ahLst/>
              <a:cxnLst/>
              <a:rect l="l" t="t" r="r" b="b"/>
              <a:pathLst>
                <a:path w="333375">
                  <a:moveTo>
                    <a:pt x="0" y="0"/>
                  </a:moveTo>
                  <a:lnTo>
                    <a:pt x="333254" y="0"/>
                  </a:lnTo>
                </a:path>
              </a:pathLst>
            </a:custGeom>
            <a:ln w="5386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0991" y="1658061"/>
              <a:ext cx="517525" cy="0"/>
            </a:xfrm>
            <a:custGeom>
              <a:avLst/>
              <a:gdLst/>
              <a:ahLst/>
              <a:cxnLst/>
              <a:rect l="l" t="t" r="r" b="b"/>
              <a:pathLst>
                <a:path w="517525">
                  <a:moveTo>
                    <a:pt x="0" y="0"/>
                  </a:moveTo>
                  <a:lnTo>
                    <a:pt x="517071" y="0"/>
                  </a:lnTo>
                </a:path>
              </a:pathLst>
            </a:custGeom>
            <a:ln w="5289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2238" y="1551680"/>
              <a:ext cx="333375" cy="0"/>
            </a:xfrm>
            <a:custGeom>
              <a:avLst/>
              <a:gdLst/>
              <a:ahLst/>
              <a:cxnLst/>
              <a:rect l="l" t="t" r="r" b="b"/>
              <a:pathLst>
                <a:path w="333375">
                  <a:moveTo>
                    <a:pt x="0" y="0"/>
                  </a:moveTo>
                  <a:lnTo>
                    <a:pt x="333254" y="0"/>
                  </a:lnTo>
                </a:path>
              </a:pathLst>
            </a:custGeom>
            <a:ln w="5386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2238" y="1325068"/>
              <a:ext cx="333375" cy="0"/>
            </a:xfrm>
            <a:custGeom>
              <a:avLst/>
              <a:gdLst/>
              <a:ahLst/>
              <a:cxnLst/>
              <a:rect l="l" t="t" r="r" b="b"/>
              <a:pathLst>
                <a:path w="333375">
                  <a:moveTo>
                    <a:pt x="0" y="0"/>
                  </a:moveTo>
                  <a:lnTo>
                    <a:pt x="333254" y="0"/>
                  </a:lnTo>
                </a:path>
              </a:pathLst>
            </a:custGeom>
            <a:ln w="5386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7229" y="1550781"/>
              <a:ext cx="1247140" cy="0"/>
            </a:xfrm>
            <a:custGeom>
              <a:avLst/>
              <a:gdLst/>
              <a:ahLst/>
              <a:cxnLst/>
              <a:rect l="l" t="t" r="r" b="b"/>
              <a:pathLst>
                <a:path w="1247139">
                  <a:moveTo>
                    <a:pt x="0" y="0"/>
                  </a:moveTo>
                  <a:lnTo>
                    <a:pt x="1247005" y="0"/>
                  </a:lnTo>
                </a:path>
              </a:pathLst>
            </a:custGeom>
            <a:ln w="6020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7229" y="1324935"/>
              <a:ext cx="1247140" cy="0"/>
            </a:xfrm>
            <a:custGeom>
              <a:avLst/>
              <a:gdLst/>
              <a:ahLst/>
              <a:cxnLst/>
              <a:rect l="l" t="t" r="r" b="b"/>
              <a:pathLst>
                <a:path w="1247139">
                  <a:moveTo>
                    <a:pt x="0" y="0"/>
                  </a:moveTo>
                  <a:lnTo>
                    <a:pt x="1247005" y="0"/>
                  </a:lnTo>
                </a:path>
              </a:pathLst>
            </a:custGeom>
            <a:ln w="6073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1163" y="1474741"/>
              <a:ext cx="1247140" cy="0"/>
            </a:xfrm>
            <a:custGeom>
              <a:avLst/>
              <a:gdLst/>
              <a:ahLst/>
              <a:cxnLst/>
              <a:rect l="l" t="t" r="r" b="b"/>
              <a:pathLst>
                <a:path w="1247139">
                  <a:moveTo>
                    <a:pt x="0" y="0"/>
                  </a:moveTo>
                  <a:lnTo>
                    <a:pt x="1247058" y="0"/>
                  </a:lnTo>
                </a:path>
              </a:pathLst>
            </a:custGeom>
            <a:ln w="6073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5125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5125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5516" y="1369718"/>
              <a:ext cx="35560" cy="92075"/>
            </a:xfrm>
            <a:custGeom>
              <a:avLst/>
              <a:gdLst/>
              <a:ahLst/>
              <a:cxnLst/>
              <a:rect l="l" t="t" r="r" b="b"/>
              <a:pathLst>
                <a:path w="35559" h="92075">
                  <a:moveTo>
                    <a:pt x="35441" y="91512"/>
                  </a:moveTo>
                  <a:lnTo>
                    <a:pt x="0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0775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0775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5541" y="16428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8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5541" y="16428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15207" y="30414"/>
                  </a:lnTo>
                  <a:lnTo>
                    <a:pt x="13190" y="30414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6" y="1157"/>
                  </a:lnTo>
                  <a:lnTo>
                    <a:pt x="22890" y="1929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1648" y="1490747"/>
              <a:ext cx="13335" cy="152400"/>
            </a:xfrm>
            <a:custGeom>
              <a:avLst/>
              <a:gdLst/>
              <a:ahLst/>
              <a:cxnLst/>
              <a:rect l="l" t="t" r="r" b="b"/>
              <a:pathLst>
                <a:path w="13334" h="152400">
                  <a:moveTo>
                    <a:pt x="13330" y="0"/>
                  </a:moveTo>
                  <a:lnTo>
                    <a:pt x="0" y="152132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6789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6789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05091" y="1328405"/>
              <a:ext cx="100330" cy="133985"/>
            </a:xfrm>
            <a:custGeom>
              <a:avLst/>
              <a:gdLst/>
              <a:ahLst/>
              <a:cxnLst/>
              <a:rect l="l" t="t" r="r" b="b"/>
              <a:pathLst>
                <a:path w="100330" h="133984">
                  <a:moveTo>
                    <a:pt x="0" y="23327"/>
                  </a:moveTo>
                  <a:lnTo>
                    <a:pt x="92094" y="0"/>
                  </a:lnTo>
                </a:path>
                <a:path w="100330" h="133984">
                  <a:moveTo>
                    <a:pt x="37874" y="133671"/>
                  </a:moveTo>
                  <a:lnTo>
                    <a:pt x="100134" y="10209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6789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6789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0799" y="1486357"/>
              <a:ext cx="71755" cy="160655"/>
            </a:xfrm>
            <a:custGeom>
              <a:avLst/>
              <a:gdLst/>
              <a:ahLst/>
              <a:cxnLst/>
              <a:rect l="l" t="t" r="r" b="b"/>
              <a:pathLst>
                <a:path w="71755" h="160655">
                  <a:moveTo>
                    <a:pt x="15922" y="0"/>
                  </a:moveTo>
                  <a:lnTo>
                    <a:pt x="70459" y="54537"/>
                  </a:lnTo>
                </a:path>
                <a:path w="71755" h="160655">
                  <a:moveTo>
                    <a:pt x="0" y="160331"/>
                  </a:moveTo>
                  <a:lnTo>
                    <a:pt x="71358" y="76859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52596" y="133948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52596" y="133948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72987" y="1368977"/>
              <a:ext cx="35560" cy="92075"/>
            </a:xfrm>
            <a:custGeom>
              <a:avLst/>
              <a:gdLst/>
              <a:ahLst/>
              <a:cxnLst/>
              <a:rect l="l" t="t" r="r" b="b"/>
              <a:pathLst>
                <a:path w="35560" h="92075">
                  <a:moveTo>
                    <a:pt x="35388" y="91512"/>
                  </a:moveTo>
                  <a:lnTo>
                    <a:pt x="0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98193" y="145961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1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5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98193" y="145961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5" y="15207"/>
                  </a:moveTo>
                  <a:lnTo>
                    <a:pt x="21026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1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6" y="1157"/>
                  </a:lnTo>
                  <a:lnTo>
                    <a:pt x="22890" y="1929"/>
                  </a:lnTo>
                  <a:lnTo>
                    <a:pt x="30414" y="13190"/>
                  </a:lnTo>
                  <a:lnTo>
                    <a:pt x="30415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83012" y="164211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8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83012" y="164211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8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8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8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99383" y="1490006"/>
              <a:ext cx="13335" cy="152400"/>
            </a:xfrm>
            <a:custGeom>
              <a:avLst/>
              <a:gdLst/>
              <a:ahLst/>
              <a:cxnLst/>
              <a:rect l="l" t="t" r="r" b="b"/>
              <a:pathLst>
                <a:path w="13335" h="152400">
                  <a:moveTo>
                    <a:pt x="12906" y="0"/>
                  </a:moveTo>
                  <a:lnTo>
                    <a:pt x="0" y="152132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74260" y="1309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1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74260" y="1309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1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1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4534" y="3028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82509" y="1327612"/>
              <a:ext cx="92710" cy="23495"/>
            </a:xfrm>
            <a:custGeom>
              <a:avLst/>
              <a:gdLst/>
              <a:ahLst/>
              <a:cxnLst/>
              <a:rect l="l" t="t" r="r" b="b"/>
              <a:pathLst>
                <a:path w="92710" h="23494">
                  <a:moveTo>
                    <a:pt x="0" y="23380"/>
                  </a:moveTo>
                  <a:lnTo>
                    <a:pt x="92094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74260" y="153568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1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74260" y="153568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7386" y="24534"/>
                  </a:lnTo>
                  <a:lnTo>
                    <a:pt x="25960" y="25960"/>
                  </a:lnTo>
                  <a:lnTo>
                    <a:pt x="24534" y="27386"/>
                  </a:lnTo>
                  <a:lnTo>
                    <a:pt x="22890" y="28485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1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1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4534" y="3028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08270" y="1485563"/>
              <a:ext cx="71755" cy="160655"/>
            </a:xfrm>
            <a:custGeom>
              <a:avLst/>
              <a:gdLst/>
              <a:ahLst/>
              <a:cxnLst/>
              <a:rect l="l" t="t" r="r" b="b"/>
              <a:pathLst>
                <a:path w="71755" h="160655">
                  <a:moveTo>
                    <a:pt x="15869" y="0"/>
                  </a:moveTo>
                  <a:lnTo>
                    <a:pt x="70406" y="54537"/>
                  </a:lnTo>
                </a:path>
                <a:path w="71755" h="160655">
                  <a:moveTo>
                    <a:pt x="0" y="160384"/>
                  </a:moveTo>
                  <a:lnTo>
                    <a:pt x="71305" y="76912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0133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10133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30577" y="1369718"/>
              <a:ext cx="35560" cy="92075"/>
            </a:xfrm>
            <a:custGeom>
              <a:avLst/>
              <a:gdLst/>
              <a:ahLst/>
              <a:cxnLst/>
              <a:rect l="l" t="t" r="r" b="b"/>
              <a:pathLst>
                <a:path w="35559" h="92075">
                  <a:moveTo>
                    <a:pt x="35388" y="91512"/>
                  </a:moveTo>
                  <a:lnTo>
                    <a:pt x="0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5784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5784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14" y="15207"/>
                  </a:move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0549" y="16428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8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40549" y="16428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14" y="15207"/>
                  </a:moveTo>
                  <a:lnTo>
                    <a:pt x="15207" y="30414"/>
                  </a:lnTo>
                  <a:lnTo>
                    <a:pt x="13190" y="30414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4534" y="3028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6656" y="1490747"/>
              <a:ext cx="13335" cy="152400"/>
            </a:xfrm>
            <a:custGeom>
              <a:avLst/>
              <a:gdLst/>
              <a:ahLst/>
              <a:cxnLst/>
              <a:rect l="l" t="t" r="r" b="b"/>
              <a:pathLst>
                <a:path w="13334" h="152400">
                  <a:moveTo>
                    <a:pt x="13330" y="0"/>
                  </a:moveTo>
                  <a:lnTo>
                    <a:pt x="0" y="152132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31797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31797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40099" y="1328405"/>
              <a:ext cx="92710" cy="23495"/>
            </a:xfrm>
            <a:custGeom>
              <a:avLst/>
              <a:gdLst/>
              <a:ahLst/>
              <a:cxnLst/>
              <a:rect l="l" t="t" r="r" b="b"/>
              <a:pathLst>
                <a:path w="92709" h="23494">
                  <a:moveTo>
                    <a:pt x="0" y="23327"/>
                  </a:moveTo>
                  <a:lnTo>
                    <a:pt x="92094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31797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31797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65860" y="1486357"/>
              <a:ext cx="71755" cy="160655"/>
            </a:xfrm>
            <a:custGeom>
              <a:avLst/>
              <a:gdLst/>
              <a:ahLst/>
              <a:cxnLst/>
              <a:rect l="l" t="t" r="r" b="b"/>
              <a:pathLst>
                <a:path w="71754" h="160655">
                  <a:moveTo>
                    <a:pt x="15869" y="0"/>
                  </a:moveTo>
                  <a:lnTo>
                    <a:pt x="70406" y="54537"/>
                  </a:lnTo>
                </a:path>
                <a:path w="71754" h="160655">
                  <a:moveTo>
                    <a:pt x="0" y="160331"/>
                  </a:moveTo>
                  <a:lnTo>
                    <a:pt x="71305" y="76859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92629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92629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3073" y="1369718"/>
              <a:ext cx="35560" cy="92075"/>
            </a:xfrm>
            <a:custGeom>
              <a:avLst/>
              <a:gdLst/>
              <a:ahLst/>
              <a:cxnLst/>
              <a:rect l="l" t="t" r="r" b="b"/>
              <a:pathLst>
                <a:path w="35559" h="92075">
                  <a:moveTo>
                    <a:pt x="35388" y="91512"/>
                  </a:moveTo>
                  <a:lnTo>
                    <a:pt x="0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8279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38279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23045" y="16428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8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23045" y="16428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14" y="15207"/>
                  </a:moveTo>
                  <a:lnTo>
                    <a:pt x="15207" y="30414"/>
                  </a:lnTo>
                  <a:lnTo>
                    <a:pt x="13190" y="30414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14293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319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9163" y="30029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14293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22595" y="1328405"/>
              <a:ext cx="100330" cy="133985"/>
            </a:xfrm>
            <a:custGeom>
              <a:avLst/>
              <a:gdLst/>
              <a:ahLst/>
              <a:cxnLst/>
              <a:rect l="l" t="t" r="r" b="b"/>
              <a:pathLst>
                <a:path w="100329" h="133984">
                  <a:moveTo>
                    <a:pt x="0" y="23327"/>
                  </a:moveTo>
                  <a:lnTo>
                    <a:pt x="92094" y="0"/>
                  </a:lnTo>
                </a:path>
                <a:path w="100329" h="133984">
                  <a:moveTo>
                    <a:pt x="37874" y="133671"/>
                  </a:moveTo>
                  <a:lnTo>
                    <a:pt x="100134" y="10209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14293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319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9163" y="30029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14293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48356" y="1486357"/>
              <a:ext cx="71755" cy="160655"/>
            </a:xfrm>
            <a:custGeom>
              <a:avLst/>
              <a:gdLst/>
              <a:ahLst/>
              <a:cxnLst/>
              <a:rect l="l" t="t" r="r" b="b"/>
              <a:pathLst>
                <a:path w="71754" h="160655">
                  <a:moveTo>
                    <a:pt x="15869" y="0"/>
                  </a:moveTo>
                  <a:lnTo>
                    <a:pt x="70406" y="54537"/>
                  </a:lnTo>
                </a:path>
                <a:path w="71754" h="160655">
                  <a:moveTo>
                    <a:pt x="0" y="160331"/>
                  </a:moveTo>
                  <a:lnTo>
                    <a:pt x="71305" y="76859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505108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05108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6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79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79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6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525500" y="1369718"/>
              <a:ext cx="35560" cy="92075"/>
            </a:xfrm>
            <a:custGeom>
              <a:avLst/>
              <a:gdLst/>
              <a:ahLst/>
              <a:cxnLst/>
              <a:rect l="l" t="t" r="r" b="b"/>
              <a:pathLst>
                <a:path w="35559" h="92075">
                  <a:moveTo>
                    <a:pt x="35388" y="91512"/>
                  </a:moveTo>
                  <a:lnTo>
                    <a:pt x="0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550706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550706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79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79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535524" y="16428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8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35524" y="16428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15207" y="30414"/>
                  </a:lnTo>
                  <a:lnTo>
                    <a:pt x="13190" y="30414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626772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626772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8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35074" y="1328405"/>
              <a:ext cx="100330" cy="133985"/>
            </a:xfrm>
            <a:custGeom>
              <a:avLst/>
              <a:gdLst/>
              <a:ahLst/>
              <a:cxnLst/>
              <a:rect l="l" t="t" r="r" b="b"/>
              <a:pathLst>
                <a:path w="100330" h="133984">
                  <a:moveTo>
                    <a:pt x="0" y="23327"/>
                  </a:moveTo>
                  <a:lnTo>
                    <a:pt x="92041" y="0"/>
                  </a:lnTo>
                </a:path>
                <a:path w="100330" h="133984">
                  <a:moveTo>
                    <a:pt x="37874" y="133671"/>
                  </a:moveTo>
                  <a:lnTo>
                    <a:pt x="100081" y="10209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26772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26772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560782" y="1340254"/>
              <a:ext cx="81280" cy="306705"/>
            </a:xfrm>
            <a:custGeom>
              <a:avLst/>
              <a:gdLst/>
              <a:ahLst/>
              <a:cxnLst/>
              <a:rect l="l" t="t" r="r" b="b"/>
              <a:pathLst>
                <a:path w="81280" h="306705">
                  <a:moveTo>
                    <a:pt x="15922" y="146102"/>
                  </a:moveTo>
                  <a:lnTo>
                    <a:pt x="70406" y="200639"/>
                  </a:lnTo>
                </a:path>
                <a:path w="81280" h="306705">
                  <a:moveTo>
                    <a:pt x="81197" y="0"/>
                  </a:moveTo>
                  <a:lnTo>
                    <a:pt x="81197" y="196143"/>
                  </a:lnTo>
                </a:path>
                <a:path w="81280" h="306705">
                  <a:moveTo>
                    <a:pt x="0" y="306434"/>
                  </a:moveTo>
                  <a:lnTo>
                    <a:pt x="71358" y="222962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915697" y="145961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5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915697" y="145961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5" y="15207"/>
                  </a:moveTo>
                  <a:lnTo>
                    <a:pt x="15207" y="30414"/>
                  </a:lnTo>
                  <a:lnTo>
                    <a:pt x="13190" y="30414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30414" y="13190"/>
                  </a:lnTo>
                  <a:lnTo>
                    <a:pt x="30415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900516" y="164211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3" y="30414"/>
                  </a:moveTo>
                  <a:lnTo>
                    <a:pt x="13190" y="30414"/>
                  </a:lnTo>
                  <a:lnTo>
                    <a:pt x="11250" y="30028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3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3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900516" y="164211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6" y="21027"/>
                  </a:lnTo>
                  <a:lnTo>
                    <a:pt x="28485" y="22890"/>
                  </a:lnTo>
                  <a:lnTo>
                    <a:pt x="21026" y="29257"/>
                  </a:lnTo>
                  <a:lnTo>
                    <a:pt x="19163" y="30028"/>
                  </a:lnTo>
                  <a:lnTo>
                    <a:pt x="17223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8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79" y="27386"/>
                  </a:lnTo>
                  <a:lnTo>
                    <a:pt x="4454" y="25960"/>
                  </a:lnTo>
                  <a:lnTo>
                    <a:pt x="3027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7" y="5880"/>
                  </a:lnTo>
                  <a:lnTo>
                    <a:pt x="4454" y="4454"/>
                  </a:lnTo>
                  <a:lnTo>
                    <a:pt x="5879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3" y="0"/>
                  </a:lnTo>
                  <a:lnTo>
                    <a:pt x="19163" y="385"/>
                  </a:lnTo>
                  <a:lnTo>
                    <a:pt x="21026" y="1157"/>
                  </a:lnTo>
                  <a:lnTo>
                    <a:pt x="22889" y="1929"/>
                  </a:lnTo>
                  <a:lnTo>
                    <a:pt x="24534" y="3028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6" y="9387"/>
                  </a:lnTo>
                  <a:lnTo>
                    <a:pt x="30028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916623" y="1490006"/>
              <a:ext cx="13335" cy="152400"/>
            </a:xfrm>
            <a:custGeom>
              <a:avLst/>
              <a:gdLst/>
              <a:ahLst/>
              <a:cxnLst/>
              <a:rect l="l" t="t" r="r" b="b"/>
              <a:pathLst>
                <a:path w="13335" h="152400">
                  <a:moveTo>
                    <a:pt x="13330" y="0"/>
                  </a:moveTo>
                  <a:lnTo>
                    <a:pt x="0" y="152132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991764" y="1309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91764" y="1309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937940" y="1337874"/>
              <a:ext cx="62230" cy="123825"/>
            </a:xfrm>
            <a:custGeom>
              <a:avLst/>
              <a:gdLst/>
              <a:ahLst/>
              <a:cxnLst/>
              <a:rect l="l" t="t" r="r" b="b"/>
              <a:pathLst>
                <a:path w="62230" h="123825">
                  <a:moveTo>
                    <a:pt x="0" y="123462"/>
                  </a:moveTo>
                  <a:lnTo>
                    <a:pt x="62207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991764" y="153568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991764" y="153568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925774" y="1485563"/>
              <a:ext cx="71755" cy="160655"/>
            </a:xfrm>
            <a:custGeom>
              <a:avLst/>
              <a:gdLst/>
              <a:ahLst/>
              <a:cxnLst/>
              <a:rect l="l" t="t" r="r" b="b"/>
              <a:pathLst>
                <a:path w="71755" h="160655">
                  <a:moveTo>
                    <a:pt x="15869" y="0"/>
                  </a:moveTo>
                  <a:lnTo>
                    <a:pt x="70406" y="54537"/>
                  </a:lnTo>
                </a:path>
                <a:path w="71755" h="160655">
                  <a:moveTo>
                    <a:pt x="0" y="160384"/>
                  </a:moveTo>
                  <a:lnTo>
                    <a:pt x="71305" y="76912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57621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57621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78012" y="1369718"/>
              <a:ext cx="35560" cy="92075"/>
            </a:xfrm>
            <a:custGeom>
              <a:avLst/>
              <a:gdLst/>
              <a:ahLst/>
              <a:cxnLst/>
              <a:rect l="l" t="t" r="r" b="b"/>
              <a:pathLst>
                <a:path w="35559" h="92075">
                  <a:moveTo>
                    <a:pt x="35441" y="91512"/>
                  </a:moveTo>
                  <a:lnTo>
                    <a:pt x="0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03271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03271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8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88037" y="16428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8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88037" y="164285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6" y="1157"/>
                  </a:lnTo>
                  <a:lnTo>
                    <a:pt x="22890" y="1929"/>
                  </a:lnTo>
                  <a:lnTo>
                    <a:pt x="24534" y="3028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8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04143" y="1490747"/>
              <a:ext cx="13335" cy="152400"/>
            </a:xfrm>
            <a:custGeom>
              <a:avLst/>
              <a:gdLst/>
              <a:ahLst/>
              <a:cxnLst/>
              <a:rect l="l" t="t" r="r" b="b"/>
              <a:pathLst>
                <a:path w="13334" h="152400">
                  <a:moveTo>
                    <a:pt x="13330" y="0"/>
                  </a:moveTo>
                  <a:lnTo>
                    <a:pt x="0" y="152132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79285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79285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6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8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25461" y="1338614"/>
              <a:ext cx="62230" cy="123825"/>
            </a:xfrm>
            <a:custGeom>
              <a:avLst/>
              <a:gdLst/>
              <a:ahLst/>
              <a:cxnLst/>
              <a:rect l="l" t="t" r="r" b="b"/>
              <a:pathLst>
                <a:path w="62230" h="123825">
                  <a:moveTo>
                    <a:pt x="0" y="123462"/>
                  </a:moveTo>
                  <a:lnTo>
                    <a:pt x="62207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79285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79285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6" y="1157"/>
                  </a:lnTo>
                  <a:lnTo>
                    <a:pt x="22890" y="1929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13295" y="1486357"/>
              <a:ext cx="71755" cy="160655"/>
            </a:xfrm>
            <a:custGeom>
              <a:avLst/>
              <a:gdLst/>
              <a:ahLst/>
              <a:cxnLst/>
              <a:rect l="l" t="t" r="r" b="b"/>
              <a:pathLst>
                <a:path w="71755" h="160655">
                  <a:moveTo>
                    <a:pt x="15922" y="0"/>
                  </a:moveTo>
                  <a:lnTo>
                    <a:pt x="70459" y="54537"/>
                  </a:lnTo>
                </a:path>
                <a:path w="71755" h="160655">
                  <a:moveTo>
                    <a:pt x="0" y="160331"/>
                  </a:moveTo>
                  <a:lnTo>
                    <a:pt x="71358" y="76859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322612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322612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4534" y="3028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343004" y="1369718"/>
              <a:ext cx="35560" cy="92075"/>
            </a:xfrm>
            <a:custGeom>
              <a:avLst/>
              <a:gdLst/>
              <a:ahLst/>
              <a:cxnLst/>
              <a:rect l="l" t="t" r="r" b="b"/>
              <a:pathLst>
                <a:path w="35559" h="92075">
                  <a:moveTo>
                    <a:pt x="35388" y="91512"/>
                  </a:moveTo>
                  <a:lnTo>
                    <a:pt x="0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368210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368210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15207" y="30414"/>
                  </a:lnTo>
                  <a:lnTo>
                    <a:pt x="13190" y="30414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444276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444276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6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6" y="1157"/>
                  </a:lnTo>
                  <a:lnTo>
                    <a:pt x="22890" y="1929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90453" y="1338614"/>
              <a:ext cx="62230" cy="123825"/>
            </a:xfrm>
            <a:custGeom>
              <a:avLst/>
              <a:gdLst/>
              <a:ahLst/>
              <a:cxnLst/>
              <a:rect l="l" t="t" r="r" b="b"/>
              <a:pathLst>
                <a:path w="62230" h="123825">
                  <a:moveTo>
                    <a:pt x="0" y="123462"/>
                  </a:moveTo>
                  <a:lnTo>
                    <a:pt x="62207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44276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444276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6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6" y="1157"/>
                  </a:lnTo>
                  <a:lnTo>
                    <a:pt x="22890" y="1929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394208" y="1340254"/>
              <a:ext cx="65405" cy="200660"/>
            </a:xfrm>
            <a:custGeom>
              <a:avLst/>
              <a:gdLst/>
              <a:ahLst/>
              <a:cxnLst/>
              <a:rect l="l" t="t" r="r" b="b"/>
              <a:pathLst>
                <a:path w="65405" h="200659">
                  <a:moveTo>
                    <a:pt x="0" y="146102"/>
                  </a:moveTo>
                  <a:lnTo>
                    <a:pt x="54537" y="200639"/>
                  </a:lnTo>
                </a:path>
                <a:path w="65405" h="200659">
                  <a:moveTo>
                    <a:pt x="65275" y="0"/>
                  </a:moveTo>
                  <a:lnTo>
                    <a:pt x="65275" y="196143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40116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1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5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140116" y="134022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5" y="15207"/>
                  </a:move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1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5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60508" y="1369718"/>
              <a:ext cx="35560" cy="92075"/>
            </a:xfrm>
            <a:custGeom>
              <a:avLst/>
              <a:gdLst/>
              <a:ahLst/>
              <a:cxnLst/>
              <a:rect l="l" t="t" r="r" b="b"/>
              <a:pathLst>
                <a:path w="35559" h="92075">
                  <a:moveTo>
                    <a:pt x="35441" y="91512"/>
                  </a:moveTo>
                  <a:lnTo>
                    <a:pt x="0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85767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5" y="13190"/>
                  </a:lnTo>
                  <a:lnTo>
                    <a:pt x="30415" y="15207"/>
                  </a:lnTo>
                  <a:lnTo>
                    <a:pt x="30415" y="17224"/>
                  </a:lnTo>
                  <a:lnTo>
                    <a:pt x="19163" y="30029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85767" y="146035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5" y="15207"/>
                  </a:moveTo>
                  <a:lnTo>
                    <a:pt x="30415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5" y="13190"/>
                  </a:lnTo>
                  <a:lnTo>
                    <a:pt x="30415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261780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261780" y="130981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207957" y="1338614"/>
              <a:ext cx="62230" cy="123825"/>
            </a:xfrm>
            <a:custGeom>
              <a:avLst/>
              <a:gdLst/>
              <a:ahLst/>
              <a:cxnLst/>
              <a:rect l="l" t="t" r="r" b="b"/>
              <a:pathLst>
                <a:path w="62230" h="123825">
                  <a:moveTo>
                    <a:pt x="0" y="123462"/>
                  </a:moveTo>
                  <a:lnTo>
                    <a:pt x="62207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261780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261780" y="153642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3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211713" y="148635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0" y="0"/>
                  </a:moveTo>
                  <a:lnTo>
                    <a:pt x="54537" y="54537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733202" y="145961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733202" y="145961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79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8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18020" y="164211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8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18020" y="164211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8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6" y="29257"/>
                  </a:lnTo>
                  <a:lnTo>
                    <a:pt x="19163" y="30028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8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79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79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3" y="385"/>
                  </a:lnTo>
                  <a:lnTo>
                    <a:pt x="21026" y="1157"/>
                  </a:lnTo>
                  <a:lnTo>
                    <a:pt x="22890" y="1929"/>
                  </a:lnTo>
                  <a:lnTo>
                    <a:pt x="29257" y="9387"/>
                  </a:lnTo>
                  <a:lnTo>
                    <a:pt x="30028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34127" y="1490006"/>
              <a:ext cx="13335" cy="152400"/>
            </a:xfrm>
            <a:custGeom>
              <a:avLst/>
              <a:gdLst/>
              <a:ahLst/>
              <a:cxnLst/>
              <a:rect l="l" t="t" r="r" b="b"/>
              <a:pathLst>
                <a:path w="13335" h="152400">
                  <a:moveTo>
                    <a:pt x="13330" y="0"/>
                  </a:moveTo>
                  <a:lnTo>
                    <a:pt x="0" y="152132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809268" y="1309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319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9164" y="30029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809268" y="1309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4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4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4534" y="3028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55444" y="1337874"/>
              <a:ext cx="69215" cy="198120"/>
            </a:xfrm>
            <a:custGeom>
              <a:avLst/>
              <a:gdLst/>
              <a:ahLst/>
              <a:cxnLst/>
              <a:rect l="l" t="t" r="r" b="b"/>
              <a:pathLst>
                <a:path w="69214" h="198119">
                  <a:moveTo>
                    <a:pt x="69030" y="197783"/>
                  </a:moveTo>
                  <a:lnTo>
                    <a:pt x="69030" y="1586"/>
                  </a:lnTo>
                </a:path>
                <a:path w="69214" h="198119">
                  <a:moveTo>
                    <a:pt x="0" y="123462"/>
                  </a:moveTo>
                  <a:lnTo>
                    <a:pt x="62207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809268" y="153568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7224" y="30414"/>
                  </a:moveTo>
                  <a:lnTo>
                    <a:pt x="13190" y="30414"/>
                  </a:lnTo>
                  <a:lnTo>
                    <a:pt x="11250" y="30029"/>
                  </a:lnTo>
                  <a:lnTo>
                    <a:pt x="0" y="17224"/>
                  </a:lnTo>
                  <a:lnTo>
                    <a:pt x="0" y="13190"/>
                  </a:lnTo>
                  <a:lnTo>
                    <a:pt x="13190" y="0"/>
                  </a:lnTo>
                  <a:lnTo>
                    <a:pt x="17224" y="0"/>
                  </a:lnTo>
                  <a:lnTo>
                    <a:pt x="30414" y="13190"/>
                  </a:lnTo>
                  <a:lnTo>
                    <a:pt x="30414" y="15207"/>
                  </a:lnTo>
                  <a:lnTo>
                    <a:pt x="30414" y="17224"/>
                  </a:lnTo>
                  <a:lnTo>
                    <a:pt x="19164" y="30029"/>
                  </a:lnTo>
                  <a:lnTo>
                    <a:pt x="17224" y="3041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809268" y="153568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414" y="15207"/>
                  </a:moveTo>
                  <a:lnTo>
                    <a:pt x="30414" y="17224"/>
                  </a:lnTo>
                  <a:lnTo>
                    <a:pt x="30029" y="19163"/>
                  </a:lnTo>
                  <a:lnTo>
                    <a:pt x="29257" y="21027"/>
                  </a:lnTo>
                  <a:lnTo>
                    <a:pt x="28485" y="22890"/>
                  </a:lnTo>
                  <a:lnTo>
                    <a:pt x="21027" y="29257"/>
                  </a:lnTo>
                  <a:lnTo>
                    <a:pt x="19164" y="30029"/>
                  </a:lnTo>
                  <a:lnTo>
                    <a:pt x="17224" y="30414"/>
                  </a:lnTo>
                  <a:lnTo>
                    <a:pt x="15207" y="30414"/>
                  </a:lnTo>
                  <a:lnTo>
                    <a:pt x="13190" y="30414"/>
                  </a:lnTo>
                  <a:lnTo>
                    <a:pt x="11250" y="30029"/>
                  </a:lnTo>
                  <a:lnTo>
                    <a:pt x="9387" y="29257"/>
                  </a:lnTo>
                  <a:lnTo>
                    <a:pt x="7524" y="28485"/>
                  </a:lnTo>
                  <a:lnTo>
                    <a:pt x="5880" y="27386"/>
                  </a:lnTo>
                  <a:lnTo>
                    <a:pt x="4454" y="25960"/>
                  </a:lnTo>
                  <a:lnTo>
                    <a:pt x="3028" y="24534"/>
                  </a:lnTo>
                  <a:lnTo>
                    <a:pt x="1929" y="22890"/>
                  </a:lnTo>
                  <a:lnTo>
                    <a:pt x="1157" y="21027"/>
                  </a:lnTo>
                  <a:lnTo>
                    <a:pt x="385" y="19163"/>
                  </a:lnTo>
                  <a:lnTo>
                    <a:pt x="0" y="17224"/>
                  </a:lnTo>
                  <a:lnTo>
                    <a:pt x="0" y="15207"/>
                  </a:lnTo>
                  <a:lnTo>
                    <a:pt x="0" y="13190"/>
                  </a:lnTo>
                  <a:lnTo>
                    <a:pt x="385" y="11250"/>
                  </a:lnTo>
                  <a:lnTo>
                    <a:pt x="1157" y="9387"/>
                  </a:lnTo>
                  <a:lnTo>
                    <a:pt x="1929" y="7524"/>
                  </a:lnTo>
                  <a:lnTo>
                    <a:pt x="3028" y="5880"/>
                  </a:lnTo>
                  <a:lnTo>
                    <a:pt x="4454" y="4454"/>
                  </a:lnTo>
                  <a:lnTo>
                    <a:pt x="5880" y="3028"/>
                  </a:lnTo>
                  <a:lnTo>
                    <a:pt x="7524" y="1929"/>
                  </a:lnTo>
                  <a:lnTo>
                    <a:pt x="9387" y="1157"/>
                  </a:lnTo>
                  <a:lnTo>
                    <a:pt x="11250" y="385"/>
                  </a:lnTo>
                  <a:lnTo>
                    <a:pt x="13190" y="0"/>
                  </a:lnTo>
                  <a:lnTo>
                    <a:pt x="15207" y="0"/>
                  </a:lnTo>
                  <a:lnTo>
                    <a:pt x="17224" y="0"/>
                  </a:lnTo>
                  <a:lnTo>
                    <a:pt x="19164" y="385"/>
                  </a:lnTo>
                  <a:lnTo>
                    <a:pt x="21027" y="1157"/>
                  </a:lnTo>
                  <a:lnTo>
                    <a:pt x="22890" y="1929"/>
                  </a:lnTo>
                  <a:lnTo>
                    <a:pt x="24534" y="3028"/>
                  </a:lnTo>
                  <a:lnTo>
                    <a:pt x="25960" y="4454"/>
                  </a:lnTo>
                  <a:lnTo>
                    <a:pt x="27386" y="5880"/>
                  </a:lnTo>
                  <a:lnTo>
                    <a:pt x="28485" y="7524"/>
                  </a:lnTo>
                  <a:lnTo>
                    <a:pt x="29257" y="9387"/>
                  </a:lnTo>
                  <a:lnTo>
                    <a:pt x="30029" y="11250"/>
                  </a:lnTo>
                  <a:lnTo>
                    <a:pt x="30414" y="13190"/>
                  </a:lnTo>
                  <a:lnTo>
                    <a:pt x="30414" y="15207"/>
                  </a:lnTo>
                  <a:close/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70082" y="1328405"/>
              <a:ext cx="645160" cy="318135"/>
            </a:xfrm>
            <a:custGeom>
              <a:avLst/>
              <a:gdLst/>
              <a:ahLst/>
              <a:cxnLst/>
              <a:rect l="l" t="t" r="r" b="b"/>
              <a:pathLst>
                <a:path w="645160" h="318135">
                  <a:moveTo>
                    <a:pt x="589117" y="157158"/>
                  </a:moveTo>
                  <a:lnTo>
                    <a:pt x="643601" y="211695"/>
                  </a:lnTo>
                </a:path>
                <a:path w="645160" h="318135">
                  <a:moveTo>
                    <a:pt x="573195" y="317542"/>
                  </a:moveTo>
                  <a:lnTo>
                    <a:pt x="644554" y="234070"/>
                  </a:lnTo>
                </a:path>
                <a:path w="645160" h="318135">
                  <a:moveTo>
                    <a:pt x="0" y="23327"/>
                  </a:moveTo>
                  <a:lnTo>
                    <a:pt x="92094" y="0"/>
                  </a:lnTo>
                </a:path>
              </a:pathLst>
            </a:custGeom>
            <a:ln w="52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26028" y="1325601"/>
              <a:ext cx="1751330" cy="317500"/>
            </a:xfrm>
            <a:custGeom>
              <a:avLst/>
              <a:gdLst/>
              <a:ahLst/>
              <a:cxnLst/>
              <a:rect l="l" t="t" r="r" b="b"/>
              <a:pathLst>
                <a:path w="1751330" h="317500">
                  <a:moveTo>
                    <a:pt x="402019" y="132243"/>
                  </a:moveTo>
                  <a:lnTo>
                    <a:pt x="364991" y="42317"/>
                  </a:lnTo>
                </a:path>
                <a:path w="1751330" h="317500">
                  <a:moveTo>
                    <a:pt x="407309" y="163981"/>
                  </a:moveTo>
                  <a:lnTo>
                    <a:pt x="391440" y="312094"/>
                  </a:lnTo>
                </a:path>
                <a:path w="1751330" h="317500">
                  <a:moveTo>
                    <a:pt x="375571" y="21158"/>
                  </a:moveTo>
                  <a:lnTo>
                    <a:pt x="470786" y="0"/>
                  </a:lnTo>
                </a:path>
                <a:path w="1751330" h="317500">
                  <a:moveTo>
                    <a:pt x="412599" y="132243"/>
                  </a:moveTo>
                  <a:lnTo>
                    <a:pt x="476076" y="10579"/>
                  </a:lnTo>
                </a:path>
                <a:path w="1751330" h="317500">
                  <a:moveTo>
                    <a:pt x="417889" y="158692"/>
                  </a:moveTo>
                  <a:lnTo>
                    <a:pt x="470786" y="211589"/>
                  </a:lnTo>
                </a:path>
                <a:path w="1751330" h="317500">
                  <a:moveTo>
                    <a:pt x="402019" y="317384"/>
                  </a:moveTo>
                  <a:lnTo>
                    <a:pt x="476076" y="232748"/>
                  </a:lnTo>
                </a:path>
                <a:path w="1751330" h="317500">
                  <a:moveTo>
                    <a:pt x="1676845" y="132243"/>
                  </a:moveTo>
                  <a:lnTo>
                    <a:pt x="1645107" y="42317"/>
                  </a:lnTo>
                </a:path>
                <a:path w="1751330" h="317500">
                  <a:moveTo>
                    <a:pt x="1683616" y="161760"/>
                  </a:moveTo>
                  <a:lnTo>
                    <a:pt x="1670709" y="313892"/>
                  </a:lnTo>
                </a:path>
                <a:path w="1751330" h="317500">
                  <a:moveTo>
                    <a:pt x="1698004" y="158692"/>
                  </a:moveTo>
                  <a:lnTo>
                    <a:pt x="1750902" y="211589"/>
                  </a:lnTo>
                </a:path>
                <a:path w="1751330" h="317500">
                  <a:moveTo>
                    <a:pt x="1676845" y="317384"/>
                  </a:moveTo>
                  <a:lnTo>
                    <a:pt x="1750902" y="232748"/>
                  </a:lnTo>
                </a:path>
                <a:path w="1751330" h="317500">
                  <a:moveTo>
                    <a:pt x="37028" y="132243"/>
                  </a:moveTo>
                  <a:lnTo>
                    <a:pt x="0" y="42317"/>
                  </a:lnTo>
                </a:path>
                <a:path w="1751330" h="317500">
                  <a:moveTo>
                    <a:pt x="42317" y="163981"/>
                  </a:moveTo>
                  <a:lnTo>
                    <a:pt x="26448" y="312094"/>
                  </a:lnTo>
                </a:path>
                <a:path w="1751330" h="317500">
                  <a:moveTo>
                    <a:pt x="10579" y="21158"/>
                  </a:moveTo>
                  <a:lnTo>
                    <a:pt x="105794" y="0"/>
                  </a:lnTo>
                </a:path>
                <a:path w="1751330" h="317500">
                  <a:moveTo>
                    <a:pt x="52897" y="158692"/>
                  </a:moveTo>
                  <a:lnTo>
                    <a:pt x="105794" y="211589"/>
                  </a:lnTo>
                </a:path>
                <a:path w="1751330" h="317500">
                  <a:moveTo>
                    <a:pt x="37028" y="317384"/>
                  </a:moveTo>
                  <a:lnTo>
                    <a:pt x="111084" y="232748"/>
                  </a:lnTo>
                </a:path>
                <a:path w="1751330" h="317500">
                  <a:moveTo>
                    <a:pt x="216879" y="132243"/>
                  </a:moveTo>
                  <a:lnTo>
                    <a:pt x="185140" y="42317"/>
                  </a:lnTo>
                </a:path>
                <a:path w="1751330" h="317500">
                  <a:moveTo>
                    <a:pt x="195720" y="21158"/>
                  </a:moveTo>
                  <a:lnTo>
                    <a:pt x="285645" y="0"/>
                  </a:lnTo>
                </a:path>
                <a:path w="1751330" h="317500">
                  <a:moveTo>
                    <a:pt x="232748" y="132243"/>
                  </a:moveTo>
                  <a:lnTo>
                    <a:pt x="296225" y="10579"/>
                  </a:lnTo>
                </a:path>
                <a:path w="1751330" h="317500">
                  <a:moveTo>
                    <a:pt x="238038" y="158692"/>
                  </a:moveTo>
                  <a:lnTo>
                    <a:pt x="290935" y="211589"/>
                  </a:lnTo>
                </a:path>
                <a:path w="1751330" h="317500">
                  <a:moveTo>
                    <a:pt x="222168" y="317384"/>
                  </a:moveTo>
                  <a:lnTo>
                    <a:pt x="290935" y="232748"/>
                  </a:lnTo>
                </a:path>
                <a:path w="1751330" h="317500">
                  <a:moveTo>
                    <a:pt x="1132003" y="132243"/>
                  </a:moveTo>
                  <a:lnTo>
                    <a:pt x="1094975" y="42317"/>
                  </a:lnTo>
                </a:path>
                <a:path w="1751330" h="317500">
                  <a:moveTo>
                    <a:pt x="1105554" y="21158"/>
                  </a:moveTo>
                  <a:lnTo>
                    <a:pt x="1200769" y="0"/>
                  </a:lnTo>
                </a:path>
                <a:path w="1751330" h="317500">
                  <a:moveTo>
                    <a:pt x="1142582" y="132243"/>
                  </a:moveTo>
                  <a:lnTo>
                    <a:pt x="1206059" y="10579"/>
                  </a:lnTo>
                </a:path>
                <a:path w="1751330" h="317500">
                  <a:moveTo>
                    <a:pt x="1147872" y="158692"/>
                  </a:moveTo>
                  <a:lnTo>
                    <a:pt x="1200769" y="211589"/>
                  </a:lnTo>
                </a:path>
                <a:path w="1751330" h="317500">
                  <a:moveTo>
                    <a:pt x="1211349" y="10579"/>
                  </a:moveTo>
                  <a:lnTo>
                    <a:pt x="1211349" y="206299"/>
                  </a:lnTo>
                </a:path>
                <a:path w="1751330" h="317500">
                  <a:moveTo>
                    <a:pt x="1132003" y="317384"/>
                  </a:moveTo>
                  <a:lnTo>
                    <a:pt x="1200769" y="232748"/>
                  </a:lnTo>
                </a:path>
                <a:path w="1751330" h="317500">
                  <a:moveTo>
                    <a:pt x="1502284" y="163981"/>
                  </a:moveTo>
                  <a:lnTo>
                    <a:pt x="1486415" y="312094"/>
                  </a:lnTo>
                </a:path>
                <a:path w="1751330" h="317500">
                  <a:moveTo>
                    <a:pt x="1507574" y="132243"/>
                  </a:moveTo>
                  <a:lnTo>
                    <a:pt x="1571051" y="10579"/>
                  </a:lnTo>
                </a:path>
                <a:path w="1751330" h="317500">
                  <a:moveTo>
                    <a:pt x="1512864" y="158692"/>
                  </a:moveTo>
                  <a:lnTo>
                    <a:pt x="1565761" y="211589"/>
                  </a:lnTo>
                </a:path>
                <a:path w="1751330" h="317500">
                  <a:moveTo>
                    <a:pt x="1496994" y="317384"/>
                  </a:moveTo>
                  <a:lnTo>
                    <a:pt x="1565761" y="232748"/>
                  </a:lnTo>
                </a:path>
                <a:path w="1751330" h="317500">
                  <a:moveTo>
                    <a:pt x="581870" y="132243"/>
                  </a:moveTo>
                  <a:lnTo>
                    <a:pt x="550132" y="42317"/>
                  </a:lnTo>
                </a:path>
                <a:path w="1751330" h="317500">
                  <a:moveTo>
                    <a:pt x="597740" y="132243"/>
                  </a:moveTo>
                  <a:lnTo>
                    <a:pt x="661216" y="10579"/>
                  </a:lnTo>
                </a:path>
                <a:path w="1751330" h="317500">
                  <a:moveTo>
                    <a:pt x="603029" y="158692"/>
                  </a:moveTo>
                  <a:lnTo>
                    <a:pt x="655927" y="211589"/>
                  </a:lnTo>
                </a:path>
                <a:path w="1751330" h="317500">
                  <a:moveTo>
                    <a:pt x="581870" y="317384"/>
                  </a:moveTo>
                  <a:lnTo>
                    <a:pt x="655927" y="232748"/>
                  </a:lnTo>
                </a:path>
                <a:path w="1751330" h="317500">
                  <a:moveTo>
                    <a:pt x="946862" y="132243"/>
                  </a:moveTo>
                  <a:lnTo>
                    <a:pt x="915124" y="42317"/>
                  </a:lnTo>
                </a:path>
                <a:path w="1751330" h="317500">
                  <a:moveTo>
                    <a:pt x="962731" y="132243"/>
                  </a:moveTo>
                  <a:lnTo>
                    <a:pt x="1026208" y="10579"/>
                  </a:lnTo>
                </a:path>
                <a:path w="1751330" h="317500">
                  <a:moveTo>
                    <a:pt x="968021" y="158692"/>
                  </a:moveTo>
                  <a:lnTo>
                    <a:pt x="1020918" y="211589"/>
                  </a:lnTo>
                </a:path>
                <a:path w="1751330" h="317500">
                  <a:moveTo>
                    <a:pt x="1031498" y="10579"/>
                  </a:moveTo>
                  <a:lnTo>
                    <a:pt x="1031498" y="206299"/>
                  </a:lnTo>
                </a:path>
                <a:path w="1751330" h="317500">
                  <a:moveTo>
                    <a:pt x="767011" y="132243"/>
                  </a:moveTo>
                  <a:lnTo>
                    <a:pt x="729983" y="42317"/>
                  </a:lnTo>
                </a:path>
                <a:path w="1751330" h="317500">
                  <a:moveTo>
                    <a:pt x="777591" y="132243"/>
                  </a:moveTo>
                  <a:lnTo>
                    <a:pt x="841067" y="10579"/>
                  </a:lnTo>
                </a:path>
                <a:path w="1751330" h="317500">
                  <a:moveTo>
                    <a:pt x="782880" y="158692"/>
                  </a:moveTo>
                  <a:lnTo>
                    <a:pt x="835778" y="211589"/>
                  </a:lnTo>
                </a:path>
                <a:path w="1751330" h="317500">
                  <a:moveTo>
                    <a:pt x="1317143" y="163981"/>
                  </a:moveTo>
                  <a:lnTo>
                    <a:pt x="1306564" y="312094"/>
                  </a:lnTo>
                </a:path>
                <a:path w="1751330" h="317500">
                  <a:moveTo>
                    <a:pt x="1396489" y="206299"/>
                  </a:moveTo>
                  <a:lnTo>
                    <a:pt x="1396489" y="10579"/>
                  </a:lnTo>
                </a:path>
                <a:path w="1751330" h="317500">
                  <a:moveTo>
                    <a:pt x="1327723" y="132243"/>
                  </a:moveTo>
                  <a:lnTo>
                    <a:pt x="1391200" y="10579"/>
                  </a:lnTo>
                </a:path>
                <a:path w="1751330" h="317500">
                  <a:moveTo>
                    <a:pt x="1333013" y="158692"/>
                  </a:moveTo>
                  <a:lnTo>
                    <a:pt x="1385910" y="211589"/>
                  </a:lnTo>
                </a:path>
                <a:path w="1751330" h="317500">
                  <a:moveTo>
                    <a:pt x="1311854" y="317384"/>
                  </a:moveTo>
                  <a:lnTo>
                    <a:pt x="1385910" y="232748"/>
                  </a:lnTo>
                </a:path>
                <a:path w="1751330" h="317500">
                  <a:moveTo>
                    <a:pt x="740562" y="21158"/>
                  </a:moveTo>
                  <a:lnTo>
                    <a:pt x="835778" y="0"/>
                  </a:lnTo>
                </a:path>
                <a:path w="1751330" h="317500">
                  <a:moveTo>
                    <a:pt x="1655686" y="21158"/>
                  </a:moveTo>
                  <a:lnTo>
                    <a:pt x="1745612" y="0"/>
                  </a:lnTo>
                </a:path>
                <a:path w="1751330" h="317500">
                  <a:moveTo>
                    <a:pt x="574571" y="314633"/>
                  </a:moveTo>
                  <a:lnTo>
                    <a:pt x="589805" y="162553"/>
                  </a:lnTo>
                </a:path>
              </a:pathLst>
            </a:custGeom>
            <a:ln w="10579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3079737" y="1086073"/>
            <a:ext cx="119443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20" dirty="0">
                <a:solidFill>
                  <a:srgbClr val="22373A"/>
                </a:solidFill>
                <a:latin typeface="Trebuchet MS"/>
                <a:cs typeface="Trebuchet MS"/>
              </a:rPr>
              <a:t>Edges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35" dirty="0">
                <a:solidFill>
                  <a:srgbClr val="22373A"/>
                </a:solidFill>
                <a:latin typeface="Trebuchet MS"/>
                <a:cs typeface="Trebuchet MS"/>
              </a:rPr>
              <a:t>related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35" dirty="0">
                <a:solidFill>
                  <a:srgbClr val="22373A"/>
                </a:solidFill>
                <a:latin typeface="Trebuchet MS"/>
                <a:cs typeface="Trebuchet MS"/>
              </a:rPr>
              <a:t>to</a:t>
            </a:r>
            <a:r>
              <a:rPr sz="900" b="1" spc="-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22373A"/>
                </a:solidFill>
                <a:latin typeface="Trebuchet MS"/>
                <a:cs typeface="Trebuchet MS"/>
              </a:rPr>
              <a:t>a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22373A"/>
                </a:solidFill>
                <a:latin typeface="Trebuchet MS"/>
                <a:cs typeface="Trebuchet MS"/>
              </a:rPr>
              <a:t>node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3097097" y="1255874"/>
            <a:ext cx="2109470" cy="445770"/>
            <a:chOff x="3097097" y="1255874"/>
            <a:chExt cx="2109470" cy="445770"/>
          </a:xfrm>
        </p:grpSpPr>
        <p:sp>
          <p:nvSpPr>
            <p:cNvPr id="149" name="object 149"/>
            <p:cNvSpPr/>
            <p:nvPr/>
          </p:nvSpPr>
          <p:spPr>
            <a:xfrm>
              <a:off x="4176988" y="1583029"/>
              <a:ext cx="482600" cy="1270"/>
            </a:xfrm>
            <a:custGeom>
              <a:avLst/>
              <a:gdLst/>
              <a:ahLst/>
              <a:cxnLst/>
              <a:rect l="l" t="t" r="r" b="b"/>
              <a:pathLst>
                <a:path w="482600" h="1269">
                  <a:moveTo>
                    <a:pt x="0" y="690"/>
                  </a:moveTo>
                  <a:lnTo>
                    <a:pt x="482017" y="0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2651" y="1480663"/>
              <a:ext cx="153078" cy="72486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176019" y="1413694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660" y="0"/>
                  </a:lnTo>
                </a:path>
              </a:pathLst>
            </a:custGeom>
            <a:ln w="4931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156295" y="1583719"/>
              <a:ext cx="327025" cy="635"/>
            </a:xfrm>
            <a:custGeom>
              <a:avLst/>
              <a:gdLst/>
              <a:ahLst/>
              <a:cxnLst/>
              <a:rect l="l" t="t" r="r" b="b"/>
              <a:pathLst>
                <a:path w="327025" h="634">
                  <a:moveTo>
                    <a:pt x="0" y="0"/>
                  </a:moveTo>
                  <a:lnTo>
                    <a:pt x="326884" y="98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225331" y="1484604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>
                  <a:moveTo>
                    <a:pt x="0" y="0"/>
                  </a:moveTo>
                  <a:lnTo>
                    <a:pt x="339409" y="0"/>
                  </a:lnTo>
                </a:path>
              </a:pathLst>
            </a:custGeom>
            <a:ln w="4931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225331" y="1273354"/>
              <a:ext cx="338455" cy="0"/>
            </a:xfrm>
            <a:custGeom>
              <a:avLst/>
              <a:gdLst/>
              <a:ahLst/>
              <a:cxnLst/>
              <a:rect l="l" t="t" r="r" b="b"/>
              <a:pathLst>
                <a:path w="338454">
                  <a:moveTo>
                    <a:pt x="0" y="0"/>
                  </a:moveTo>
                  <a:lnTo>
                    <a:pt x="337929" y="0"/>
                  </a:lnTo>
                </a:path>
              </a:pathLst>
            </a:custGeom>
            <a:ln w="4931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581603" y="1483712"/>
              <a:ext cx="1162685" cy="0"/>
            </a:xfrm>
            <a:custGeom>
              <a:avLst/>
              <a:gdLst/>
              <a:ahLst/>
              <a:cxnLst/>
              <a:rect l="l" t="t" r="r" b="b"/>
              <a:pathLst>
                <a:path w="1162685">
                  <a:moveTo>
                    <a:pt x="0" y="0"/>
                  </a:moveTo>
                  <a:lnTo>
                    <a:pt x="1162465" y="0"/>
                  </a:lnTo>
                </a:path>
              </a:pathLst>
            </a:custGeom>
            <a:ln w="5612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581603" y="1273177"/>
              <a:ext cx="1162685" cy="0"/>
            </a:xfrm>
            <a:custGeom>
              <a:avLst/>
              <a:gdLst/>
              <a:ahLst/>
              <a:cxnLst/>
              <a:rect l="l" t="t" r="r" b="b"/>
              <a:pathLst>
                <a:path w="1162685">
                  <a:moveTo>
                    <a:pt x="0" y="0"/>
                  </a:moveTo>
                  <a:lnTo>
                    <a:pt x="1162465" y="0"/>
                  </a:lnTo>
                </a:path>
              </a:pathLst>
            </a:custGeom>
            <a:ln w="5661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510693" y="1412826"/>
              <a:ext cx="1162685" cy="0"/>
            </a:xfrm>
            <a:custGeom>
              <a:avLst/>
              <a:gdLst/>
              <a:ahLst/>
              <a:cxnLst/>
              <a:rect l="l" t="t" r="r" b="b"/>
              <a:pathLst>
                <a:path w="1162685">
                  <a:moveTo>
                    <a:pt x="0" y="0"/>
                  </a:moveTo>
                  <a:lnTo>
                    <a:pt x="1162515" y="0"/>
                  </a:lnTo>
                </a:path>
              </a:pathLst>
            </a:custGeom>
            <a:ln w="5661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496542" y="1583719"/>
              <a:ext cx="142240" cy="635"/>
            </a:xfrm>
            <a:custGeom>
              <a:avLst/>
              <a:gdLst/>
              <a:ahLst/>
              <a:cxnLst/>
              <a:rect l="l" t="t" r="r" b="b"/>
              <a:pathLst>
                <a:path w="142239" h="634">
                  <a:moveTo>
                    <a:pt x="0" y="295"/>
                  </a:moveTo>
                  <a:lnTo>
                    <a:pt x="141769" y="0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439810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2296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7864" y="27993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439810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458819" y="1314924"/>
              <a:ext cx="33655" cy="85725"/>
            </a:xfrm>
            <a:custGeom>
              <a:avLst/>
              <a:gdLst/>
              <a:ahLst/>
              <a:cxnLst/>
              <a:rect l="l" t="t" r="r" b="b"/>
              <a:pathLst>
                <a:path w="33654" h="85725">
                  <a:moveTo>
                    <a:pt x="33038" y="85308"/>
                  </a:moveTo>
                  <a:lnTo>
                    <a:pt x="0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482366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482366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468164" y="15695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68164" y="15695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2871" y="2822"/>
                  </a:lnTo>
                  <a:lnTo>
                    <a:pt x="24200" y="4152"/>
                  </a:lnTo>
                  <a:lnTo>
                    <a:pt x="25530" y="5481"/>
                  </a:lnTo>
                  <a:lnTo>
                    <a:pt x="26554" y="7014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3179" y="1427748"/>
              <a:ext cx="12700" cy="142240"/>
            </a:xfrm>
            <a:custGeom>
              <a:avLst/>
              <a:gdLst/>
              <a:ahLst/>
              <a:cxnLst/>
              <a:rect l="l" t="t" r="r" b="b"/>
              <a:pathLst>
                <a:path w="12700" h="142240">
                  <a:moveTo>
                    <a:pt x="12426" y="0"/>
                  </a:moveTo>
                  <a:lnTo>
                    <a:pt x="0" y="141819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553226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553226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14176" y="28352"/>
                  </a:lnTo>
                  <a:lnTo>
                    <a:pt x="12296" y="28352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467745" y="1276412"/>
              <a:ext cx="86360" cy="22225"/>
            </a:xfrm>
            <a:custGeom>
              <a:avLst/>
              <a:gdLst/>
              <a:ahLst/>
              <a:cxnLst/>
              <a:rect l="l" t="t" r="r" b="b"/>
              <a:pathLst>
                <a:path w="86360" h="22225">
                  <a:moveTo>
                    <a:pt x="0" y="21746"/>
                  </a:moveTo>
                  <a:lnTo>
                    <a:pt x="85850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503051" y="1285929"/>
              <a:ext cx="58419" cy="115570"/>
            </a:xfrm>
            <a:custGeom>
              <a:avLst/>
              <a:gdLst/>
              <a:ahLst/>
              <a:cxnLst/>
              <a:rect l="l" t="t" r="r" b="b"/>
              <a:pathLst>
                <a:path w="58420" h="115569">
                  <a:moveTo>
                    <a:pt x="0" y="115092"/>
                  </a:moveTo>
                  <a:lnTo>
                    <a:pt x="58039" y="0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553226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553226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14176" y="28352"/>
                  </a:lnTo>
                  <a:lnTo>
                    <a:pt x="12296" y="28352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506553" y="1423606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0"/>
                  </a:moveTo>
                  <a:lnTo>
                    <a:pt x="50839" y="50839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491710" y="1495304"/>
              <a:ext cx="66675" cy="78105"/>
            </a:xfrm>
            <a:custGeom>
              <a:avLst/>
              <a:gdLst/>
              <a:ahLst/>
              <a:cxnLst/>
              <a:rect l="l" t="t" r="r" b="b"/>
              <a:pathLst>
                <a:path w="66675" h="78105">
                  <a:moveTo>
                    <a:pt x="0" y="77813"/>
                  </a:moveTo>
                  <a:lnTo>
                    <a:pt x="66520" y="0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803280" y="1299146"/>
              <a:ext cx="165100" cy="236854"/>
            </a:xfrm>
            <a:custGeom>
              <a:avLst/>
              <a:gdLst/>
              <a:ahLst/>
              <a:cxnLst/>
              <a:rect l="l" t="t" r="r" b="b"/>
              <a:pathLst>
                <a:path w="165100" h="236855">
                  <a:moveTo>
                    <a:pt x="4940" y="0"/>
                  </a:moveTo>
                  <a:lnTo>
                    <a:pt x="12" y="0"/>
                  </a:lnTo>
                  <a:lnTo>
                    <a:pt x="0" y="4940"/>
                  </a:lnTo>
                  <a:lnTo>
                    <a:pt x="4927" y="4940"/>
                  </a:lnTo>
                  <a:lnTo>
                    <a:pt x="4940" y="0"/>
                  </a:lnTo>
                  <a:close/>
                </a:path>
                <a:path w="165100" h="236855">
                  <a:moveTo>
                    <a:pt x="14808" y="38"/>
                  </a:moveTo>
                  <a:lnTo>
                    <a:pt x="9880" y="38"/>
                  </a:lnTo>
                  <a:lnTo>
                    <a:pt x="9855" y="4978"/>
                  </a:lnTo>
                  <a:lnTo>
                    <a:pt x="14782" y="4978"/>
                  </a:lnTo>
                  <a:lnTo>
                    <a:pt x="14808" y="38"/>
                  </a:lnTo>
                  <a:close/>
                </a:path>
                <a:path w="165100" h="236855">
                  <a:moveTo>
                    <a:pt x="24663" y="76"/>
                  </a:moveTo>
                  <a:lnTo>
                    <a:pt x="19735" y="76"/>
                  </a:lnTo>
                  <a:lnTo>
                    <a:pt x="19723" y="5016"/>
                  </a:lnTo>
                  <a:lnTo>
                    <a:pt x="24650" y="5016"/>
                  </a:lnTo>
                  <a:lnTo>
                    <a:pt x="24663" y="76"/>
                  </a:lnTo>
                  <a:close/>
                </a:path>
                <a:path w="165100" h="236855">
                  <a:moveTo>
                    <a:pt x="34531" y="114"/>
                  </a:moveTo>
                  <a:lnTo>
                    <a:pt x="29603" y="114"/>
                  </a:lnTo>
                  <a:lnTo>
                    <a:pt x="29578" y="5054"/>
                  </a:lnTo>
                  <a:lnTo>
                    <a:pt x="34518" y="5054"/>
                  </a:lnTo>
                  <a:lnTo>
                    <a:pt x="34531" y="114"/>
                  </a:lnTo>
                  <a:close/>
                </a:path>
                <a:path w="165100" h="236855">
                  <a:moveTo>
                    <a:pt x="45148" y="584"/>
                  </a:moveTo>
                  <a:lnTo>
                    <a:pt x="39636" y="584"/>
                  </a:lnTo>
                  <a:lnTo>
                    <a:pt x="39522" y="5105"/>
                  </a:lnTo>
                  <a:lnTo>
                    <a:pt x="44564" y="5105"/>
                  </a:lnTo>
                  <a:lnTo>
                    <a:pt x="45148" y="584"/>
                  </a:lnTo>
                  <a:close/>
                </a:path>
                <a:path w="165100" h="236855">
                  <a:moveTo>
                    <a:pt x="55029" y="3048"/>
                  </a:moveTo>
                  <a:lnTo>
                    <a:pt x="53517" y="2451"/>
                  </a:lnTo>
                  <a:lnTo>
                    <a:pt x="51930" y="1943"/>
                  </a:lnTo>
                  <a:lnTo>
                    <a:pt x="50279" y="1536"/>
                  </a:lnTo>
                  <a:lnTo>
                    <a:pt x="50177" y="1943"/>
                  </a:lnTo>
                  <a:lnTo>
                    <a:pt x="50050" y="2451"/>
                  </a:lnTo>
                  <a:lnTo>
                    <a:pt x="49085" y="6311"/>
                  </a:lnTo>
                  <a:lnTo>
                    <a:pt x="50533" y="6680"/>
                  </a:lnTo>
                  <a:lnTo>
                    <a:pt x="51904" y="7112"/>
                  </a:lnTo>
                  <a:lnTo>
                    <a:pt x="53225" y="7632"/>
                  </a:lnTo>
                  <a:lnTo>
                    <a:pt x="55029" y="3048"/>
                  </a:lnTo>
                  <a:close/>
                </a:path>
                <a:path w="165100" h="236855">
                  <a:moveTo>
                    <a:pt x="64160" y="8432"/>
                  </a:moveTo>
                  <a:lnTo>
                    <a:pt x="62801" y="7289"/>
                  </a:lnTo>
                  <a:lnTo>
                    <a:pt x="61341" y="6261"/>
                  </a:lnTo>
                  <a:lnTo>
                    <a:pt x="59791" y="5359"/>
                  </a:lnTo>
                  <a:lnTo>
                    <a:pt x="57302" y="9613"/>
                  </a:lnTo>
                  <a:lnTo>
                    <a:pt x="58610" y="10375"/>
                  </a:lnTo>
                  <a:lnTo>
                    <a:pt x="59842" y="11252"/>
                  </a:lnTo>
                  <a:lnTo>
                    <a:pt x="60998" y="12217"/>
                  </a:lnTo>
                  <a:lnTo>
                    <a:pt x="64160" y="8432"/>
                  </a:lnTo>
                  <a:close/>
                </a:path>
                <a:path w="165100" h="236855">
                  <a:moveTo>
                    <a:pt x="71005" y="16306"/>
                  </a:moveTo>
                  <a:lnTo>
                    <a:pt x="70078" y="14846"/>
                  </a:lnTo>
                  <a:lnTo>
                    <a:pt x="69075" y="13474"/>
                  </a:lnTo>
                  <a:lnTo>
                    <a:pt x="67983" y="12217"/>
                  </a:lnTo>
                  <a:lnTo>
                    <a:pt x="64236" y="15430"/>
                  </a:lnTo>
                  <a:lnTo>
                    <a:pt x="65176" y="16510"/>
                  </a:lnTo>
                  <a:lnTo>
                    <a:pt x="66040" y="17691"/>
                  </a:lnTo>
                  <a:lnTo>
                    <a:pt x="66840" y="18948"/>
                  </a:lnTo>
                  <a:lnTo>
                    <a:pt x="71005" y="16306"/>
                  </a:lnTo>
                  <a:close/>
                </a:path>
                <a:path w="165100" h="236855">
                  <a:moveTo>
                    <a:pt x="75450" y="25730"/>
                  </a:moveTo>
                  <a:lnTo>
                    <a:pt x="74853" y="23990"/>
                  </a:lnTo>
                  <a:lnTo>
                    <a:pt x="74193" y="22339"/>
                  </a:lnTo>
                  <a:lnTo>
                    <a:pt x="73456" y="20764"/>
                  </a:lnTo>
                  <a:lnTo>
                    <a:pt x="68986" y="22872"/>
                  </a:lnTo>
                  <a:lnTo>
                    <a:pt x="69646" y="24269"/>
                  </a:lnTo>
                  <a:lnTo>
                    <a:pt x="70243" y="25730"/>
                  </a:lnTo>
                  <a:lnTo>
                    <a:pt x="70777" y="27330"/>
                  </a:lnTo>
                  <a:lnTo>
                    <a:pt x="75450" y="25730"/>
                  </a:lnTo>
                  <a:close/>
                </a:path>
                <a:path w="165100" h="236855">
                  <a:moveTo>
                    <a:pt x="77876" y="35496"/>
                  </a:moveTo>
                  <a:lnTo>
                    <a:pt x="77762" y="34848"/>
                  </a:lnTo>
                  <a:lnTo>
                    <a:pt x="77508" y="33426"/>
                  </a:lnTo>
                  <a:lnTo>
                    <a:pt x="77216" y="32054"/>
                  </a:lnTo>
                  <a:lnTo>
                    <a:pt x="76936" y="30899"/>
                  </a:lnTo>
                  <a:lnTo>
                    <a:pt x="72148" y="32054"/>
                  </a:lnTo>
                  <a:lnTo>
                    <a:pt x="72224" y="32372"/>
                  </a:lnTo>
                  <a:lnTo>
                    <a:pt x="72567" y="33909"/>
                  </a:lnTo>
                  <a:lnTo>
                    <a:pt x="72771" y="34848"/>
                  </a:lnTo>
                  <a:lnTo>
                    <a:pt x="72872" y="35496"/>
                  </a:lnTo>
                  <a:lnTo>
                    <a:pt x="73012" y="36322"/>
                  </a:lnTo>
                  <a:lnTo>
                    <a:pt x="77876" y="35496"/>
                  </a:lnTo>
                  <a:close/>
                </a:path>
                <a:path w="165100" h="236855">
                  <a:moveTo>
                    <a:pt x="78981" y="45605"/>
                  </a:moveTo>
                  <a:lnTo>
                    <a:pt x="78905" y="44170"/>
                  </a:lnTo>
                  <a:lnTo>
                    <a:pt x="78778" y="42532"/>
                  </a:lnTo>
                  <a:lnTo>
                    <a:pt x="78740" y="42075"/>
                  </a:lnTo>
                  <a:lnTo>
                    <a:pt x="78613" y="40932"/>
                  </a:lnTo>
                  <a:lnTo>
                    <a:pt x="78562" y="40398"/>
                  </a:lnTo>
                  <a:lnTo>
                    <a:pt x="73660" y="40932"/>
                  </a:lnTo>
                  <a:lnTo>
                    <a:pt x="73774" y="42075"/>
                  </a:lnTo>
                  <a:lnTo>
                    <a:pt x="73825" y="42532"/>
                  </a:lnTo>
                  <a:lnTo>
                    <a:pt x="73926" y="43815"/>
                  </a:lnTo>
                  <a:lnTo>
                    <a:pt x="74041" y="45605"/>
                  </a:lnTo>
                  <a:lnTo>
                    <a:pt x="78981" y="45605"/>
                  </a:lnTo>
                  <a:close/>
                </a:path>
                <a:path w="165100" h="236855">
                  <a:moveTo>
                    <a:pt x="79146" y="159715"/>
                  </a:moveTo>
                  <a:lnTo>
                    <a:pt x="74218" y="159715"/>
                  </a:lnTo>
                  <a:lnTo>
                    <a:pt x="74218" y="164642"/>
                  </a:lnTo>
                  <a:lnTo>
                    <a:pt x="79146" y="164642"/>
                  </a:lnTo>
                  <a:lnTo>
                    <a:pt x="79146" y="159715"/>
                  </a:lnTo>
                  <a:close/>
                </a:path>
                <a:path w="165100" h="236855">
                  <a:moveTo>
                    <a:pt x="79146" y="149847"/>
                  </a:moveTo>
                  <a:lnTo>
                    <a:pt x="74218" y="149847"/>
                  </a:lnTo>
                  <a:lnTo>
                    <a:pt x="74218" y="154787"/>
                  </a:lnTo>
                  <a:lnTo>
                    <a:pt x="79146" y="154787"/>
                  </a:lnTo>
                  <a:lnTo>
                    <a:pt x="79146" y="149847"/>
                  </a:lnTo>
                  <a:close/>
                </a:path>
                <a:path w="165100" h="236855">
                  <a:moveTo>
                    <a:pt x="79146" y="139992"/>
                  </a:moveTo>
                  <a:lnTo>
                    <a:pt x="74218" y="139992"/>
                  </a:lnTo>
                  <a:lnTo>
                    <a:pt x="74218" y="144919"/>
                  </a:lnTo>
                  <a:lnTo>
                    <a:pt x="79146" y="144919"/>
                  </a:lnTo>
                  <a:lnTo>
                    <a:pt x="79146" y="139992"/>
                  </a:lnTo>
                  <a:close/>
                </a:path>
                <a:path w="165100" h="236855">
                  <a:moveTo>
                    <a:pt x="79146" y="130124"/>
                  </a:moveTo>
                  <a:lnTo>
                    <a:pt x="74218" y="130124"/>
                  </a:lnTo>
                  <a:lnTo>
                    <a:pt x="74218" y="135064"/>
                  </a:lnTo>
                  <a:lnTo>
                    <a:pt x="79146" y="135064"/>
                  </a:lnTo>
                  <a:lnTo>
                    <a:pt x="79146" y="130124"/>
                  </a:lnTo>
                  <a:close/>
                </a:path>
                <a:path w="165100" h="236855">
                  <a:moveTo>
                    <a:pt x="79146" y="120269"/>
                  </a:moveTo>
                  <a:lnTo>
                    <a:pt x="74218" y="120269"/>
                  </a:lnTo>
                  <a:lnTo>
                    <a:pt x="74218" y="125196"/>
                  </a:lnTo>
                  <a:lnTo>
                    <a:pt x="79146" y="125196"/>
                  </a:lnTo>
                  <a:lnTo>
                    <a:pt x="79146" y="120269"/>
                  </a:lnTo>
                  <a:close/>
                </a:path>
                <a:path w="165100" h="236855">
                  <a:moveTo>
                    <a:pt x="79146" y="110401"/>
                  </a:moveTo>
                  <a:lnTo>
                    <a:pt x="74218" y="110401"/>
                  </a:lnTo>
                  <a:lnTo>
                    <a:pt x="74218" y="115341"/>
                  </a:lnTo>
                  <a:lnTo>
                    <a:pt x="79146" y="115341"/>
                  </a:lnTo>
                  <a:lnTo>
                    <a:pt x="79146" y="110401"/>
                  </a:lnTo>
                  <a:close/>
                </a:path>
                <a:path w="165100" h="236855">
                  <a:moveTo>
                    <a:pt x="79146" y="100545"/>
                  </a:moveTo>
                  <a:lnTo>
                    <a:pt x="74218" y="100545"/>
                  </a:lnTo>
                  <a:lnTo>
                    <a:pt x="74218" y="105473"/>
                  </a:lnTo>
                  <a:lnTo>
                    <a:pt x="79146" y="105473"/>
                  </a:lnTo>
                  <a:lnTo>
                    <a:pt x="79146" y="100545"/>
                  </a:lnTo>
                  <a:close/>
                </a:path>
                <a:path w="165100" h="236855">
                  <a:moveTo>
                    <a:pt x="79146" y="90678"/>
                  </a:moveTo>
                  <a:lnTo>
                    <a:pt x="74218" y="90678"/>
                  </a:lnTo>
                  <a:lnTo>
                    <a:pt x="74218" y="95605"/>
                  </a:lnTo>
                  <a:lnTo>
                    <a:pt x="79146" y="95605"/>
                  </a:lnTo>
                  <a:lnTo>
                    <a:pt x="79146" y="90678"/>
                  </a:lnTo>
                  <a:close/>
                </a:path>
                <a:path w="165100" h="236855">
                  <a:moveTo>
                    <a:pt x="79146" y="80822"/>
                  </a:moveTo>
                  <a:lnTo>
                    <a:pt x="74218" y="80822"/>
                  </a:lnTo>
                  <a:lnTo>
                    <a:pt x="74218" y="85750"/>
                  </a:lnTo>
                  <a:lnTo>
                    <a:pt x="79146" y="85750"/>
                  </a:lnTo>
                  <a:lnTo>
                    <a:pt x="79146" y="80822"/>
                  </a:lnTo>
                  <a:close/>
                </a:path>
                <a:path w="165100" h="236855">
                  <a:moveTo>
                    <a:pt x="79146" y="70954"/>
                  </a:moveTo>
                  <a:lnTo>
                    <a:pt x="74218" y="70954"/>
                  </a:lnTo>
                  <a:lnTo>
                    <a:pt x="74218" y="75882"/>
                  </a:lnTo>
                  <a:lnTo>
                    <a:pt x="79146" y="75882"/>
                  </a:lnTo>
                  <a:lnTo>
                    <a:pt x="79146" y="70954"/>
                  </a:lnTo>
                  <a:close/>
                </a:path>
                <a:path w="165100" h="236855">
                  <a:moveTo>
                    <a:pt x="79146" y="61087"/>
                  </a:moveTo>
                  <a:lnTo>
                    <a:pt x="74218" y="61087"/>
                  </a:lnTo>
                  <a:lnTo>
                    <a:pt x="74218" y="66027"/>
                  </a:lnTo>
                  <a:lnTo>
                    <a:pt x="79146" y="66027"/>
                  </a:lnTo>
                  <a:lnTo>
                    <a:pt x="79146" y="61087"/>
                  </a:lnTo>
                  <a:close/>
                </a:path>
                <a:path w="165100" h="236855">
                  <a:moveTo>
                    <a:pt x="79146" y="51117"/>
                  </a:moveTo>
                  <a:lnTo>
                    <a:pt x="74218" y="51117"/>
                  </a:lnTo>
                  <a:lnTo>
                    <a:pt x="74218" y="56159"/>
                  </a:lnTo>
                  <a:lnTo>
                    <a:pt x="79146" y="56159"/>
                  </a:lnTo>
                  <a:lnTo>
                    <a:pt x="79146" y="51117"/>
                  </a:lnTo>
                  <a:close/>
                </a:path>
                <a:path w="165100" h="236855">
                  <a:moveTo>
                    <a:pt x="79235" y="174917"/>
                  </a:moveTo>
                  <a:lnTo>
                    <a:pt x="79146" y="169583"/>
                  </a:lnTo>
                  <a:lnTo>
                    <a:pt x="74218" y="169583"/>
                  </a:lnTo>
                  <a:lnTo>
                    <a:pt x="74307" y="174917"/>
                  </a:lnTo>
                  <a:lnTo>
                    <a:pt x="79235" y="174917"/>
                  </a:lnTo>
                  <a:close/>
                </a:path>
                <a:path w="165100" h="236855">
                  <a:moveTo>
                    <a:pt x="79997" y="184683"/>
                  </a:moveTo>
                  <a:lnTo>
                    <a:pt x="79870" y="183705"/>
                  </a:lnTo>
                  <a:lnTo>
                    <a:pt x="79806" y="183159"/>
                  </a:lnTo>
                  <a:lnTo>
                    <a:pt x="79692" y="182054"/>
                  </a:lnTo>
                  <a:lnTo>
                    <a:pt x="79641" y="181597"/>
                  </a:lnTo>
                  <a:lnTo>
                    <a:pt x="79514" y="179971"/>
                  </a:lnTo>
                  <a:lnTo>
                    <a:pt x="74599" y="180352"/>
                  </a:lnTo>
                  <a:lnTo>
                    <a:pt x="74701" y="181597"/>
                  </a:lnTo>
                  <a:lnTo>
                    <a:pt x="74739" y="182054"/>
                  </a:lnTo>
                  <a:lnTo>
                    <a:pt x="74853" y="183159"/>
                  </a:lnTo>
                  <a:lnTo>
                    <a:pt x="74904" y="183705"/>
                  </a:lnTo>
                  <a:lnTo>
                    <a:pt x="75031" y="184683"/>
                  </a:lnTo>
                  <a:lnTo>
                    <a:pt x="75107" y="185305"/>
                  </a:lnTo>
                  <a:lnTo>
                    <a:pt x="79997" y="184683"/>
                  </a:lnTo>
                  <a:close/>
                </a:path>
                <a:path w="165100" h="236855">
                  <a:moveTo>
                    <a:pt x="81699" y="193776"/>
                  </a:moveTo>
                  <a:lnTo>
                    <a:pt x="80670" y="189064"/>
                  </a:lnTo>
                  <a:lnTo>
                    <a:pt x="75819" y="189953"/>
                  </a:lnTo>
                  <a:lnTo>
                    <a:pt x="76136" y="191706"/>
                  </a:lnTo>
                  <a:lnTo>
                    <a:pt x="76263" y="192278"/>
                  </a:lnTo>
                  <a:lnTo>
                    <a:pt x="76606" y="193776"/>
                  </a:lnTo>
                  <a:lnTo>
                    <a:pt x="76923" y="195008"/>
                  </a:lnTo>
                  <a:lnTo>
                    <a:pt x="81699" y="193776"/>
                  </a:lnTo>
                  <a:close/>
                </a:path>
                <a:path w="165100" h="236855">
                  <a:moveTo>
                    <a:pt x="84912" y="202666"/>
                  </a:moveTo>
                  <a:lnTo>
                    <a:pt x="84264" y="201371"/>
                  </a:lnTo>
                  <a:lnTo>
                    <a:pt x="83680" y="199986"/>
                  </a:lnTo>
                  <a:lnTo>
                    <a:pt x="83146" y="198513"/>
                  </a:lnTo>
                  <a:lnTo>
                    <a:pt x="78511" y="200190"/>
                  </a:lnTo>
                  <a:lnTo>
                    <a:pt x="79108" y="201841"/>
                  </a:lnTo>
                  <a:lnTo>
                    <a:pt x="79768" y="203390"/>
                  </a:lnTo>
                  <a:lnTo>
                    <a:pt x="80492" y="204851"/>
                  </a:lnTo>
                  <a:lnTo>
                    <a:pt x="84912" y="202666"/>
                  </a:lnTo>
                  <a:close/>
                </a:path>
                <a:path w="165100" h="236855">
                  <a:moveTo>
                    <a:pt x="90004" y="210007"/>
                  </a:moveTo>
                  <a:lnTo>
                    <a:pt x="88950" y="208927"/>
                  </a:lnTo>
                  <a:lnTo>
                    <a:pt x="87972" y="207733"/>
                  </a:lnTo>
                  <a:lnTo>
                    <a:pt x="87071" y="206400"/>
                  </a:lnTo>
                  <a:lnTo>
                    <a:pt x="82981" y="209169"/>
                  </a:lnTo>
                  <a:lnTo>
                    <a:pt x="84061" y="210743"/>
                  </a:lnTo>
                  <a:lnTo>
                    <a:pt x="85229" y="212178"/>
                  </a:lnTo>
                  <a:lnTo>
                    <a:pt x="86487" y="213461"/>
                  </a:lnTo>
                  <a:lnTo>
                    <a:pt x="90004" y="210007"/>
                  </a:lnTo>
                  <a:close/>
                </a:path>
                <a:path w="165100" h="236855">
                  <a:moveTo>
                    <a:pt x="97129" y="214833"/>
                  </a:moveTo>
                  <a:lnTo>
                    <a:pt x="95808" y="214274"/>
                  </a:lnTo>
                  <a:lnTo>
                    <a:pt x="94551" y="213601"/>
                  </a:lnTo>
                  <a:lnTo>
                    <a:pt x="93370" y="212813"/>
                  </a:lnTo>
                  <a:lnTo>
                    <a:pt x="90614" y="216903"/>
                  </a:lnTo>
                  <a:lnTo>
                    <a:pt x="92062" y="217881"/>
                  </a:lnTo>
                  <a:lnTo>
                    <a:pt x="93599" y="218706"/>
                  </a:lnTo>
                  <a:lnTo>
                    <a:pt x="95237" y="219379"/>
                  </a:lnTo>
                  <a:lnTo>
                    <a:pt x="97129" y="214833"/>
                  </a:lnTo>
                  <a:close/>
                </a:path>
                <a:path w="165100" h="236855">
                  <a:moveTo>
                    <a:pt x="102781" y="216446"/>
                  </a:moveTo>
                  <a:lnTo>
                    <a:pt x="101307" y="216128"/>
                  </a:lnTo>
                  <a:lnTo>
                    <a:pt x="101231" y="216446"/>
                  </a:lnTo>
                  <a:lnTo>
                    <a:pt x="102781" y="216446"/>
                  </a:lnTo>
                  <a:close/>
                </a:path>
                <a:path w="165100" h="236855">
                  <a:moveTo>
                    <a:pt x="105994" y="216649"/>
                  </a:moveTo>
                  <a:lnTo>
                    <a:pt x="101193" y="216649"/>
                  </a:lnTo>
                  <a:lnTo>
                    <a:pt x="100266" y="220954"/>
                  </a:lnTo>
                  <a:lnTo>
                    <a:pt x="102006" y="221322"/>
                  </a:lnTo>
                  <a:lnTo>
                    <a:pt x="105765" y="221322"/>
                  </a:lnTo>
                  <a:lnTo>
                    <a:pt x="105778" y="220954"/>
                  </a:lnTo>
                  <a:lnTo>
                    <a:pt x="105994" y="216649"/>
                  </a:lnTo>
                  <a:close/>
                </a:path>
                <a:path w="165100" h="236855">
                  <a:moveTo>
                    <a:pt x="115887" y="216776"/>
                  </a:moveTo>
                  <a:lnTo>
                    <a:pt x="110959" y="216776"/>
                  </a:lnTo>
                  <a:lnTo>
                    <a:pt x="110959" y="221703"/>
                  </a:lnTo>
                  <a:lnTo>
                    <a:pt x="115887" y="221703"/>
                  </a:lnTo>
                  <a:lnTo>
                    <a:pt x="115887" y="216776"/>
                  </a:lnTo>
                  <a:close/>
                </a:path>
                <a:path w="165100" h="236855">
                  <a:moveTo>
                    <a:pt x="125755" y="216776"/>
                  </a:moveTo>
                  <a:lnTo>
                    <a:pt x="120827" y="216776"/>
                  </a:lnTo>
                  <a:lnTo>
                    <a:pt x="120827" y="221703"/>
                  </a:lnTo>
                  <a:lnTo>
                    <a:pt x="125755" y="221703"/>
                  </a:lnTo>
                  <a:lnTo>
                    <a:pt x="125755" y="216776"/>
                  </a:lnTo>
                  <a:close/>
                </a:path>
                <a:path w="165100" h="236855">
                  <a:moveTo>
                    <a:pt x="135623" y="216776"/>
                  </a:moveTo>
                  <a:lnTo>
                    <a:pt x="130683" y="216776"/>
                  </a:lnTo>
                  <a:lnTo>
                    <a:pt x="130683" y="221703"/>
                  </a:lnTo>
                  <a:lnTo>
                    <a:pt x="135623" y="221703"/>
                  </a:lnTo>
                  <a:lnTo>
                    <a:pt x="135623" y="216776"/>
                  </a:lnTo>
                  <a:close/>
                </a:path>
                <a:path w="165100" h="236855">
                  <a:moveTo>
                    <a:pt x="164604" y="219290"/>
                  </a:moveTo>
                  <a:lnTo>
                    <a:pt x="130136" y="201980"/>
                  </a:lnTo>
                  <a:lnTo>
                    <a:pt x="138722" y="219240"/>
                  </a:lnTo>
                  <a:lnTo>
                    <a:pt x="130086" y="236499"/>
                  </a:lnTo>
                  <a:lnTo>
                    <a:pt x="164604" y="219290"/>
                  </a:lnTo>
                  <a:close/>
                </a:path>
              </a:pathLst>
            </a:custGeom>
            <a:solidFill>
              <a:srgbClr val="81B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933373" y="1501123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517" y="17308"/>
                  </a:moveTo>
                  <a:lnTo>
                    <a:pt x="0" y="34517"/>
                  </a:lnTo>
                  <a:lnTo>
                    <a:pt x="8629" y="17258"/>
                  </a:lnTo>
                  <a:lnTo>
                    <a:pt x="49" y="0"/>
                  </a:lnTo>
                  <a:lnTo>
                    <a:pt x="34517" y="17308"/>
                  </a:lnTo>
                  <a:close/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630676" y="12867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630676" y="12867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8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468188" y="1301610"/>
              <a:ext cx="636270" cy="0"/>
            </a:xfrm>
            <a:custGeom>
              <a:avLst/>
              <a:gdLst/>
              <a:ahLst/>
              <a:cxnLst/>
              <a:rect l="l" t="t" r="r" b="b"/>
              <a:pathLst>
                <a:path w="636270">
                  <a:moveTo>
                    <a:pt x="0" y="0"/>
                  </a:moveTo>
                  <a:lnTo>
                    <a:pt x="636114" y="0"/>
                  </a:lnTo>
                </a:path>
              </a:pathLst>
            </a:custGeom>
            <a:ln w="4931">
              <a:solidFill>
                <a:srgbClr val="81B36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119097" y="1299144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80">
                  <a:moveTo>
                    <a:pt x="1183" y="4931"/>
                  </a:moveTo>
                  <a:lnTo>
                    <a:pt x="0" y="4931"/>
                  </a:lnTo>
                  <a:lnTo>
                    <a:pt x="0" y="0"/>
                  </a:lnTo>
                  <a:lnTo>
                    <a:pt x="1183" y="0"/>
                  </a:lnTo>
                  <a:lnTo>
                    <a:pt x="1183" y="4931"/>
                  </a:lnTo>
                  <a:close/>
                </a:path>
              </a:pathLst>
            </a:custGeom>
            <a:solidFill>
              <a:srgbClr val="81B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649685" y="1314233"/>
              <a:ext cx="33020" cy="85725"/>
            </a:xfrm>
            <a:custGeom>
              <a:avLst/>
              <a:gdLst/>
              <a:ahLst/>
              <a:cxnLst/>
              <a:rect l="l" t="t" r="r" b="b"/>
              <a:pathLst>
                <a:path w="33020" h="85725">
                  <a:moveTo>
                    <a:pt x="32989" y="85259"/>
                  </a:moveTo>
                  <a:lnTo>
                    <a:pt x="0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673182" y="139872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2296"/>
                  </a:lnTo>
                  <a:lnTo>
                    <a:pt x="28353" y="14176"/>
                  </a:lnTo>
                  <a:lnTo>
                    <a:pt x="28353" y="16056"/>
                  </a:lnTo>
                  <a:lnTo>
                    <a:pt x="17864" y="27993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673182" y="139872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8353" y="16056"/>
                  </a:lnTo>
                  <a:lnTo>
                    <a:pt x="27993" y="17864"/>
                  </a:ln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4200" y="4152"/>
                  </a:lnTo>
                  <a:lnTo>
                    <a:pt x="25529" y="5481"/>
                  </a:lnTo>
                  <a:lnTo>
                    <a:pt x="26554" y="7014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3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753965" y="1580222"/>
              <a:ext cx="213995" cy="102870"/>
            </a:xfrm>
            <a:custGeom>
              <a:avLst/>
              <a:gdLst/>
              <a:ahLst/>
              <a:cxnLst/>
              <a:rect l="l" t="t" r="r" b="b"/>
              <a:pathLst>
                <a:path w="213995" h="102869">
                  <a:moveTo>
                    <a:pt x="4953" y="0"/>
                  </a:moveTo>
                  <a:lnTo>
                    <a:pt x="12" y="0"/>
                  </a:lnTo>
                  <a:lnTo>
                    <a:pt x="0" y="4927"/>
                  </a:lnTo>
                  <a:lnTo>
                    <a:pt x="4927" y="4927"/>
                  </a:lnTo>
                  <a:lnTo>
                    <a:pt x="4953" y="0"/>
                  </a:lnTo>
                  <a:close/>
                </a:path>
                <a:path w="213995" h="102869">
                  <a:moveTo>
                    <a:pt x="14808" y="38"/>
                  </a:moveTo>
                  <a:lnTo>
                    <a:pt x="9880" y="38"/>
                  </a:lnTo>
                  <a:lnTo>
                    <a:pt x="9855" y="4965"/>
                  </a:lnTo>
                  <a:lnTo>
                    <a:pt x="14795" y="4965"/>
                  </a:lnTo>
                  <a:lnTo>
                    <a:pt x="14808" y="38"/>
                  </a:lnTo>
                  <a:close/>
                </a:path>
                <a:path w="213995" h="102869">
                  <a:moveTo>
                    <a:pt x="24676" y="76"/>
                  </a:moveTo>
                  <a:lnTo>
                    <a:pt x="19735" y="76"/>
                  </a:lnTo>
                  <a:lnTo>
                    <a:pt x="19723" y="5003"/>
                  </a:lnTo>
                  <a:lnTo>
                    <a:pt x="24650" y="5003"/>
                  </a:lnTo>
                  <a:lnTo>
                    <a:pt x="24676" y="76"/>
                  </a:lnTo>
                  <a:close/>
                </a:path>
                <a:path w="213995" h="102869">
                  <a:moveTo>
                    <a:pt x="34531" y="114"/>
                  </a:moveTo>
                  <a:lnTo>
                    <a:pt x="29603" y="114"/>
                  </a:lnTo>
                  <a:lnTo>
                    <a:pt x="29578" y="5041"/>
                  </a:lnTo>
                  <a:lnTo>
                    <a:pt x="34518" y="5041"/>
                  </a:lnTo>
                  <a:lnTo>
                    <a:pt x="34531" y="114"/>
                  </a:lnTo>
                  <a:close/>
                </a:path>
                <a:path w="213995" h="102869">
                  <a:moveTo>
                    <a:pt x="45135" y="508"/>
                  </a:moveTo>
                  <a:lnTo>
                    <a:pt x="39636" y="508"/>
                  </a:lnTo>
                  <a:lnTo>
                    <a:pt x="39535" y="5092"/>
                  </a:lnTo>
                  <a:lnTo>
                    <a:pt x="44627" y="5092"/>
                  </a:lnTo>
                  <a:lnTo>
                    <a:pt x="45135" y="508"/>
                  </a:lnTo>
                  <a:close/>
                </a:path>
                <a:path w="213995" h="102869">
                  <a:moveTo>
                    <a:pt x="54978" y="2590"/>
                  </a:moveTo>
                  <a:lnTo>
                    <a:pt x="53467" y="2095"/>
                  </a:lnTo>
                  <a:lnTo>
                    <a:pt x="51892" y="1663"/>
                  </a:lnTo>
                  <a:lnTo>
                    <a:pt x="50241" y="1320"/>
                  </a:lnTo>
                  <a:lnTo>
                    <a:pt x="50165" y="1663"/>
                  </a:lnTo>
                  <a:lnTo>
                    <a:pt x="50076" y="2095"/>
                  </a:lnTo>
                  <a:lnTo>
                    <a:pt x="49974" y="2590"/>
                  </a:lnTo>
                  <a:lnTo>
                    <a:pt x="49225" y="6146"/>
                  </a:lnTo>
                  <a:lnTo>
                    <a:pt x="50685" y="6451"/>
                  </a:lnTo>
                  <a:lnTo>
                    <a:pt x="52082" y="6832"/>
                  </a:lnTo>
                  <a:lnTo>
                    <a:pt x="53416" y="7277"/>
                  </a:lnTo>
                  <a:lnTo>
                    <a:pt x="54978" y="2590"/>
                  </a:lnTo>
                  <a:close/>
                </a:path>
                <a:path w="213995" h="102869">
                  <a:moveTo>
                    <a:pt x="64516" y="7442"/>
                  </a:moveTo>
                  <a:lnTo>
                    <a:pt x="63080" y="6400"/>
                  </a:lnTo>
                  <a:lnTo>
                    <a:pt x="61556" y="5473"/>
                  </a:lnTo>
                  <a:lnTo>
                    <a:pt x="59931" y="4648"/>
                  </a:lnTo>
                  <a:lnTo>
                    <a:pt x="57708" y="9042"/>
                  </a:lnTo>
                  <a:lnTo>
                    <a:pt x="59093" y="9740"/>
                  </a:lnTo>
                  <a:lnTo>
                    <a:pt x="60388" y="10541"/>
                  </a:lnTo>
                  <a:lnTo>
                    <a:pt x="61595" y="11417"/>
                  </a:lnTo>
                  <a:lnTo>
                    <a:pt x="64516" y="7442"/>
                  </a:lnTo>
                  <a:close/>
                </a:path>
                <a:path w="213995" h="102869">
                  <a:moveTo>
                    <a:pt x="71742" y="14922"/>
                  </a:moveTo>
                  <a:lnTo>
                    <a:pt x="70751" y="13487"/>
                  </a:lnTo>
                  <a:lnTo>
                    <a:pt x="69672" y="12153"/>
                  </a:lnTo>
                  <a:lnTo>
                    <a:pt x="68491" y="10922"/>
                  </a:lnTo>
                  <a:lnTo>
                    <a:pt x="64935" y="14338"/>
                  </a:lnTo>
                  <a:lnTo>
                    <a:pt x="65925" y="15379"/>
                  </a:lnTo>
                  <a:lnTo>
                    <a:pt x="66840" y="16510"/>
                  </a:lnTo>
                  <a:lnTo>
                    <a:pt x="67678" y="17716"/>
                  </a:lnTo>
                  <a:lnTo>
                    <a:pt x="71742" y="14922"/>
                  </a:lnTo>
                  <a:close/>
                </a:path>
                <a:path w="213995" h="102869">
                  <a:moveTo>
                    <a:pt x="76644" y="24549"/>
                  </a:moveTo>
                  <a:lnTo>
                    <a:pt x="76415" y="24549"/>
                  </a:lnTo>
                  <a:lnTo>
                    <a:pt x="75844" y="22809"/>
                  </a:lnTo>
                  <a:lnTo>
                    <a:pt x="75158" y="21107"/>
                  </a:lnTo>
                  <a:lnTo>
                    <a:pt x="74383" y="19494"/>
                  </a:lnTo>
                  <a:lnTo>
                    <a:pt x="69938" y="21640"/>
                  </a:lnTo>
                  <a:lnTo>
                    <a:pt x="70624" y="23050"/>
                  </a:lnTo>
                  <a:lnTo>
                    <a:pt x="71221" y="24549"/>
                  </a:lnTo>
                  <a:lnTo>
                    <a:pt x="71742" y="26149"/>
                  </a:lnTo>
                  <a:lnTo>
                    <a:pt x="76644" y="24549"/>
                  </a:lnTo>
                  <a:close/>
                </a:path>
                <a:path w="213995" h="102869">
                  <a:moveTo>
                    <a:pt x="78549" y="34226"/>
                  </a:moveTo>
                  <a:lnTo>
                    <a:pt x="78422" y="33299"/>
                  </a:lnTo>
                  <a:lnTo>
                    <a:pt x="78320" y="32524"/>
                  </a:lnTo>
                  <a:lnTo>
                    <a:pt x="78193" y="31800"/>
                  </a:lnTo>
                  <a:lnTo>
                    <a:pt x="78041" y="30886"/>
                  </a:lnTo>
                  <a:lnTo>
                    <a:pt x="77927" y="30353"/>
                  </a:lnTo>
                  <a:lnTo>
                    <a:pt x="77698" y="29311"/>
                  </a:lnTo>
                  <a:lnTo>
                    <a:pt x="72885" y="30353"/>
                  </a:lnTo>
                  <a:lnTo>
                    <a:pt x="72999" y="30886"/>
                  </a:lnTo>
                  <a:lnTo>
                    <a:pt x="73190" y="31800"/>
                  </a:lnTo>
                  <a:lnTo>
                    <a:pt x="73317" y="32524"/>
                  </a:lnTo>
                  <a:lnTo>
                    <a:pt x="73456" y="33299"/>
                  </a:lnTo>
                  <a:lnTo>
                    <a:pt x="73571" y="34226"/>
                  </a:lnTo>
                  <a:lnTo>
                    <a:pt x="73660" y="34861"/>
                  </a:lnTo>
                  <a:lnTo>
                    <a:pt x="78549" y="34226"/>
                  </a:lnTo>
                  <a:close/>
                </a:path>
                <a:path w="213995" h="102869">
                  <a:moveTo>
                    <a:pt x="79146" y="59766"/>
                  </a:moveTo>
                  <a:lnTo>
                    <a:pt x="74218" y="59766"/>
                  </a:lnTo>
                  <a:lnTo>
                    <a:pt x="74218" y="64693"/>
                  </a:lnTo>
                  <a:lnTo>
                    <a:pt x="79146" y="64693"/>
                  </a:lnTo>
                  <a:lnTo>
                    <a:pt x="79146" y="59766"/>
                  </a:lnTo>
                  <a:close/>
                </a:path>
                <a:path w="213995" h="102869">
                  <a:moveTo>
                    <a:pt x="79146" y="49898"/>
                  </a:moveTo>
                  <a:lnTo>
                    <a:pt x="74218" y="49898"/>
                  </a:lnTo>
                  <a:lnTo>
                    <a:pt x="74218" y="54838"/>
                  </a:lnTo>
                  <a:lnTo>
                    <a:pt x="79146" y="54838"/>
                  </a:lnTo>
                  <a:lnTo>
                    <a:pt x="79146" y="49898"/>
                  </a:lnTo>
                  <a:close/>
                </a:path>
                <a:path w="213995" h="102869">
                  <a:moveTo>
                    <a:pt x="79146" y="44970"/>
                  </a:moveTo>
                  <a:lnTo>
                    <a:pt x="79032" y="39763"/>
                  </a:lnTo>
                  <a:lnTo>
                    <a:pt x="74104" y="39763"/>
                  </a:lnTo>
                  <a:lnTo>
                    <a:pt x="74218" y="44970"/>
                  </a:lnTo>
                  <a:lnTo>
                    <a:pt x="79146" y="44970"/>
                  </a:lnTo>
                  <a:close/>
                </a:path>
                <a:path w="213995" h="102869">
                  <a:moveTo>
                    <a:pt x="81762" y="72453"/>
                  </a:moveTo>
                  <a:lnTo>
                    <a:pt x="81648" y="72313"/>
                  </a:lnTo>
                  <a:lnTo>
                    <a:pt x="80886" y="71361"/>
                  </a:lnTo>
                  <a:lnTo>
                    <a:pt x="80225" y="70180"/>
                  </a:lnTo>
                  <a:lnTo>
                    <a:pt x="79794" y="68897"/>
                  </a:lnTo>
                  <a:lnTo>
                    <a:pt x="75120" y="70485"/>
                  </a:lnTo>
                  <a:lnTo>
                    <a:pt x="75742" y="72313"/>
                  </a:lnTo>
                  <a:lnTo>
                    <a:pt x="75819" y="72453"/>
                  </a:lnTo>
                  <a:lnTo>
                    <a:pt x="76682" y="74002"/>
                  </a:lnTo>
                  <a:lnTo>
                    <a:pt x="77927" y="75552"/>
                  </a:lnTo>
                  <a:lnTo>
                    <a:pt x="81762" y="72453"/>
                  </a:lnTo>
                  <a:close/>
                </a:path>
                <a:path w="213995" h="102869">
                  <a:moveTo>
                    <a:pt x="88709" y="77546"/>
                  </a:moveTo>
                  <a:lnTo>
                    <a:pt x="87160" y="76822"/>
                  </a:lnTo>
                  <a:lnTo>
                    <a:pt x="85801" y="76022"/>
                  </a:lnTo>
                  <a:lnTo>
                    <a:pt x="84632" y="75158"/>
                  </a:lnTo>
                  <a:lnTo>
                    <a:pt x="81699" y="79121"/>
                  </a:lnTo>
                  <a:lnTo>
                    <a:pt x="83134" y="80175"/>
                  </a:lnTo>
                  <a:lnTo>
                    <a:pt x="84759" y="81140"/>
                  </a:lnTo>
                  <a:lnTo>
                    <a:pt x="86601" y="82003"/>
                  </a:lnTo>
                  <a:lnTo>
                    <a:pt x="88709" y="77546"/>
                  </a:lnTo>
                  <a:close/>
                </a:path>
                <a:path w="213995" h="102869">
                  <a:moveTo>
                    <a:pt x="97142" y="80403"/>
                  </a:moveTo>
                  <a:lnTo>
                    <a:pt x="95592" y="80022"/>
                  </a:lnTo>
                  <a:lnTo>
                    <a:pt x="94145" y="79616"/>
                  </a:lnTo>
                  <a:lnTo>
                    <a:pt x="92786" y="79159"/>
                  </a:lnTo>
                  <a:lnTo>
                    <a:pt x="91224" y="83845"/>
                  </a:lnTo>
                  <a:lnTo>
                    <a:pt x="92710" y="84340"/>
                  </a:lnTo>
                  <a:lnTo>
                    <a:pt x="94297" y="84785"/>
                  </a:lnTo>
                  <a:lnTo>
                    <a:pt x="95986" y="85191"/>
                  </a:lnTo>
                  <a:lnTo>
                    <a:pt x="96088" y="84785"/>
                  </a:lnTo>
                  <a:lnTo>
                    <a:pt x="96202" y="84340"/>
                  </a:lnTo>
                  <a:lnTo>
                    <a:pt x="96316" y="83845"/>
                  </a:lnTo>
                  <a:lnTo>
                    <a:pt x="97142" y="80403"/>
                  </a:lnTo>
                  <a:close/>
                </a:path>
                <a:path w="213995" h="102869">
                  <a:moveTo>
                    <a:pt x="102069" y="81788"/>
                  </a:moveTo>
                  <a:lnTo>
                    <a:pt x="102019" y="82105"/>
                  </a:lnTo>
                  <a:lnTo>
                    <a:pt x="102057" y="81902"/>
                  </a:lnTo>
                  <a:close/>
                </a:path>
                <a:path w="213995" h="102869">
                  <a:moveTo>
                    <a:pt x="102133" y="81419"/>
                  </a:moveTo>
                  <a:lnTo>
                    <a:pt x="102069" y="81788"/>
                  </a:lnTo>
                  <a:lnTo>
                    <a:pt x="102133" y="81419"/>
                  </a:lnTo>
                  <a:close/>
                </a:path>
                <a:path w="213995" h="102869">
                  <a:moveTo>
                    <a:pt x="106946" y="82105"/>
                  </a:moveTo>
                  <a:lnTo>
                    <a:pt x="102019" y="82105"/>
                  </a:lnTo>
                  <a:lnTo>
                    <a:pt x="101307" y="86271"/>
                  </a:lnTo>
                  <a:lnTo>
                    <a:pt x="106438" y="86271"/>
                  </a:lnTo>
                  <a:lnTo>
                    <a:pt x="106946" y="82105"/>
                  </a:lnTo>
                  <a:close/>
                </a:path>
                <a:path w="213995" h="102869">
                  <a:moveTo>
                    <a:pt x="116205" y="82550"/>
                  </a:moveTo>
                  <a:lnTo>
                    <a:pt x="111391" y="82550"/>
                  </a:lnTo>
                  <a:lnTo>
                    <a:pt x="110998" y="87464"/>
                  </a:lnTo>
                  <a:lnTo>
                    <a:pt x="115951" y="87464"/>
                  </a:lnTo>
                  <a:lnTo>
                    <a:pt x="116205" y="82550"/>
                  </a:lnTo>
                  <a:close/>
                </a:path>
                <a:path w="213995" h="102869">
                  <a:moveTo>
                    <a:pt x="126657" y="83045"/>
                  </a:moveTo>
                  <a:lnTo>
                    <a:pt x="121297" y="83045"/>
                  </a:lnTo>
                  <a:lnTo>
                    <a:pt x="121196" y="87972"/>
                  </a:lnTo>
                  <a:lnTo>
                    <a:pt x="126657" y="87972"/>
                  </a:lnTo>
                  <a:lnTo>
                    <a:pt x="126657" y="83045"/>
                  </a:lnTo>
                  <a:close/>
                </a:path>
                <a:path w="213995" h="102869">
                  <a:moveTo>
                    <a:pt x="136525" y="83096"/>
                  </a:moveTo>
                  <a:lnTo>
                    <a:pt x="131597" y="83096"/>
                  </a:lnTo>
                  <a:lnTo>
                    <a:pt x="131597" y="88023"/>
                  </a:lnTo>
                  <a:lnTo>
                    <a:pt x="136525" y="88023"/>
                  </a:lnTo>
                  <a:lnTo>
                    <a:pt x="136525" y="83096"/>
                  </a:lnTo>
                  <a:close/>
                </a:path>
                <a:path w="213995" h="102869">
                  <a:moveTo>
                    <a:pt x="146380" y="83096"/>
                  </a:moveTo>
                  <a:lnTo>
                    <a:pt x="141452" y="83096"/>
                  </a:lnTo>
                  <a:lnTo>
                    <a:pt x="141452" y="88023"/>
                  </a:lnTo>
                  <a:lnTo>
                    <a:pt x="146380" y="88023"/>
                  </a:lnTo>
                  <a:lnTo>
                    <a:pt x="146380" y="83096"/>
                  </a:lnTo>
                  <a:close/>
                </a:path>
                <a:path w="213995" h="102869">
                  <a:moveTo>
                    <a:pt x="156248" y="83096"/>
                  </a:moveTo>
                  <a:lnTo>
                    <a:pt x="151320" y="83096"/>
                  </a:lnTo>
                  <a:lnTo>
                    <a:pt x="151320" y="88023"/>
                  </a:lnTo>
                  <a:lnTo>
                    <a:pt x="156248" y="88023"/>
                  </a:lnTo>
                  <a:lnTo>
                    <a:pt x="156248" y="83096"/>
                  </a:lnTo>
                  <a:close/>
                </a:path>
                <a:path w="213995" h="102869">
                  <a:moveTo>
                    <a:pt x="166116" y="83096"/>
                  </a:moveTo>
                  <a:lnTo>
                    <a:pt x="161175" y="83096"/>
                  </a:lnTo>
                  <a:lnTo>
                    <a:pt x="161175" y="88023"/>
                  </a:lnTo>
                  <a:lnTo>
                    <a:pt x="166116" y="88023"/>
                  </a:lnTo>
                  <a:lnTo>
                    <a:pt x="166116" y="83096"/>
                  </a:lnTo>
                  <a:close/>
                </a:path>
                <a:path w="213995" h="102869">
                  <a:moveTo>
                    <a:pt x="175971" y="83096"/>
                  </a:moveTo>
                  <a:lnTo>
                    <a:pt x="171043" y="83096"/>
                  </a:lnTo>
                  <a:lnTo>
                    <a:pt x="171043" y="88023"/>
                  </a:lnTo>
                  <a:lnTo>
                    <a:pt x="175971" y="88023"/>
                  </a:lnTo>
                  <a:lnTo>
                    <a:pt x="175971" y="83096"/>
                  </a:lnTo>
                  <a:close/>
                </a:path>
                <a:path w="213995" h="102869">
                  <a:moveTo>
                    <a:pt x="185839" y="83096"/>
                  </a:moveTo>
                  <a:lnTo>
                    <a:pt x="180898" y="83096"/>
                  </a:lnTo>
                  <a:lnTo>
                    <a:pt x="180898" y="88023"/>
                  </a:lnTo>
                  <a:lnTo>
                    <a:pt x="185839" y="88023"/>
                  </a:lnTo>
                  <a:lnTo>
                    <a:pt x="185839" y="83096"/>
                  </a:lnTo>
                  <a:close/>
                </a:path>
                <a:path w="213995" h="102869">
                  <a:moveTo>
                    <a:pt x="213918" y="85559"/>
                  </a:moveTo>
                  <a:lnTo>
                    <a:pt x="179400" y="68300"/>
                  </a:lnTo>
                  <a:lnTo>
                    <a:pt x="188036" y="85559"/>
                  </a:lnTo>
                  <a:lnTo>
                    <a:pt x="179400" y="102819"/>
                  </a:lnTo>
                  <a:lnTo>
                    <a:pt x="213918" y="85559"/>
                  </a:lnTo>
                  <a:close/>
                </a:path>
              </a:pathLst>
            </a:custGeom>
            <a:solidFill>
              <a:srgbClr val="6B8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933373" y="1648514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34517" y="17258"/>
                  </a:moveTo>
                  <a:lnTo>
                    <a:pt x="0" y="34517"/>
                  </a:lnTo>
                  <a:lnTo>
                    <a:pt x="8629" y="17258"/>
                  </a:lnTo>
                  <a:lnTo>
                    <a:pt x="0" y="0"/>
                  </a:lnTo>
                  <a:lnTo>
                    <a:pt x="34517" y="17258"/>
                  </a:lnTo>
                  <a:close/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659030" y="1568852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659030" y="1568852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8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8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673996" y="1427057"/>
              <a:ext cx="12700" cy="142240"/>
            </a:xfrm>
            <a:custGeom>
              <a:avLst/>
              <a:gdLst/>
              <a:ahLst/>
              <a:cxnLst/>
              <a:rect l="l" t="t" r="r" b="b"/>
              <a:pathLst>
                <a:path w="12700" h="142240">
                  <a:moveTo>
                    <a:pt x="12475" y="0"/>
                  </a:moveTo>
                  <a:lnTo>
                    <a:pt x="0" y="141819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744092" y="125833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2296"/>
                  </a:lnTo>
                  <a:lnTo>
                    <a:pt x="28353" y="14176"/>
                  </a:lnTo>
                  <a:lnTo>
                    <a:pt x="28353" y="16056"/>
                  </a:lnTo>
                  <a:lnTo>
                    <a:pt x="17864" y="27993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4744092" y="125833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8353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25529" y="22871"/>
                  </a:lnTo>
                  <a:lnTo>
                    <a:pt x="24200" y="24200"/>
                  </a:lnTo>
                  <a:lnTo>
                    <a:pt x="22871" y="25530"/>
                  </a:lnTo>
                  <a:lnTo>
                    <a:pt x="21338" y="26554"/>
                  </a:ln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4200" y="4152"/>
                  </a:lnTo>
                  <a:lnTo>
                    <a:pt x="25529" y="5481"/>
                  </a:lnTo>
                  <a:lnTo>
                    <a:pt x="26554" y="7014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3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658561" y="1275672"/>
              <a:ext cx="86360" cy="22225"/>
            </a:xfrm>
            <a:custGeom>
              <a:avLst/>
              <a:gdLst/>
              <a:ahLst/>
              <a:cxnLst/>
              <a:rect l="l" t="t" r="r" b="b"/>
              <a:pathLst>
                <a:path w="86360" h="22225">
                  <a:moveTo>
                    <a:pt x="0" y="21795"/>
                  </a:moveTo>
                  <a:lnTo>
                    <a:pt x="85850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744092" y="146958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2296"/>
                  </a:lnTo>
                  <a:lnTo>
                    <a:pt x="28353" y="14176"/>
                  </a:lnTo>
                  <a:lnTo>
                    <a:pt x="28353" y="16056"/>
                  </a:lnTo>
                  <a:lnTo>
                    <a:pt x="17864" y="27993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744092" y="146958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8353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25529" y="22871"/>
                  </a:lnTo>
                  <a:lnTo>
                    <a:pt x="24200" y="24200"/>
                  </a:lnTo>
                  <a:lnTo>
                    <a:pt x="22871" y="25530"/>
                  </a:lnTo>
                  <a:lnTo>
                    <a:pt x="21338" y="26554"/>
                  </a:ln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4200" y="4152"/>
                  </a:lnTo>
                  <a:lnTo>
                    <a:pt x="25529" y="5481"/>
                  </a:lnTo>
                  <a:lnTo>
                    <a:pt x="26554" y="7014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3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697369" y="142291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0"/>
                  </a:moveTo>
                  <a:lnTo>
                    <a:pt x="50839" y="50839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682576" y="1494564"/>
              <a:ext cx="66675" cy="78105"/>
            </a:xfrm>
            <a:custGeom>
              <a:avLst/>
              <a:gdLst/>
              <a:ahLst/>
              <a:cxnLst/>
              <a:rect l="l" t="t" r="r" b="b"/>
              <a:pathLst>
                <a:path w="66675" h="78105">
                  <a:moveTo>
                    <a:pt x="0" y="77813"/>
                  </a:moveTo>
                  <a:lnTo>
                    <a:pt x="66471" y="0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099563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099563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118621" y="1314924"/>
              <a:ext cx="33020" cy="85725"/>
            </a:xfrm>
            <a:custGeom>
              <a:avLst/>
              <a:gdLst/>
              <a:ahLst/>
              <a:cxnLst/>
              <a:rect l="l" t="t" r="r" b="b"/>
              <a:pathLst>
                <a:path w="33019" h="85725">
                  <a:moveTo>
                    <a:pt x="32989" y="85308"/>
                  </a:moveTo>
                  <a:lnTo>
                    <a:pt x="0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142118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142118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4200" y="4152"/>
                  </a:lnTo>
                  <a:lnTo>
                    <a:pt x="25530" y="5481"/>
                  </a:lnTo>
                  <a:lnTo>
                    <a:pt x="26554" y="7014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127917" y="15695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127917" y="15695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2871" y="2822"/>
                  </a:lnTo>
                  <a:lnTo>
                    <a:pt x="24200" y="4152"/>
                  </a:lnTo>
                  <a:lnTo>
                    <a:pt x="25530" y="5481"/>
                  </a:lnTo>
                  <a:lnTo>
                    <a:pt x="26554" y="7014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142932" y="1427748"/>
              <a:ext cx="12700" cy="142240"/>
            </a:xfrm>
            <a:custGeom>
              <a:avLst/>
              <a:gdLst/>
              <a:ahLst/>
              <a:cxnLst/>
              <a:rect l="l" t="t" r="r" b="b"/>
              <a:pathLst>
                <a:path w="12700" h="142240">
                  <a:moveTo>
                    <a:pt x="12426" y="0"/>
                  </a:moveTo>
                  <a:lnTo>
                    <a:pt x="0" y="141819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212979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212979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127497" y="1276412"/>
              <a:ext cx="86360" cy="22225"/>
            </a:xfrm>
            <a:custGeom>
              <a:avLst/>
              <a:gdLst/>
              <a:ahLst/>
              <a:cxnLst/>
              <a:rect l="l" t="t" r="r" b="b"/>
              <a:pathLst>
                <a:path w="86360" h="22225">
                  <a:moveTo>
                    <a:pt x="0" y="21746"/>
                  </a:moveTo>
                  <a:lnTo>
                    <a:pt x="85850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212979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212979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166305" y="1423606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0"/>
                  </a:moveTo>
                  <a:lnTo>
                    <a:pt x="50839" y="50839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151512" y="1495304"/>
              <a:ext cx="66675" cy="78105"/>
            </a:xfrm>
            <a:custGeom>
              <a:avLst/>
              <a:gdLst/>
              <a:ahLst/>
              <a:cxnLst/>
              <a:rect l="l" t="t" r="r" b="b"/>
              <a:pathLst>
                <a:path w="66675" h="78105">
                  <a:moveTo>
                    <a:pt x="0" y="77813"/>
                  </a:moveTo>
                  <a:lnTo>
                    <a:pt x="66471" y="0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298065" y="1301856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98129" y="0"/>
                  </a:lnTo>
                  <a:lnTo>
                    <a:pt x="42900" y="0"/>
                  </a:lnTo>
                  <a:lnTo>
                    <a:pt x="141769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269687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269687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127941" y="1301856"/>
              <a:ext cx="194310" cy="98425"/>
            </a:xfrm>
            <a:custGeom>
              <a:avLst/>
              <a:gdLst/>
              <a:ahLst/>
              <a:cxnLst/>
              <a:rect l="l" t="t" r="r" b="b"/>
              <a:pathLst>
                <a:path w="194310" h="98425">
                  <a:moveTo>
                    <a:pt x="0" y="0"/>
                  </a:moveTo>
                  <a:lnTo>
                    <a:pt x="98129" y="0"/>
                  </a:lnTo>
                  <a:lnTo>
                    <a:pt x="42900" y="0"/>
                  </a:lnTo>
                  <a:lnTo>
                    <a:pt x="141769" y="0"/>
                  </a:lnTo>
                </a:path>
                <a:path w="194310" h="98425">
                  <a:moveTo>
                    <a:pt x="193793" y="98375"/>
                  </a:moveTo>
                  <a:lnTo>
                    <a:pt x="160803" y="13067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312242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312242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298040" y="15695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298040" y="15695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4200" y="4152"/>
                  </a:lnTo>
                  <a:lnTo>
                    <a:pt x="25530" y="5481"/>
                  </a:lnTo>
                  <a:lnTo>
                    <a:pt x="26554" y="7014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383102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383102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297621" y="1276412"/>
              <a:ext cx="86360" cy="22225"/>
            </a:xfrm>
            <a:custGeom>
              <a:avLst/>
              <a:gdLst/>
              <a:ahLst/>
              <a:cxnLst/>
              <a:rect l="l" t="t" r="r" b="b"/>
              <a:pathLst>
                <a:path w="86360" h="22225">
                  <a:moveTo>
                    <a:pt x="0" y="21746"/>
                  </a:moveTo>
                  <a:lnTo>
                    <a:pt x="85850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332928" y="1285929"/>
              <a:ext cx="58419" cy="115570"/>
            </a:xfrm>
            <a:custGeom>
              <a:avLst/>
              <a:gdLst/>
              <a:ahLst/>
              <a:cxnLst/>
              <a:rect l="l" t="t" r="r" b="b"/>
              <a:pathLst>
                <a:path w="58420" h="115569">
                  <a:moveTo>
                    <a:pt x="0" y="115092"/>
                  </a:moveTo>
                  <a:lnTo>
                    <a:pt x="58039" y="0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383102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383102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336429" y="1423606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0"/>
                  </a:moveTo>
                  <a:lnTo>
                    <a:pt x="50839" y="50839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321635" y="1495304"/>
              <a:ext cx="66675" cy="78105"/>
            </a:xfrm>
            <a:custGeom>
              <a:avLst/>
              <a:gdLst/>
              <a:ahLst/>
              <a:cxnLst/>
              <a:rect l="l" t="t" r="r" b="b"/>
              <a:pathLst>
                <a:path w="66675" h="78105">
                  <a:moveTo>
                    <a:pt x="0" y="77813"/>
                  </a:moveTo>
                  <a:lnTo>
                    <a:pt x="66471" y="0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120305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120305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139314" y="1314924"/>
              <a:ext cx="33020" cy="85725"/>
            </a:xfrm>
            <a:custGeom>
              <a:avLst/>
              <a:gdLst/>
              <a:ahLst/>
              <a:cxnLst/>
              <a:rect l="l" t="t" r="r" b="b"/>
              <a:pathLst>
                <a:path w="33020" h="85725">
                  <a:moveTo>
                    <a:pt x="32989" y="85308"/>
                  </a:moveTo>
                  <a:lnTo>
                    <a:pt x="0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162811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3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162811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8353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148659" y="15695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148659" y="15695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4200" y="4152"/>
                  </a:lnTo>
                  <a:lnTo>
                    <a:pt x="25530" y="5481"/>
                  </a:lnTo>
                  <a:lnTo>
                    <a:pt x="26554" y="7014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233721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233721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14176" y="28352"/>
                  </a:lnTo>
                  <a:lnTo>
                    <a:pt x="12296" y="28352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148240" y="1276412"/>
              <a:ext cx="86360" cy="22225"/>
            </a:xfrm>
            <a:custGeom>
              <a:avLst/>
              <a:gdLst/>
              <a:ahLst/>
              <a:cxnLst/>
              <a:rect l="l" t="t" r="r" b="b"/>
              <a:pathLst>
                <a:path w="86360" h="22225">
                  <a:moveTo>
                    <a:pt x="0" y="21746"/>
                  </a:moveTo>
                  <a:lnTo>
                    <a:pt x="85801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183546" y="1285929"/>
              <a:ext cx="58419" cy="115570"/>
            </a:xfrm>
            <a:custGeom>
              <a:avLst/>
              <a:gdLst/>
              <a:ahLst/>
              <a:cxnLst/>
              <a:rect l="l" t="t" r="r" b="b"/>
              <a:pathLst>
                <a:path w="58420" h="115569">
                  <a:moveTo>
                    <a:pt x="0" y="115092"/>
                  </a:moveTo>
                  <a:lnTo>
                    <a:pt x="57989" y="0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233721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233721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187047" y="1287408"/>
              <a:ext cx="60960" cy="187325"/>
            </a:xfrm>
            <a:custGeom>
              <a:avLst/>
              <a:gdLst/>
              <a:ahLst/>
              <a:cxnLst/>
              <a:rect l="l" t="t" r="r" b="b"/>
              <a:pathLst>
                <a:path w="60960" h="187325">
                  <a:moveTo>
                    <a:pt x="0" y="136197"/>
                  </a:moveTo>
                  <a:lnTo>
                    <a:pt x="50790" y="187037"/>
                  </a:lnTo>
                </a:path>
                <a:path w="60960" h="187325">
                  <a:moveTo>
                    <a:pt x="60850" y="0"/>
                  </a:moveTo>
                  <a:lnTo>
                    <a:pt x="60850" y="182895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172205" y="1495304"/>
              <a:ext cx="66675" cy="78105"/>
            </a:xfrm>
            <a:custGeom>
              <a:avLst/>
              <a:gdLst/>
              <a:ahLst/>
              <a:cxnLst/>
              <a:rect l="l" t="t" r="r" b="b"/>
              <a:pathLst>
                <a:path w="66675" h="78105">
                  <a:moveTo>
                    <a:pt x="0" y="77813"/>
                  </a:moveTo>
                  <a:lnTo>
                    <a:pt x="66520" y="0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441" y="1255874"/>
              <a:ext cx="118345" cy="343796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3609934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609934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628943" y="1314924"/>
              <a:ext cx="33655" cy="85725"/>
            </a:xfrm>
            <a:custGeom>
              <a:avLst/>
              <a:gdLst/>
              <a:ahLst/>
              <a:cxnLst/>
              <a:rect l="l" t="t" r="r" b="b"/>
              <a:pathLst>
                <a:path w="33654" h="85725">
                  <a:moveTo>
                    <a:pt x="33038" y="85308"/>
                  </a:moveTo>
                  <a:lnTo>
                    <a:pt x="0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652490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652490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638288" y="15695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638288" y="156954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653303" y="1427748"/>
              <a:ext cx="12700" cy="142240"/>
            </a:xfrm>
            <a:custGeom>
              <a:avLst/>
              <a:gdLst/>
              <a:ahLst/>
              <a:cxnLst/>
              <a:rect l="l" t="t" r="r" b="b"/>
              <a:pathLst>
                <a:path w="12700" h="142240">
                  <a:moveTo>
                    <a:pt x="12426" y="0"/>
                  </a:moveTo>
                  <a:lnTo>
                    <a:pt x="0" y="141819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723350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723350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673175" y="1285929"/>
              <a:ext cx="58419" cy="115570"/>
            </a:xfrm>
            <a:custGeom>
              <a:avLst/>
              <a:gdLst/>
              <a:ahLst/>
              <a:cxnLst/>
              <a:rect l="l" t="t" r="r" b="b"/>
              <a:pathLst>
                <a:path w="58420" h="115569">
                  <a:moveTo>
                    <a:pt x="0" y="115092"/>
                  </a:moveTo>
                  <a:lnTo>
                    <a:pt x="57990" y="0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723350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2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723350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2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2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676676" y="1423606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0"/>
                  </a:moveTo>
                  <a:lnTo>
                    <a:pt x="50839" y="50839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661834" y="1495304"/>
              <a:ext cx="66675" cy="78105"/>
            </a:xfrm>
            <a:custGeom>
              <a:avLst/>
              <a:gdLst/>
              <a:ahLst/>
              <a:cxnLst/>
              <a:rect l="l" t="t" r="r" b="b"/>
              <a:pathLst>
                <a:path w="66675" h="78105">
                  <a:moveTo>
                    <a:pt x="0" y="77813"/>
                  </a:moveTo>
                  <a:lnTo>
                    <a:pt x="66520" y="0"/>
                  </a:lnTo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978510" y="1301856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98178" y="0"/>
                  </a:lnTo>
                  <a:lnTo>
                    <a:pt x="42950" y="0"/>
                  </a:lnTo>
                  <a:lnTo>
                    <a:pt x="141769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950181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950181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969190" y="1314924"/>
              <a:ext cx="33020" cy="85725"/>
            </a:xfrm>
            <a:custGeom>
              <a:avLst/>
              <a:gdLst/>
              <a:ahLst/>
              <a:cxnLst/>
              <a:rect l="l" t="t" r="r" b="b"/>
              <a:pathLst>
                <a:path w="33020" h="85725">
                  <a:moveTo>
                    <a:pt x="32989" y="85308"/>
                  </a:moveTo>
                  <a:lnTo>
                    <a:pt x="0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992688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3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992688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8353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25530" y="22871"/>
                  </a:lnTo>
                  <a:lnTo>
                    <a:pt x="24200" y="24200"/>
                  </a:lnTo>
                  <a:lnTo>
                    <a:pt x="22871" y="25530"/>
                  </a:lnTo>
                  <a:lnTo>
                    <a:pt x="21338" y="26554"/>
                  </a:ln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4200" y="4152"/>
                  </a:lnTo>
                  <a:lnTo>
                    <a:pt x="25530" y="5481"/>
                  </a:lnTo>
                  <a:lnTo>
                    <a:pt x="26554" y="7014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3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063597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063597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25529" y="22871"/>
                  </a:lnTo>
                  <a:lnTo>
                    <a:pt x="24200" y="24200"/>
                  </a:lnTo>
                  <a:lnTo>
                    <a:pt x="22871" y="25530"/>
                  </a:lnTo>
                  <a:lnTo>
                    <a:pt x="21338" y="26554"/>
                  </a:ln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2871" y="2822"/>
                  </a:lnTo>
                  <a:lnTo>
                    <a:pt x="24200" y="4152"/>
                  </a:lnTo>
                  <a:lnTo>
                    <a:pt x="25529" y="5481"/>
                  </a:lnTo>
                  <a:lnTo>
                    <a:pt x="26554" y="7014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013423" y="1285929"/>
              <a:ext cx="58419" cy="115570"/>
            </a:xfrm>
            <a:custGeom>
              <a:avLst/>
              <a:gdLst/>
              <a:ahLst/>
              <a:cxnLst/>
              <a:rect l="l" t="t" r="r" b="b"/>
              <a:pathLst>
                <a:path w="58420" h="115569">
                  <a:moveTo>
                    <a:pt x="0" y="115092"/>
                  </a:moveTo>
                  <a:lnTo>
                    <a:pt x="57989" y="0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063597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063597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25529" y="22871"/>
                  </a:lnTo>
                  <a:lnTo>
                    <a:pt x="24200" y="24200"/>
                  </a:lnTo>
                  <a:lnTo>
                    <a:pt x="22871" y="25530"/>
                  </a:lnTo>
                  <a:lnTo>
                    <a:pt x="21338" y="26554"/>
                  </a:ln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5481" y="25530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2822" y="5481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2871" y="2822"/>
                  </a:lnTo>
                  <a:lnTo>
                    <a:pt x="24200" y="4152"/>
                  </a:lnTo>
                  <a:lnTo>
                    <a:pt x="25529" y="5481"/>
                  </a:lnTo>
                  <a:lnTo>
                    <a:pt x="26554" y="7014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016924" y="1287408"/>
              <a:ext cx="60960" cy="187325"/>
            </a:xfrm>
            <a:custGeom>
              <a:avLst/>
              <a:gdLst/>
              <a:ahLst/>
              <a:cxnLst/>
              <a:rect l="l" t="t" r="r" b="b"/>
              <a:pathLst>
                <a:path w="60960" h="187325">
                  <a:moveTo>
                    <a:pt x="0" y="136197"/>
                  </a:moveTo>
                  <a:lnTo>
                    <a:pt x="50839" y="187037"/>
                  </a:lnTo>
                </a:path>
                <a:path w="60960" h="187325">
                  <a:moveTo>
                    <a:pt x="60850" y="0"/>
                  </a:moveTo>
                  <a:lnTo>
                    <a:pt x="60850" y="182895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808387" y="1301610"/>
              <a:ext cx="142240" cy="635"/>
            </a:xfrm>
            <a:custGeom>
              <a:avLst/>
              <a:gdLst/>
              <a:ahLst/>
              <a:cxnLst/>
              <a:rect l="l" t="t" r="r" b="b"/>
              <a:pathLst>
                <a:path w="142239" h="634">
                  <a:moveTo>
                    <a:pt x="0" y="246"/>
                  </a:moveTo>
                  <a:lnTo>
                    <a:pt x="98178" y="246"/>
                  </a:lnTo>
                  <a:lnTo>
                    <a:pt x="141769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780058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2296"/>
                  </a:lnTo>
                  <a:lnTo>
                    <a:pt x="28353" y="14176"/>
                  </a:lnTo>
                  <a:lnTo>
                    <a:pt x="28353" y="16056"/>
                  </a:lnTo>
                  <a:lnTo>
                    <a:pt x="17864" y="27993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780058" y="1287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8353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25530" y="22871"/>
                  </a:lnTo>
                  <a:lnTo>
                    <a:pt x="24200" y="24200"/>
                  </a:lnTo>
                  <a:lnTo>
                    <a:pt x="22871" y="25530"/>
                  </a:lnTo>
                  <a:lnTo>
                    <a:pt x="21338" y="26554"/>
                  </a:ln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4152" y="24200"/>
                  </a:lnTo>
                  <a:lnTo>
                    <a:pt x="2822" y="22871"/>
                  </a:lnTo>
                  <a:lnTo>
                    <a:pt x="1798" y="21338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3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799067" y="1314924"/>
              <a:ext cx="33655" cy="85725"/>
            </a:xfrm>
            <a:custGeom>
              <a:avLst/>
              <a:gdLst/>
              <a:ahLst/>
              <a:cxnLst/>
              <a:rect l="l" t="t" r="r" b="b"/>
              <a:pathLst>
                <a:path w="33654" h="85725">
                  <a:moveTo>
                    <a:pt x="33038" y="85308"/>
                  </a:moveTo>
                  <a:lnTo>
                    <a:pt x="0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822613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822613" y="139941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14176" y="28352"/>
                  </a:lnTo>
                  <a:lnTo>
                    <a:pt x="12296" y="28352"/>
                  </a:lnTo>
                  <a:lnTo>
                    <a:pt x="10488" y="27993"/>
                  </a:lnTo>
                  <a:lnTo>
                    <a:pt x="8751" y="27273"/>
                  </a:lnTo>
                  <a:lnTo>
                    <a:pt x="7014" y="26554"/>
                  </a:lnTo>
                  <a:lnTo>
                    <a:pt x="1079" y="19601"/>
                  </a:lnTo>
                  <a:lnTo>
                    <a:pt x="359" y="17864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893474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893474" y="125907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4200" y="24200"/>
                  </a:lnTo>
                  <a:lnTo>
                    <a:pt x="22871" y="25530"/>
                  </a:lnTo>
                  <a:lnTo>
                    <a:pt x="21338" y="26554"/>
                  </a:ln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359" y="10488"/>
                  </a:lnTo>
                  <a:lnTo>
                    <a:pt x="1079" y="8751"/>
                  </a:lnTo>
                  <a:lnTo>
                    <a:pt x="1798" y="7014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7273" y="8751"/>
                  </a:lnTo>
                  <a:lnTo>
                    <a:pt x="27993" y="10488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843299" y="1285929"/>
              <a:ext cx="58419" cy="115570"/>
            </a:xfrm>
            <a:custGeom>
              <a:avLst/>
              <a:gdLst/>
              <a:ahLst/>
              <a:cxnLst/>
              <a:rect l="l" t="t" r="r" b="b"/>
              <a:pathLst>
                <a:path w="58420" h="115569">
                  <a:moveTo>
                    <a:pt x="0" y="115092"/>
                  </a:moveTo>
                  <a:lnTo>
                    <a:pt x="57989" y="0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893474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6056" y="28352"/>
                  </a:moveTo>
                  <a:lnTo>
                    <a:pt x="12296" y="28352"/>
                  </a:lnTo>
                  <a:lnTo>
                    <a:pt x="10488" y="27993"/>
                  </a:lnTo>
                  <a:lnTo>
                    <a:pt x="0" y="16056"/>
                  </a:lnTo>
                  <a:lnTo>
                    <a:pt x="0" y="12296"/>
                  </a:lnTo>
                  <a:lnTo>
                    <a:pt x="12296" y="0"/>
                  </a:lnTo>
                  <a:lnTo>
                    <a:pt x="16056" y="0"/>
                  </a:lnTo>
                  <a:lnTo>
                    <a:pt x="28353" y="14176"/>
                  </a:lnTo>
                  <a:lnTo>
                    <a:pt x="28352" y="16056"/>
                  </a:lnTo>
                  <a:lnTo>
                    <a:pt x="16056" y="2835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893474" y="147032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353" y="14176"/>
                  </a:moveTo>
                  <a:lnTo>
                    <a:pt x="28352" y="16056"/>
                  </a:lnTo>
                  <a:lnTo>
                    <a:pt x="27993" y="17864"/>
                  </a:lnTo>
                  <a:lnTo>
                    <a:pt x="27273" y="19601"/>
                  </a:lnTo>
                  <a:lnTo>
                    <a:pt x="26554" y="21338"/>
                  </a:lnTo>
                  <a:lnTo>
                    <a:pt x="19601" y="27273"/>
                  </a:lnTo>
                  <a:lnTo>
                    <a:pt x="17864" y="27993"/>
                  </a:lnTo>
                  <a:lnTo>
                    <a:pt x="16056" y="28352"/>
                  </a:lnTo>
                  <a:lnTo>
                    <a:pt x="14176" y="28352"/>
                  </a:lnTo>
                  <a:lnTo>
                    <a:pt x="12296" y="28352"/>
                  </a:lnTo>
                  <a:lnTo>
                    <a:pt x="0" y="16056"/>
                  </a:lnTo>
                  <a:lnTo>
                    <a:pt x="0" y="14176"/>
                  </a:lnTo>
                  <a:lnTo>
                    <a:pt x="0" y="12296"/>
                  </a:lnTo>
                  <a:lnTo>
                    <a:pt x="4152" y="4152"/>
                  </a:lnTo>
                  <a:lnTo>
                    <a:pt x="5481" y="2822"/>
                  </a:lnTo>
                  <a:lnTo>
                    <a:pt x="7014" y="1798"/>
                  </a:lnTo>
                  <a:lnTo>
                    <a:pt x="8751" y="1079"/>
                  </a:lnTo>
                  <a:lnTo>
                    <a:pt x="10488" y="359"/>
                  </a:lnTo>
                  <a:lnTo>
                    <a:pt x="12296" y="0"/>
                  </a:lnTo>
                  <a:lnTo>
                    <a:pt x="14176" y="0"/>
                  </a:lnTo>
                  <a:lnTo>
                    <a:pt x="16056" y="0"/>
                  </a:lnTo>
                  <a:lnTo>
                    <a:pt x="17864" y="359"/>
                  </a:lnTo>
                  <a:lnTo>
                    <a:pt x="19601" y="1079"/>
                  </a:lnTo>
                  <a:lnTo>
                    <a:pt x="21338" y="1798"/>
                  </a:lnTo>
                  <a:lnTo>
                    <a:pt x="28352" y="12296"/>
                  </a:lnTo>
                  <a:lnTo>
                    <a:pt x="28353" y="14176"/>
                  </a:lnTo>
                  <a:close/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846800" y="1423606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0" y="0"/>
                  </a:moveTo>
                  <a:lnTo>
                    <a:pt x="50839" y="50839"/>
                  </a:lnTo>
                </a:path>
              </a:pathLst>
            </a:custGeom>
            <a:ln w="4931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2" name="object 2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6317" y="1255874"/>
              <a:ext cx="118345" cy="343796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3468188" y="1301856"/>
              <a:ext cx="312420" cy="0"/>
            </a:xfrm>
            <a:custGeom>
              <a:avLst/>
              <a:gdLst/>
              <a:ahLst/>
              <a:cxnLst/>
              <a:rect l="l" t="t" r="r" b="b"/>
              <a:pathLst>
                <a:path w="312420">
                  <a:moveTo>
                    <a:pt x="0" y="0"/>
                  </a:moveTo>
                  <a:lnTo>
                    <a:pt x="98129" y="0"/>
                  </a:lnTo>
                  <a:lnTo>
                    <a:pt x="42900" y="0"/>
                  </a:lnTo>
                  <a:lnTo>
                    <a:pt x="141769" y="0"/>
                  </a:lnTo>
                </a:path>
                <a:path w="312420">
                  <a:moveTo>
                    <a:pt x="170123" y="0"/>
                  </a:moveTo>
                  <a:lnTo>
                    <a:pt x="268253" y="0"/>
                  </a:lnTo>
                  <a:lnTo>
                    <a:pt x="213024" y="0"/>
                  </a:lnTo>
                  <a:lnTo>
                    <a:pt x="311893" y="0"/>
                  </a:lnTo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973414" y="1444464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49311" y="49311"/>
                  </a:moveTo>
                  <a:lnTo>
                    <a:pt x="0" y="49311"/>
                  </a:lnTo>
                  <a:lnTo>
                    <a:pt x="0" y="0"/>
                  </a:lnTo>
                  <a:lnTo>
                    <a:pt x="49311" y="0"/>
                  </a:lnTo>
                  <a:lnTo>
                    <a:pt x="49311" y="493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973414" y="1444464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0" y="0"/>
                  </a:moveTo>
                  <a:lnTo>
                    <a:pt x="49311" y="0"/>
                  </a:lnTo>
                  <a:lnTo>
                    <a:pt x="49311" y="49311"/>
                  </a:lnTo>
                  <a:lnTo>
                    <a:pt x="0" y="49311"/>
                  </a:lnTo>
                  <a:lnTo>
                    <a:pt x="0" y="0"/>
                  </a:lnTo>
                  <a:close/>
                </a:path>
              </a:pathLst>
            </a:custGeom>
            <a:ln w="493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973414" y="1493775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49311" y="49311"/>
                  </a:moveTo>
                  <a:lnTo>
                    <a:pt x="0" y="49311"/>
                  </a:lnTo>
                  <a:lnTo>
                    <a:pt x="0" y="0"/>
                  </a:lnTo>
                  <a:lnTo>
                    <a:pt x="49311" y="0"/>
                  </a:lnTo>
                  <a:lnTo>
                    <a:pt x="49311" y="49311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973414" y="1493775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0" y="0"/>
                  </a:moveTo>
                  <a:lnTo>
                    <a:pt x="49311" y="0"/>
                  </a:lnTo>
                  <a:lnTo>
                    <a:pt x="49311" y="49311"/>
                  </a:lnTo>
                  <a:lnTo>
                    <a:pt x="0" y="49311"/>
                  </a:lnTo>
                  <a:lnTo>
                    <a:pt x="0" y="0"/>
                  </a:lnTo>
                  <a:close/>
                </a:path>
              </a:pathLst>
            </a:custGeom>
            <a:ln w="4931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973414" y="1543087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49311" y="49311"/>
                  </a:moveTo>
                  <a:lnTo>
                    <a:pt x="0" y="49311"/>
                  </a:lnTo>
                  <a:lnTo>
                    <a:pt x="0" y="0"/>
                  </a:lnTo>
                  <a:lnTo>
                    <a:pt x="49311" y="0"/>
                  </a:lnTo>
                  <a:lnTo>
                    <a:pt x="49311" y="493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973414" y="1543087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0" y="0"/>
                  </a:moveTo>
                  <a:lnTo>
                    <a:pt x="49311" y="0"/>
                  </a:lnTo>
                  <a:lnTo>
                    <a:pt x="49311" y="49311"/>
                  </a:lnTo>
                  <a:lnTo>
                    <a:pt x="0" y="49311"/>
                  </a:lnTo>
                  <a:lnTo>
                    <a:pt x="0" y="0"/>
                  </a:lnTo>
                  <a:close/>
                </a:path>
              </a:pathLst>
            </a:custGeom>
            <a:ln w="493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973414" y="1592398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49311" y="49311"/>
                  </a:moveTo>
                  <a:lnTo>
                    <a:pt x="0" y="49311"/>
                  </a:lnTo>
                  <a:lnTo>
                    <a:pt x="0" y="0"/>
                  </a:lnTo>
                  <a:lnTo>
                    <a:pt x="49311" y="0"/>
                  </a:lnTo>
                  <a:lnTo>
                    <a:pt x="49311" y="493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973414" y="1592398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0" y="0"/>
                  </a:moveTo>
                  <a:lnTo>
                    <a:pt x="49311" y="0"/>
                  </a:lnTo>
                  <a:lnTo>
                    <a:pt x="49311" y="49311"/>
                  </a:lnTo>
                  <a:lnTo>
                    <a:pt x="0" y="49311"/>
                  </a:lnTo>
                  <a:lnTo>
                    <a:pt x="0" y="0"/>
                  </a:lnTo>
                  <a:close/>
                </a:path>
              </a:pathLst>
            </a:custGeom>
            <a:ln w="4931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973414" y="1641709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49311" y="49311"/>
                  </a:moveTo>
                  <a:lnTo>
                    <a:pt x="0" y="49311"/>
                  </a:lnTo>
                  <a:lnTo>
                    <a:pt x="0" y="0"/>
                  </a:lnTo>
                  <a:lnTo>
                    <a:pt x="49311" y="0"/>
                  </a:lnTo>
                  <a:lnTo>
                    <a:pt x="49311" y="49311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973414" y="1641709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0" y="0"/>
                  </a:moveTo>
                  <a:lnTo>
                    <a:pt x="49311" y="0"/>
                  </a:lnTo>
                  <a:lnTo>
                    <a:pt x="49311" y="49311"/>
                  </a:lnTo>
                  <a:lnTo>
                    <a:pt x="0" y="49311"/>
                  </a:lnTo>
                  <a:lnTo>
                    <a:pt x="0" y="0"/>
                  </a:lnTo>
                  <a:close/>
                </a:path>
              </a:pathLst>
            </a:custGeom>
            <a:ln w="4931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4" name="object 29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2557" y="1628597"/>
              <a:ext cx="153437" cy="72486"/>
            </a:xfrm>
            <a:prstGeom prst="rect">
              <a:avLst/>
            </a:prstGeom>
          </p:spPr>
        </p:pic>
      </p:grpSp>
      <p:sp>
        <p:nvSpPr>
          <p:cNvPr id="295" name="object 295"/>
          <p:cNvSpPr txBox="1"/>
          <p:nvPr/>
        </p:nvSpPr>
        <p:spPr>
          <a:xfrm>
            <a:off x="386880" y="1800689"/>
            <a:ext cx="141224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20" dirty="0">
                <a:solidFill>
                  <a:srgbClr val="22373A"/>
                </a:solidFill>
                <a:latin typeface="Trebuchet MS"/>
                <a:cs typeface="Trebuchet MS"/>
              </a:rPr>
              <a:t>Edges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35" dirty="0">
                <a:solidFill>
                  <a:srgbClr val="22373A"/>
                </a:solidFill>
                <a:latin typeface="Trebuchet MS"/>
                <a:cs typeface="Trebuchet MS"/>
              </a:rPr>
              <a:t>related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35" dirty="0">
                <a:solidFill>
                  <a:srgbClr val="22373A"/>
                </a:solidFill>
                <a:latin typeface="Trebuchet MS"/>
                <a:cs typeface="Trebuchet MS"/>
              </a:rPr>
              <a:t>to</a:t>
            </a:r>
            <a:r>
              <a:rPr sz="900" b="1" spc="-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22373A"/>
                </a:solidFill>
                <a:latin typeface="Trebuchet MS"/>
                <a:cs typeface="Trebuchet MS"/>
              </a:rPr>
              <a:t>a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25" dirty="0">
                <a:solidFill>
                  <a:srgbClr val="22373A"/>
                </a:solidFill>
                <a:latin typeface="Trebuchet MS"/>
                <a:cs typeface="Trebuchet MS"/>
              </a:rPr>
              <a:t>time</a:t>
            </a:r>
            <a:r>
              <a:rPr sz="900" b="1" spc="-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22373A"/>
                </a:solidFill>
                <a:latin typeface="Trebuchet MS"/>
                <a:cs typeface="Trebuchet MS"/>
              </a:rPr>
              <a:t>step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96" name="object 296"/>
          <p:cNvGrpSpPr/>
          <p:nvPr/>
        </p:nvGrpSpPr>
        <p:grpSpPr>
          <a:xfrm>
            <a:off x="407654" y="1971141"/>
            <a:ext cx="2103755" cy="730885"/>
            <a:chOff x="407654" y="1971141"/>
            <a:chExt cx="2103755" cy="730885"/>
          </a:xfrm>
        </p:grpSpPr>
        <p:sp>
          <p:nvSpPr>
            <p:cNvPr id="297" name="object 297"/>
            <p:cNvSpPr/>
            <p:nvPr/>
          </p:nvSpPr>
          <p:spPr>
            <a:xfrm>
              <a:off x="814087" y="2021179"/>
              <a:ext cx="697230" cy="0"/>
            </a:xfrm>
            <a:custGeom>
              <a:avLst/>
              <a:gdLst/>
              <a:ahLst/>
              <a:cxnLst/>
              <a:rect l="l" t="t" r="r" b="b"/>
              <a:pathLst>
                <a:path w="697230">
                  <a:moveTo>
                    <a:pt x="0" y="0"/>
                  </a:moveTo>
                  <a:lnTo>
                    <a:pt x="696696" y="0"/>
                  </a:lnTo>
                </a:path>
              </a:pathLst>
            </a:custGeom>
            <a:ln w="5400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526984" y="2018487"/>
              <a:ext cx="80010" cy="314960"/>
            </a:xfrm>
            <a:custGeom>
              <a:avLst/>
              <a:gdLst/>
              <a:ahLst/>
              <a:cxnLst/>
              <a:rect l="l" t="t" r="r" b="b"/>
              <a:pathLst>
                <a:path w="80009" h="314960">
                  <a:moveTo>
                    <a:pt x="1295" y="0"/>
                  </a:moveTo>
                  <a:lnTo>
                    <a:pt x="0" y="0"/>
                  </a:lnTo>
                  <a:lnTo>
                    <a:pt x="0" y="5397"/>
                  </a:lnTo>
                  <a:lnTo>
                    <a:pt x="1295" y="5397"/>
                  </a:lnTo>
                  <a:lnTo>
                    <a:pt x="1295" y="0"/>
                  </a:lnTo>
                  <a:close/>
                </a:path>
                <a:path w="80009" h="314960">
                  <a:moveTo>
                    <a:pt x="79603" y="308952"/>
                  </a:moveTo>
                  <a:lnTo>
                    <a:pt x="63398" y="308952"/>
                  </a:lnTo>
                  <a:lnTo>
                    <a:pt x="63398" y="314350"/>
                  </a:lnTo>
                  <a:lnTo>
                    <a:pt x="79603" y="314350"/>
                  </a:lnTo>
                  <a:lnTo>
                    <a:pt x="79603" y="30895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622791" y="2329742"/>
              <a:ext cx="495934" cy="0"/>
            </a:xfrm>
            <a:custGeom>
              <a:avLst/>
              <a:gdLst/>
              <a:ahLst/>
              <a:cxnLst/>
              <a:rect l="l" t="t" r="r" b="b"/>
              <a:pathLst>
                <a:path w="495935">
                  <a:moveTo>
                    <a:pt x="0" y="0"/>
                  </a:moveTo>
                  <a:lnTo>
                    <a:pt x="495526" y="0"/>
                  </a:lnTo>
                </a:path>
              </a:pathLst>
            </a:custGeom>
            <a:ln w="6087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0" name="object 30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1781" y="2622395"/>
              <a:ext cx="156925" cy="79390"/>
            </a:xfrm>
            <a:prstGeom prst="rect">
              <a:avLst/>
            </a:prstGeom>
          </p:spPr>
        </p:pic>
        <p:sp>
          <p:nvSpPr>
            <p:cNvPr id="301" name="object 301"/>
            <p:cNvSpPr/>
            <p:nvPr/>
          </p:nvSpPr>
          <p:spPr>
            <a:xfrm>
              <a:off x="2132517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007" y="54007"/>
                  </a:moveTo>
                  <a:lnTo>
                    <a:pt x="0" y="54007"/>
                  </a:lnTo>
                  <a:lnTo>
                    <a:pt x="0" y="0"/>
                  </a:lnTo>
                  <a:lnTo>
                    <a:pt x="54007" y="0"/>
                  </a:lnTo>
                  <a:lnTo>
                    <a:pt x="54007" y="5400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132517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007" y="0"/>
                  </a:lnTo>
                  <a:lnTo>
                    <a:pt x="54007" y="54007"/>
                  </a:lnTo>
                  <a:lnTo>
                    <a:pt x="0" y="54007"/>
                  </a:lnTo>
                  <a:lnTo>
                    <a:pt x="0" y="0"/>
                  </a:lnTo>
                  <a:close/>
                </a:path>
              </a:pathLst>
            </a:custGeom>
            <a:ln w="54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186525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007" y="54007"/>
                  </a:moveTo>
                  <a:lnTo>
                    <a:pt x="0" y="54007"/>
                  </a:lnTo>
                  <a:lnTo>
                    <a:pt x="0" y="0"/>
                  </a:lnTo>
                  <a:lnTo>
                    <a:pt x="54007" y="0"/>
                  </a:lnTo>
                  <a:lnTo>
                    <a:pt x="54007" y="5400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186525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007" y="0"/>
                  </a:lnTo>
                  <a:lnTo>
                    <a:pt x="54007" y="54007"/>
                  </a:lnTo>
                  <a:lnTo>
                    <a:pt x="0" y="54007"/>
                  </a:lnTo>
                  <a:lnTo>
                    <a:pt x="0" y="0"/>
                  </a:lnTo>
                  <a:close/>
                </a:path>
              </a:pathLst>
            </a:custGeom>
            <a:ln w="54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238048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007" y="54007"/>
                  </a:moveTo>
                  <a:lnTo>
                    <a:pt x="0" y="54007"/>
                  </a:lnTo>
                  <a:lnTo>
                    <a:pt x="0" y="0"/>
                  </a:lnTo>
                  <a:lnTo>
                    <a:pt x="54007" y="0"/>
                  </a:lnTo>
                  <a:lnTo>
                    <a:pt x="54007" y="5400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238048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007" y="0"/>
                  </a:lnTo>
                  <a:lnTo>
                    <a:pt x="54007" y="54007"/>
                  </a:lnTo>
                  <a:lnTo>
                    <a:pt x="0" y="54007"/>
                  </a:lnTo>
                  <a:lnTo>
                    <a:pt x="0" y="0"/>
                  </a:lnTo>
                  <a:close/>
                </a:path>
              </a:pathLst>
            </a:custGeom>
            <a:ln w="54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292055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007" y="54007"/>
                  </a:moveTo>
                  <a:lnTo>
                    <a:pt x="0" y="54007"/>
                  </a:lnTo>
                  <a:lnTo>
                    <a:pt x="0" y="0"/>
                  </a:lnTo>
                  <a:lnTo>
                    <a:pt x="54007" y="0"/>
                  </a:lnTo>
                  <a:lnTo>
                    <a:pt x="54007" y="5400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2292055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007" y="0"/>
                  </a:lnTo>
                  <a:lnTo>
                    <a:pt x="54007" y="54007"/>
                  </a:lnTo>
                  <a:lnTo>
                    <a:pt x="0" y="54007"/>
                  </a:lnTo>
                  <a:lnTo>
                    <a:pt x="0" y="0"/>
                  </a:lnTo>
                  <a:close/>
                </a:path>
              </a:pathLst>
            </a:custGeom>
            <a:ln w="54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916487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007" y="54007"/>
                  </a:moveTo>
                  <a:lnTo>
                    <a:pt x="0" y="54007"/>
                  </a:lnTo>
                  <a:lnTo>
                    <a:pt x="0" y="0"/>
                  </a:lnTo>
                  <a:lnTo>
                    <a:pt x="54007" y="0"/>
                  </a:lnTo>
                  <a:lnTo>
                    <a:pt x="54007" y="5400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916487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007" y="0"/>
                  </a:lnTo>
                  <a:lnTo>
                    <a:pt x="54007" y="54007"/>
                  </a:lnTo>
                  <a:lnTo>
                    <a:pt x="0" y="54007"/>
                  </a:lnTo>
                  <a:lnTo>
                    <a:pt x="0" y="0"/>
                  </a:lnTo>
                  <a:close/>
                </a:path>
              </a:pathLst>
            </a:custGeom>
            <a:ln w="54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970495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007" y="54007"/>
                  </a:moveTo>
                  <a:lnTo>
                    <a:pt x="0" y="54007"/>
                  </a:lnTo>
                  <a:lnTo>
                    <a:pt x="0" y="0"/>
                  </a:lnTo>
                  <a:lnTo>
                    <a:pt x="54007" y="0"/>
                  </a:lnTo>
                  <a:lnTo>
                    <a:pt x="54007" y="5400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970495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007" y="0"/>
                  </a:lnTo>
                  <a:lnTo>
                    <a:pt x="54007" y="54007"/>
                  </a:lnTo>
                  <a:lnTo>
                    <a:pt x="0" y="54007"/>
                  </a:lnTo>
                  <a:lnTo>
                    <a:pt x="0" y="0"/>
                  </a:lnTo>
                  <a:close/>
                </a:path>
              </a:pathLst>
            </a:custGeom>
            <a:ln w="54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024502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007" y="54007"/>
                  </a:moveTo>
                  <a:lnTo>
                    <a:pt x="0" y="54007"/>
                  </a:lnTo>
                  <a:lnTo>
                    <a:pt x="0" y="0"/>
                  </a:lnTo>
                  <a:lnTo>
                    <a:pt x="54007" y="0"/>
                  </a:lnTo>
                  <a:lnTo>
                    <a:pt x="54007" y="5400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024502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007" y="0"/>
                  </a:lnTo>
                  <a:lnTo>
                    <a:pt x="54007" y="54007"/>
                  </a:lnTo>
                  <a:lnTo>
                    <a:pt x="0" y="54007"/>
                  </a:lnTo>
                  <a:lnTo>
                    <a:pt x="0" y="0"/>
                  </a:lnTo>
                  <a:close/>
                </a:path>
              </a:pathLst>
            </a:custGeom>
            <a:ln w="54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400070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007" y="54007"/>
                  </a:moveTo>
                  <a:lnTo>
                    <a:pt x="0" y="54007"/>
                  </a:lnTo>
                  <a:lnTo>
                    <a:pt x="0" y="0"/>
                  </a:lnTo>
                  <a:lnTo>
                    <a:pt x="54007" y="0"/>
                  </a:lnTo>
                  <a:lnTo>
                    <a:pt x="54007" y="5400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400070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007" y="0"/>
                  </a:lnTo>
                  <a:lnTo>
                    <a:pt x="54007" y="54007"/>
                  </a:lnTo>
                  <a:lnTo>
                    <a:pt x="0" y="54007"/>
                  </a:lnTo>
                  <a:lnTo>
                    <a:pt x="0" y="0"/>
                  </a:lnTo>
                  <a:close/>
                </a:path>
              </a:pathLst>
            </a:custGeom>
            <a:ln w="54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454078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007" y="54007"/>
                  </a:moveTo>
                  <a:lnTo>
                    <a:pt x="0" y="54007"/>
                  </a:lnTo>
                  <a:lnTo>
                    <a:pt x="0" y="0"/>
                  </a:lnTo>
                  <a:lnTo>
                    <a:pt x="54007" y="0"/>
                  </a:lnTo>
                  <a:lnTo>
                    <a:pt x="54007" y="5400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454078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007" y="0"/>
                  </a:lnTo>
                  <a:lnTo>
                    <a:pt x="54007" y="54007"/>
                  </a:lnTo>
                  <a:lnTo>
                    <a:pt x="0" y="54007"/>
                  </a:lnTo>
                  <a:lnTo>
                    <a:pt x="0" y="0"/>
                  </a:lnTo>
                  <a:close/>
                </a:path>
              </a:pathLst>
            </a:custGeom>
            <a:ln w="54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078510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007" y="54007"/>
                  </a:moveTo>
                  <a:lnTo>
                    <a:pt x="0" y="54007"/>
                  </a:lnTo>
                  <a:lnTo>
                    <a:pt x="0" y="0"/>
                  </a:lnTo>
                  <a:lnTo>
                    <a:pt x="54007" y="0"/>
                  </a:lnTo>
                  <a:lnTo>
                    <a:pt x="54007" y="54007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078510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007" y="0"/>
                  </a:lnTo>
                  <a:lnTo>
                    <a:pt x="54007" y="54007"/>
                  </a:lnTo>
                  <a:lnTo>
                    <a:pt x="0" y="54007"/>
                  </a:lnTo>
                  <a:lnTo>
                    <a:pt x="0" y="0"/>
                  </a:lnTo>
                  <a:close/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346063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007" y="54007"/>
                  </a:moveTo>
                  <a:lnTo>
                    <a:pt x="0" y="54007"/>
                  </a:lnTo>
                  <a:lnTo>
                    <a:pt x="0" y="0"/>
                  </a:lnTo>
                  <a:lnTo>
                    <a:pt x="54007" y="0"/>
                  </a:lnTo>
                  <a:lnTo>
                    <a:pt x="54007" y="54007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346063" y="254953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007" y="0"/>
                  </a:lnTo>
                  <a:lnTo>
                    <a:pt x="54007" y="54007"/>
                  </a:lnTo>
                  <a:lnTo>
                    <a:pt x="0" y="54007"/>
                  </a:lnTo>
                  <a:lnTo>
                    <a:pt x="0" y="0"/>
                  </a:lnTo>
                  <a:close/>
                </a:path>
              </a:pathLst>
            </a:custGeom>
            <a:ln w="540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41430" y="2021526"/>
              <a:ext cx="340360" cy="0"/>
            </a:xfrm>
            <a:custGeom>
              <a:avLst/>
              <a:gdLst/>
              <a:ahLst/>
              <a:cxnLst/>
              <a:rect l="l" t="t" r="r" b="b"/>
              <a:pathLst>
                <a:path w="340359">
                  <a:moveTo>
                    <a:pt x="0" y="0"/>
                  </a:moveTo>
                  <a:lnTo>
                    <a:pt x="340257" y="0"/>
                  </a:lnTo>
                </a:path>
              </a:pathLst>
            </a:custGeom>
            <a:ln w="6095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87989" y="2143879"/>
              <a:ext cx="340360" cy="0"/>
            </a:xfrm>
            <a:custGeom>
              <a:avLst/>
              <a:gdLst/>
              <a:ahLst/>
              <a:cxnLst/>
              <a:rect l="l" t="t" r="r" b="b"/>
              <a:pathLst>
                <a:path w="340359">
                  <a:moveTo>
                    <a:pt x="0" y="0"/>
                  </a:moveTo>
                  <a:lnTo>
                    <a:pt x="340248" y="0"/>
                  </a:lnTo>
                </a:path>
              </a:pathLst>
            </a:custGeom>
            <a:ln w="5500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72490" y="2330155"/>
              <a:ext cx="528320" cy="0"/>
            </a:xfrm>
            <a:custGeom>
              <a:avLst/>
              <a:gdLst/>
              <a:ahLst/>
              <a:cxnLst/>
              <a:rect l="l" t="t" r="r" b="b"/>
              <a:pathLst>
                <a:path w="528319">
                  <a:moveTo>
                    <a:pt x="0" y="0"/>
                  </a:moveTo>
                  <a:lnTo>
                    <a:pt x="527922" y="0"/>
                  </a:lnTo>
                </a:path>
              </a:pathLst>
            </a:custGeom>
            <a:ln w="5400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65652" y="2221542"/>
              <a:ext cx="340360" cy="0"/>
            </a:xfrm>
            <a:custGeom>
              <a:avLst/>
              <a:gdLst/>
              <a:ahLst/>
              <a:cxnLst/>
              <a:rect l="l" t="t" r="r" b="b"/>
              <a:pathLst>
                <a:path w="340359">
                  <a:moveTo>
                    <a:pt x="0" y="0"/>
                  </a:moveTo>
                  <a:lnTo>
                    <a:pt x="340248" y="0"/>
                  </a:lnTo>
                </a:path>
              </a:pathLst>
            </a:custGeom>
            <a:ln w="5499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65652" y="1990174"/>
              <a:ext cx="340360" cy="0"/>
            </a:xfrm>
            <a:custGeom>
              <a:avLst/>
              <a:gdLst/>
              <a:ahLst/>
              <a:cxnLst/>
              <a:rect l="l" t="t" r="r" b="b"/>
              <a:pathLst>
                <a:path w="340359">
                  <a:moveTo>
                    <a:pt x="0" y="0"/>
                  </a:moveTo>
                  <a:lnTo>
                    <a:pt x="340248" y="0"/>
                  </a:lnTo>
                </a:path>
              </a:pathLst>
            </a:custGeom>
            <a:ln w="5500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938302" y="2220623"/>
              <a:ext cx="1273175" cy="0"/>
            </a:xfrm>
            <a:custGeom>
              <a:avLst/>
              <a:gdLst/>
              <a:ahLst/>
              <a:cxnLst/>
              <a:rect l="l" t="t" r="r" b="b"/>
              <a:pathLst>
                <a:path w="1273175">
                  <a:moveTo>
                    <a:pt x="0" y="0"/>
                  </a:moveTo>
                  <a:lnTo>
                    <a:pt x="1273175" y="0"/>
                  </a:lnTo>
                </a:path>
              </a:pathLst>
            </a:custGeom>
            <a:ln w="6147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938302" y="1990038"/>
              <a:ext cx="1273175" cy="0"/>
            </a:xfrm>
            <a:custGeom>
              <a:avLst/>
              <a:gdLst/>
              <a:ahLst/>
              <a:cxnLst/>
              <a:rect l="l" t="t" r="r" b="b"/>
              <a:pathLst>
                <a:path w="1273175">
                  <a:moveTo>
                    <a:pt x="0" y="0"/>
                  </a:moveTo>
                  <a:lnTo>
                    <a:pt x="1273175" y="0"/>
                  </a:lnTo>
                </a:path>
              </a:pathLst>
            </a:custGeom>
            <a:ln w="6200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60640" y="2142987"/>
              <a:ext cx="1273810" cy="0"/>
            </a:xfrm>
            <a:custGeom>
              <a:avLst/>
              <a:gdLst/>
              <a:ahLst/>
              <a:cxnLst/>
              <a:rect l="l" t="t" r="r" b="b"/>
              <a:pathLst>
                <a:path w="1273810">
                  <a:moveTo>
                    <a:pt x="0" y="0"/>
                  </a:moveTo>
                  <a:lnTo>
                    <a:pt x="1273229" y="0"/>
                  </a:lnTo>
                </a:path>
              </a:pathLst>
            </a:custGeom>
            <a:ln w="6200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783006" y="200565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83006" y="200565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803825" y="2035761"/>
              <a:ext cx="36195" cy="93980"/>
            </a:xfrm>
            <a:custGeom>
              <a:avLst/>
              <a:gdLst/>
              <a:ahLst/>
              <a:cxnLst/>
              <a:rect l="l" t="t" r="r" b="b"/>
              <a:pathLst>
                <a:path w="36194" h="93980">
                  <a:moveTo>
                    <a:pt x="36185" y="93432"/>
                  </a:moveTo>
                  <a:lnTo>
                    <a:pt x="0" y="0"/>
                  </a:lnTo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829615" y="212830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829615" y="212830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814060" y="231462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814060" y="231462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15526" y="31053"/>
                  </a:lnTo>
                  <a:lnTo>
                    <a:pt x="13467" y="31053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6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830505" y="2159330"/>
              <a:ext cx="13970" cy="155575"/>
            </a:xfrm>
            <a:custGeom>
              <a:avLst/>
              <a:gdLst/>
              <a:ahLst/>
              <a:cxnLst/>
              <a:rect l="l" t="t" r="r" b="b"/>
              <a:pathLst>
                <a:path w="13969" h="155575">
                  <a:moveTo>
                    <a:pt x="13609" y="0"/>
                  </a:moveTo>
                  <a:lnTo>
                    <a:pt x="0" y="155325"/>
                  </a:lnTo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07223" y="197459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07223" y="197459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6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813601" y="1993581"/>
              <a:ext cx="102235" cy="136525"/>
            </a:xfrm>
            <a:custGeom>
              <a:avLst/>
              <a:gdLst/>
              <a:ahLst/>
              <a:cxnLst/>
              <a:rect l="l" t="t" r="r" b="b"/>
              <a:pathLst>
                <a:path w="102234" h="136525">
                  <a:moveTo>
                    <a:pt x="0" y="23817"/>
                  </a:moveTo>
                  <a:lnTo>
                    <a:pt x="94026" y="0"/>
                  </a:lnTo>
                </a:path>
                <a:path w="102234" h="136525">
                  <a:moveTo>
                    <a:pt x="38669" y="136476"/>
                  </a:moveTo>
                  <a:lnTo>
                    <a:pt x="102236" y="10423"/>
                  </a:lnTo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07223" y="220596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07223" y="220596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6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839848" y="2154847"/>
              <a:ext cx="73025" cy="163830"/>
            </a:xfrm>
            <a:custGeom>
              <a:avLst/>
              <a:gdLst/>
              <a:ahLst/>
              <a:cxnLst/>
              <a:rect l="l" t="t" r="r" b="b"/>
              <a:pathLst>
                <a:path w="73025" h="163830">
                  <a:moveTo>
                    <a:pt x="16256" y="0"/>
                  </a:moveTo>
                  <a:lnTo>
                    <a:pt x="71937" y="55681"/>
                  </a:lnTo>
                </a:path>
                <a:path w="73025" h="163830">
                  <a:moveTo>
                    <a:pt x="0" y="163696"/>
                  </a:moveTo>
                  <a:lnTo>
                    <a:pt x="72856" y="78472"/>
                  </a:lnTo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5" name="object 3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4586" y="1971141"/>
              <a:ext cx="160671" cy="376484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654" y="1971897"/>
              <a:ext cx="160671" cy="376484"/>
            </a:xfrm>
            <a:prstGeom prst="rect">
              <a:avLst/>
            </a:prstGeom>
          </p:spPr>
        </p:pic>
        <p:sp>
          <p:nvSpPr>
            <p:cNvPr id="347" name="object 347"/>
            <p:cNvSpPr/>
            <p:nvPr/>
          </p:nvSpPr>
          <p:spPr>
            <a:xfrm>
              <a:off x="596680" y="200565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96680" y="200565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622306" y="2021503"/>
              <a:ext cx="161290" cy="1905"/>
            </a:xfrm>
            <a:custGeom>
              <a:avLst/>
              <a:gdLst/>
              <a:ahLst/>
              <a:cxnLst/>
              <a:rect l="l" t="t" r="r" b="b"/>
              <a:pathLst>
                <a:path w="161290" h="1905">
                  <a:moveTo>
                    <a:pt x="160726" y="0"/>
                  </a:moveTo>
                  <a:lnTo>
                    <a:pt x="52711" y="0"/>
                  </a:lnTo>
                  <a:lnTo>
                    <a:pt x="0" y="1404"/>
                  </a:lnTo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617554" y="2035761"/>
              <a:ext cx="36195" cy="93980"/>
            </a:xfrm>
            <a:custGeom>
              <a:avLst/>
              <a:gdLst/>
              <a:ahLst/>
              <a:cxnLst/>
              <a:rect l="l" t="t" r="r" b="b"/>
              <a:pathLst>
                <a:path w="36195" h="93980">
                  <a:moveTo>
                    <a:pt x="36130" y="93432"/>
                  </a:moveTo>
                  <a:lnTo>
                    <a:pt x="0" y="0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43289" y="212830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643289" y="212830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26505" y="4547"/>
                  </a:lnTo>
                  <a:lnTo>
                    <a:pt x="27961" y="6003"/>
                  </a:lnTo>
                  <a:lnTo>
                    <a:pt x="29083" y="7682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627735" y="231462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627735" y="231462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26505" y="4547"/>
                  </a:lnTo>
                  <a:lnTo>
                    <a:pt x="27961" y="6003"/>
                  </a:lnTo>
                  <a:lnTo>
                    <a:pt x="29083" y="7682"/>
                  </a:lnTo>
                  <a:lnTo>
                    <a:pt x="29871" y="9584"/>
                  </a:lnTo>
                  <a:lnTo>
                    <a:pt x="30659" y="11486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720898" y="197459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3467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9566" y="30659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720898" y="197459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627275" y="1993581"/>
              <a:ext cx="102235" cy="136525"/>
            </a:xfrm>
            <a:custGeom>
              <a:avLst/>
              <a:gdLst/>
              <a:ahLst/>
              <a:cxnLst/>
              <a:rect l="l" t="t" r="r" b="b"/>
              <a:pathLst>
                <a:path w="102234" h="136525">
                  <a:moveTo>
                    <a:pt x="0" y="23817"/>
                  </a:moveTo>
                  <a:lnTo>
                    <a:pt x="94026" y="0"/>
                  </a:lnTo>
                </a:path>
                <a:path w="102234" h="136525">
                  <a:moveTo>
                    <a:pt x="38669" y="136476"/>
                  </a:moveTo>
                  <a:lnTo>
                    <a:pt x="102236" y="10423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720898" y="220596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3467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9566" y="30659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720898" y="220596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653577" y="2154847"/>
              <a:ext cx="73025" cy="163830"/>
            </a:xfrm>
            <a:custGeom>
              <a:avLst/>
              <a:gdLst/>
              <a:ahLst/>
              <a:cxnLst/>
              <a:rect l="l" t="t" r="r" b="b"/>
              <a:pathLst>
                <a:path w="73025" h="163830">
                  <a:moveTo>
                    <a:pt x="16202" y="0"/>
                  </a:moveTo>
                  <a:lnTo>
                    <a:pt x="71883" y="55681"/>
                  </a:lnTo>
                </a:path>
                <a:path w="73025" h="163830">
                  <a:moveTo>
                    <a:pt x="0" y="163696"/>
                  </a:moveTo>
                  <a:lnTo>
                    <a:pt x="72802" y="78472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528309" y="200565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528309" y="200565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549129" y="2035761"/>
              <a:ext cx="36195" cy="93980"/>
            </a:xfrm>
            <a:custGeom>
              <a:avLst/>
              <a:gdLst/>
              <a:ahLst/>
              <a:cxnLst/>
              <a:rect l="l" t="t" r="r" b="b"/>
              <a:pathLst>
                <a:path w="36194" h="93980">
                  <a:moveTo>
                    <a:pt x="36130" y="93432"/>
                  </a:moveTo>
                  <a:lnTo>
                    <a:pt x="0" y="0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574864" y="212830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574864" y="212830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559363" y="231462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559363" y="231462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15526" y="31053"/>
                  </a:lnTo>
                  <a:lnTo>
                    <a:pt x="13467" y="31053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29871" y="9584"/>
                  </a:lnTo>
                  <a:lnTo>
                    <a:pt x="30659" y="11486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652526" y="197459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652526" y="197459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558904" y="1993581"/>
              <a:ext cx="102235" cy="136525"/>
            </a:xfrm>
            <a:custGeom>
              <a:avLst/>
              <a:gdLst/>
              <a:ahLst/>
              <a:cxnLst/>
              <a:rect l="l" t="t" r="r" b="b"/>
              <a:pathLst>
                <a:path w="102235" h="136525">
                  <a:moveTo>
                    <a:pt x="0" y="23817"/>
                  </a:moveTo>
                  <a:lnTo>
                    <a:pt x="93972" y="0"/>
                  </a:lnTo>
                </a:path>
                <a:path w="102235" h="136525">
                  <a:moveTo>
                    <a:pt x="38669" y="136476"/>
                  </a:moveTo>
                  <a:lnTo>
                    <a:pt x="102182" y="10423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652526" y="220596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652526" y="220596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585151" y="2005678"/>
              <a:ext cx="83185" cy="313055"/>
            </a:xfrm>
            <a:custGeom>
              <a:avLst/>
              <a:gdLst/>
              <a:ahLst/>
              <a:cxnLst/>
              <a:rect l="l" t="t" r="r" b="b"/>
              <a:pathLst>
                <a:path w="83185" h="313055">
                  <a:moveTo>
                    <a:pt x="16256" y="149168"/>
                  </a:moveTo>
                  <a:lnTo>
                    <a:pt x="71883" y="204850"/>
                  </a:lnTo>
                </a:path>
                <a:path w="83185" h="313055">
                  <a:moveTo>
                    <a:pt x="82901" y="0"/>
                  </a:moveTo>
                  <a:lnTo>
                    <a:pt x="82901" y="200259"/>
                  </a:lnTo>
                </a:path>
                <a:path w="83185" h="313055">
                  <a:moveTo>
                    <a:pt x="0" y="312865"/>
                  </a:moveTo>
                  <a:lnTo>
                    <a:pt x="72856" y="227641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947515" y="21275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947515" y="21275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053" y="15526"/>
                  </a:moveTo>
                  <a:lnTo>
                    <a:pt x="15526" y="31053"/>
                  </a:lnTo>
                  <a:lnTo>
                    <a:pt x="13467" y="31053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932015" y="2313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2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932015" y="2313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053" y="15526"/>
                  </a:moveTo>
                  <a:lnTo>
                    <a:pt x="31052" y="17585"/>
                  </a:lnTo>
                  <a:lnTo>
                    <a:pt x="30658" y="19566"/>
                  </a:lnTo>
                  <a:lnTo>
                    <a:pt x="29870" y="21468"/>
                  </a:lnTo>
                  <a:lnTo>
                    <a:pt x="29082" y="23370"/>
                  </a:lnTo>
                  <a:lnTo>
                    <a:pt x="21468" y="29871"/>
                  </a:lnTo>
                  <a:lnTo>
                    <a:pt x="19565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6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6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5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5049" y="3091"/>
                  </a:lnTo>
                  <a:lnTo>
                    <a:pt x="26505" y="4547"/>
                  </a:lnTo>
                  <a:lnTo>
                    <a:pt x="27961" y="6003"/>
                  </a:lnTo>
                  <a:lnTo>
                    <a:pt x="29082" y="7682"/>
                  </a:lnTo>
                  <a:lnTo>
                    <a:pt x="29870" y="9584"/>
                  </a:lnTo>
                  <a:lnTo>
                    <a:pt x="30658" y="11486"/>
                  </a:lnTo>
                  <a:lnTo>
                    <a:pt x="31052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948460" y="2158574"/>
              <a:ext cx="13970" cy="155575"/>
            </a:xfrm>
            <a:custGeom>
              <a:avLst/>
              <a:gdLst/>
              <a:ahLst/>
              <a:cxnLst/>
              <a:rect l="l" t="t" r="r" b="b"/>
              <a:pathLst>
                <a:path w="13969" h="155575">
                  <a:moveTo>
                    <a:pt x="13609" y="0"/>
                  </a:moveTo>
                  <a:lnTo>
                    <a:pt x="0" y="155325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2025178" y="19738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2025178" y="19738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6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970225" y="2003248"/>
              <a:ext cx="64135" cy="126364"/>
            </a:xfrm>
            <a:custGeom>
              <a:avLst/>
              <a:gdLst/>
              <a:ahLst/>
              <a:cxnLst/>
              <a:rect l="l" t="t" r="r" b="b"/>
              <a:pathLst>
                <a:path w="64135" h="126364">
                  <a:moveTo>
                    <a:pt x="0" y="126053"/>
                  </a:moveTo>
                  <a:lnTo>
                    <a:pt x="63512" y="0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2025178" y="220521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2025178" y="220521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6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957803" y="2154037"/>
              <a:ext cx="73025" cy="163830"/>
            </a:xfrm>
            <a:custGeom>
              <a:avLst/>
              <a:gdLst/>
              <a:ahLst/>
              <a:cxnLst/>
              <a:rect l="l" t="t" r="r" b="b"/>
              <a:pathLst>
                <a:path w="73025" h="163830">
                  <a:moveTo>
                    <a:pt x="16202" y="0"/>
                  </a:moveTo>
                  <a:lnTo>
                    <a:pt x="71883" y="55681"/>
                  </a:lnTo>
                </a:path>
                <a:path w="73025" h="163830">
                  <a:moveTo>
                    <a:pt x="0" y="163750"/>
                  </a:moveTo>
                  <a:lnTo>
                    <a:pt x="72802" y="78526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969332" y="200565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969332" y="200565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990151" y="2035761"/>
              <a:ext cx="36195" cy="93980"/>
            </a:xfrm>
            <a:custGeom>
              <a:avLst/>
              <a:gdLst/>
              <a:ahLst/>
              <a:cxnLst/>
              <a:rect l="l" t="t" r="r" b="b"/>
              <a:pathLst>
                <a:path w="36194" h="93980">
                  <a:moveTo>
                    <a:pt x="36185" y="93432"/>
                  </a:moveTo>
                  <a:lnTo>
                    <a:pt x="0" y="0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015940" y="212830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015940" y="212830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000386" y="231462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000386" y="231462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15526" y="31053"/>
                  </a:lnTo>
                  <a:lnTo>
                    <a:pt x="13467" y="31053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5049" y="3091"/>
                  </a:lnTo>
                  <a:lnTo>
                    <a:pt x="26505" y="4547"/>
                  </a:lnTo>
                  <a:lnTo>
                    <a:pt x="27961" y="6003"/>
                  </a:lnTo>
                  <a:lnTo>
                    <a:pt x="29083" y="7682"/>
                  </a:lnTo>
                  <a:lnTo>
                    <a:pt x="29871" y="9584"/>
                  </a:lnTo>
                  <a:lnTo>
                    <a:pt x="30659" y="11486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016831" y="2159330"/>
              <a:ext cx="13970" cy="155575"/>
            </a:xfrm>
            <a:custGeom>
              <a:avLst/>
              <a:gdLst/>
              <a:ahLst/>
              <a:cxnLst/>
              <a:rect l="l" t="t" r="r" b="b"/>
              <a:pathLst>
                <a:path w="13969" h="155575">
                  <a:moveTo>
                    <a:pt x="13609" y="0"/>
                  </a:moveTo>
                  <a:lnTo>
                    <a:pt x="0" y="155325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093549" y="197459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093549" y="197459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038596" y="2004004"/>
              <a:ext cx="64135" cy="126364"/>
            </a:xfrm>
            <a:custGeom>
              <a:avLst/>
              <a:gdLst/>
              <a:ahLst/>
              <a:cxnLst/>
              <a:rect l="l" t="t" r="r" b="b"/>
              <a:pathLst>
                <a:path w="64134" h="126364">
                  <a:moveTo>
                    <a:pt x="0" y="126053"/>
                  </a:moveTo>
                  <a:lnTo>
                    <a:pt x="63512" y="0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093549" y="220596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093549" y="220596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7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026174" y="2154847"/>
              <a:ext cx="73025" cy="163830"/>
            </a:xfrm>
            <a:custGeom>
              <a:avLst/>
              <a:gdLst/>
              <a:ahLst/>
              <a:cxnLst/>
              <a:rect l="l" t="t" r="r" b="b"/>
              <a:pathLst>
                <a:path w="73025" h="163830">
                  <a:moveTo>
                    <a:pt x="16256" y="0"/>
                  </a:moveTo>
                  <a:lnTo>
                    <a:pt x="71937" y="55681"/>
                  </a:lnTo>
                </a:path>
                <a:path w="73025" h="163830">
                  <a:moveTo>
                    <a:pt x="0" y="163696"/>
                  </a:moveTo>
                  <a:lnTo>
                    <a:pt x="72856" y="78472"/>
                  </a:lnTo>
                </a:path>
              </a:pathLst>
            </a:custGeom>
            <a:ln w="540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9" name="object 3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9283" y="1971897"/>
              <a:ext cx="160671" cy="267821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2957" y="1971897"/>
              <a:ext cx="160671" cy="267821"/>
            </a:xfrm>
            <a:prstGeom prst="rect">
              <a:avLst/>
            </a:prstGeom>
          </p:spPr>
        </p:pic>
        <p:sp>
          <p:nvSpPr>
            <p:cNvPr id="401" name="object 401"/>
            <p:cNvSpPr/>
            <p:nvPr/>
          </p:nvSpPr>
          <p:spPr>
            <a:xfrm>
              <a:off x="1605944" y="2143019"/>
              <a:ext cx="341630" cy="1270"/>
            </a:xfrm>
            <a:custGeom>
              <a:avLst/>
              <a:gdLst/>
              <a:ahLst/>
              <a:cxnLst/>
              <a:rect l="l" t="t" r="r" b="b"/>
              <a:pathLst>
                <a:path w="341630" h="1269">
                  <a:moveTo>
                    <a:pt x="155271" y="0"/>
                  </a:moveTo>
                  <a:lnTo>
                    <a:pt x="47148" y="0"/>
                  </a:lnTo>
                  <a:lnTo>
                    <a:pt x="0" y="810"/>
                  </a:lnTo>
                </a:path>
                <a:path w="341630" h="1269">
                  <a:moveTo>
                    <a:pt x="186325" y="0"/>
                  </a:moveTo>
                  <a:lnTo>
                    <a:pt x="293962" y="0"/>
                  </a:lnTo>
                  <a:lnTo>
                    <a:pt x="341597" y="53"/>
                  </a:lnTo>
                </a:path>
              </a:pathLst>
            </a:custGeom>
            <a:ln w="540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761189" y="21275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761189" y="212754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590390" y="2328805"/>
              <a:ext cx="341630" cy="1905"/>
            </a:xfrm>
            <a:custGeom>
              <a:avLst/>
              <a:gdLst/>
              <a:ahLst/>
              <a:cxnLst/>
              <a:rect l="l" t="t" r="r" b="b"/>
              <a:pathLst>
                <a:path w="341630" h="1905">
                  <a:moveTo>
                    <a:pt x="186325" y="0"/>
                  </a:moveTo>
                  <a:lnTo>
                    <a:pt x="293854" y="0"/>
                  </a:lnTo>
                  <a:lnTo>
                    <a:pt x="233366" y="0"/>
                  </a:lnTo>
                  <a:lnTo>
                    <a:pt x="341597" y="0"/>
                  </a:lnTo>
                </a:path>
                <a:path w="341630" h="1905">
                  <a:moveTo>
                    <a:pt x="155271" y="0"/>
                  </a:moveTo>
                  <a:lnTo>
                    <a:pt x="47040" y="0"/>
                  </a:lnTo>
                  <a:lnTo>
                    <a:pt x="0" y="1620"/>
                  </a:lnTo>
                </a:path>
              </a:pathLst>
            </a:custGeom>
            <a:ln w="540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745689" y="2313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7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745689" y="231387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7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6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9871" y="9584"/>
                  </a:lnTo>
                  <a:lnTo>
                    <a:pt x="30659" y="11486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678476" y="1989368"/>
              <a:ext cx="346710" cy="325120"/>
            </a:xfrm>
            <a:custGeom>
              <a:avLst/>
              <a:gdLst/>
              <a:ahLst/>
              <a:cxnLst/>
              <a:rect l="l" t="t" r="r" b="b"/>
              <a:pathLst>
                <a:path w="346710" h="325119">
                  <a:moveTo>
                    <a:pt x="97267" y="169205"/>
                  </a:moveTo>
                  <a:lnTo>
                    <a:pt x="83657" y="324530"/>
                  </a:lnTo>
                </a:path>
                <a:path w="346710" h="325119">
                  <a:moveTo>
                    <a:pt x="160348" y="270"/>
                  </a:moveTo>
                  <a:lnTo>
                    <a:pt x="52387" y="270"/>
                  </a:lnTo>
                  <a:lnTo>
                    <a:pt x="112875" y="810"/>
                  </a:lnTo>
                  <a:lnTo>
                    <a:pt x="0" y="918"/>
                  </a:lnTo>
                </a:path>
                <a:path w="346710" h="325119">
                  <a:moveTo>
                    <a:pt x="191402" y="270"/>
                  </a:moveTo>
                  <a:lnTo>
                    <a:pt x="299201" y="270"/>
                  </a:lnTo>
                  <a:lnTo>
                    <a:pt x="346673" y="0"/>
                  </a:lnTo>
                </a:path>
              </a:pathLst>
            </a:custGeom>
            <a:ln w="540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838852" y="19738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3467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9566" y="30659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838852" y="197384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6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5049" y="3091"/>
                  </a:lnTo>
                  <a:lnTo>
                    <a:pt x="26505" y="4547"/>
                  </a:lnTo>
                  <a:lnTo>
                    <a:pt x="27961" y="6003"/>
                  </a:lnTo>
                  <a:lnTo>
                    <a:pt x="29083" y="7682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683553" y="2003248"/>
              <a:ext cx="341630" cy="219075"/>
            </a:xfrm>
            <a:custGeom>
              <a:avLst/>
              <a:gdLst/>
              <a:ahLst/>
              <a:cxnLst/>
              <a:rect l="l" t="t" r="r" b="b"/>
              <a:pathLst>
                <a:path w="341630" h="219075">
                  <a:moveTo>
                    <a:pt x="170825" y="201933"/>
                  </a:moveTo>
                  <a:lnTo>
                    <a:pt x="170825" y="1620"/>
                  </a:lnTo>
                </a:path>
                <a:path w="341630" h="219075">
                  <a:moveTo>
                    <a:pt x="100345" y="126053"/>
                  </a:moveTo>
                  <a:lnTo>
                    <a:pt x="163858" y="0"/>
                  </a:lnTo>
                </a:path>
                <a:path w="341630" h="219075">
                  <a:moveTo>
                    <a:pt x="186325" y="217542"/>
                  </a:moveTo>
                  <a:lnTo>
                    <a:pt x="294124" y="217542"/>
                  </a:lnTo>
                  <a:lnTo>
                    <a:pt x="341597" y="217488"/>
                  </a:lnTo>
                </a:path>
                <a:path w="341630" h="219075">
                  <a:moveTo>
                    <a:pt x="155271" y="217542"/>
                  </a:moveTo>
                  <a:lnTo>
                    <a:pt x="47310" y="217542"/>
                  </a:lnTo>
                  <a:lnTo>
                    <a:pt x="0" y="218622"/>
                  </a:lnTo>
                </a:path>
              </a:pathLst>
            </a:custGeom>
            <a:ln w="540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838852" y="220521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17585" y="31053"/>
                  </a:moveTo>
                  <a:lnTo>
                    <a:pt x="13467" y="31053"/>
                  </a:lnTo>
                  <a:lnTo>
                    <a:pt x="11486" y="30659"/>
                  </a:lnTo>
                  <a:lnTo>
                    <a:pt x="0" y="17585"/>
                  </a:lnTo>
                  <a:lnTo>
                    <a:pt x="0" y="13467"/>
                  </a:lnTo>
                  <a:lnTo>
                    <a:pt x="13467" y="0"/>
                  </a:lnTo>
                  <a:lnTo>
                    <a:pt x="17585" y="0"/>
                  </a:lnTo>
                  <a:lnTo>
                    <a:pt x="31053" y="13467"/>
                  </a:lnTo>
                  <a:lnTo>
                    <a:pt x="31053" y="15526"/>
                  </a:lnTo>
                  <a:lnTo>
                    <a:pt x="31053" y="17585"/>
                  </a:lnTo>
                  <a:lnTo>
                    <a:pt x="19566" y="30659"/>
                  </a:lnTo>
                  <a:lnTo>
                    <a:pt x="17585" y="31053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838852" y="220521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053" y="15526"/>
                  </a:moveTo>
                  <a:lnTo>
                    <a:pt x="31053" y="17585"/>
                  </a:lnTo>
                  <a:lnTo>
                    <a:pt x="30659" y="19566"/>
                  </a:lnTo>
                  <a:lnTo>
                    <a:pt x="29871" y="21468"/>
                  </a:lnTo>
                  <a:lnTo>
                    <a:pt x="29083" y="23370"/>
                  </a:lnTo>
                  <a:lnTo>
                    <a:pt x="27961" y="25049"/>
                  </a:lnTo>
                  <a:lnTo>
                    <a:pt x="26505" y="26505"/>
                  </a:lnTo>
                  <a:lnTo>
                    <a:pt x="25049" y="27961"/>
                  </a:lnTo>
                  <a:lnTo>
                    <a:pt x="23370" y="29083"/>
                  </a:lnTo>
                  <a:lnTo>
                    <a:pt x="21468" y="29871"/>
                  </a:lnTo>
                  <a:lnTo>
                    <a:pt x="19566" y="30659"/>
                  </a:lnTo>
                  <a:lnTo>
                    <a:pt x="17585" y="31053"/>
                  </a:lnTo>
                  <a:lnTo>
                    <a:pt x="15526" y="31053"/>
                  </a:lnTo>
                  <a:lnTo>
                    <a:pt x="13467" y="31053"/>
                  </a:lnTo>
                  <a:lnTo>
                    <a:pt x="11486" y="30659"/>
                  </a:lnTo>
                  <a:lnTo>
                    <a:pt x="9584" y="29871"/>
                  </a:lnTo>
                  <a:lnTo>
                    <a:pt x="7682" y="29083"/>
                  </a:lnTo>
                  <a:lnTo>
                    <a:pt x="6003" y="27961"/>
                  </a:lnTo>
                  <a:lnTo>
                    <a:pt x="4547" y="26505"/>
                  </a:lnTo>
                  <a:lnTo>
                    <a:pt x="3091" y="25049"/>
                  </a:lnTo>
                  <a:lnTo>
                    <a:pt x="1969" y="23370"/>
                  </a:lnTo>
                  <a:lnTo>
                    <a:pt x="1181" y="21468"/>
                  </a:lnTo>
                  <a:lnTo>
                    <a:pt x="393" y="19566"/>
                  </a:lnTo>
                  <a:lnTo>
                    <a:pt x="0" y="17585"/>
                  </a:lnTo>
                  <a:lnTo>
                    <a:pt x="0" y="15526"/>
                  </a:lnTo>
                  <a:lnTo>
                    <a:pt x="0" y="13467"/>
                  </a:lnTo>
                  <a:lnTo>
                    <a:pt x="393" y="11487"/>
                  </a:lnTo>
                  <a:lnTo>
                    <a:pt x="1181" y="9584"/>
                  </a:lnTo>
                  <a:lnTo>
                    <a:pt x="1969" y="7682"/>
                  </a:lnTo>
                  <a:lnTo>
                    <a:pt x="3091" y="6003"/>
                  </a:lnTo>
                  <a:lnTo>
                    <a:pt x="4547" y="4547"/>
                  </a:lnTo>
                  <a:lnTo>
                    <a:pt x="6003" y="3091"/>
                  </a:lnTo>
                  <a:lnTo>
                    <a:pt x="7682" y="1969"/>
                  </a:lnTo>
                  <a:lnTo>
                    <a:pt x="9584" y="1181"/>
                  </a:lnTo>
                  <a:lnTo>
                    <a:pt x="11486" y="393"/>
                  </a:lnTo>
                  <a:lnTo>
                    <a:pt x="13467" y="0"/>
                  </a:lnTo>
                  <a:lnTo>
                    <a:pt x="15526" y="0"/>
                  </a:lnTo>
                  <a:lnTo>
                    <a:pt x="17585" y="0"/>
                  </a:lnTo>
                  <a:lnTo>
                    <a:pt x="19566" y="393"/>
                  </a:lnTo>
                  <a:lnTo>
                    <a:pt x="21468" y="1181"/>
                  </a:lnTo>
                  <a:lnTo>
                    <a:pt x="23370" y="1969"/>
                  </a:lnTo>
                  <a:lnTo>
                    <a:pt x="25049" y="3091"/>
                  </a:lnTo>
                  <a:lnTo>
                    <a:pt x="26505" y="4547"/>
                  </a:lnTo>
                  <a:lnTo>
                    <a:pt x="27961" y="6003"/>
                  </a:lnTo>
                  <a:lnTo>
                    <a:pt x="29083" y="7682"/>
                  </a:lnTo>
                  <a:lnTo>
                    <a:pt x="29871" y="9584"/>
                  </a:lnTo>
                  <a:lnTo>
                    <a:pt x="30659" y="11487"/>
                  </a:lnTo>
                  <a:lnTo>
                    <a:pt x="31053" y="13467"/>
                  </a:lnTo>
                  <a:lnTo>
                    <a:pt x="31053" y="15526"/>
                  </a:lnTo>
                  <a:close/>
                </a:path>
              </a:pathLst>
            </a:custGeom>
            <a:ln w="540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771477" y="2154037"/>
              <a:ext cx="73025" cy="163830"/>
            </a:xfrm>
            <a:custGeom>
              <a:avLst/>
              <a:gdLst/>
              <a:ahLst/>
              <a:cxnLst/>
              <a:rect l="l" t="t" r="r" b="b"/>
              <a:pathLst>
                <a:path w="73025" h="163830">
                  <a:moveTo>
                    <a:pt x="16256" y="0"/>
                  </a:moveTo>
                  <a:lnTo>
                    <a:pt x="71883" y="55681"/>
                  </a:lnTo>
                </a:path>
                <a:path w="73025" h="163830">
                  <a:moveTo>
                    <a:pt x="0" y="163750"/>
                  </a:moveTo>
                  <a:lnTo>
                    <a:pt x="72856" y="78526"/>
                  </a:lnTo>
                </a:path>
              </a:pathLst>
            </a:custGeom>
            <a:ln w="540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658815" y="1989098"/>
              <a:ext cx="434975" cy="341630"/>
            </a:xfrm>
            <a:custGeom>
              <a:avLst/>
              <a:gdLst/>
              <a:ahLst/>
              <a:cxnLst/>
              <a:rect l="l" t="t" r="r" b="b"/>
              <a:pathLst>
                <a:path w="434975" h="341630">
                  <a:moveTo>
                    <a:pt x="170771" y="155001"/>
                  </a:moveTo>
                  <a:lnTo>
                    <a:pt x="62648" y="155001"/>
                  </a:lnTo>
                  <a:lnTo>
                    <a:pt x="123137" y="155001"/>
                  </a:lnTo>
                  <a:lnTo>
                    <a:pt x="15500" y="155001"/>
                  </a:lnTo>
                </a:path>
                <a:path w="434975" h="341630">
                  <a:moveTo>
                    <a:pt x="155271" y="341327"/>
                  </a:moveTo>
                  <a:lnTo>
                    <a:pt x="46986" y="341327"/>
                  </a:lnTo>
                  <a:lnTo>
                    <a:pt x="107474" y="341327"/>
                  </a:lnTo>
                  <a:lnTo>
                    <a:pt x="0" y="341327"/>
                  </a:lnTo>
                </a:path>
                <a:path w="434975" h="341630">
                  <a:moveTo>
                    <a:pt x="248434" y="1080"/>
                  </a:moveTo>
                  <a:lnTo>
                    <a:pt x="140419" y="1080"/>
                  </a:lnTo>
                  <a:lnTo>
                    <a:pt x="200907" y="0"/>
                  </a:lnTo>
                  <a:lnTo>
                    <a:pt x="87222" y="0"/>
                  </a:lnTo>
                </a:path>
                <a:path w="434975" h="341630">
                  <a:moveTo>
                    <a:pt x="248434" y="232772"/>
                  </a:moveTo>
                  <a:lnTo>
                    <a:pt x="140419" y="232772"/>
                  </a:lnTo>
                  <a:lnTo>
                    <a:pt x="87222" y="233960"/>
                  </a:lnTo>
                </a:path>
                <a:path w="434975" h="341630">
                  <a:moveTo>
                    <a:pt x="155271" y="32404"/>
                  </a:moveTo>
                  <a:lnTo>
                    <a:pt x="263016" y="32404"/>
                  </a:lnTo>
                  <a:lnTo>
                    <a:pt x="202527" y="32404"/>
                  </a:lnTo>
                  <a:lnTo>
                    <a:pt x="310542" y="32404"/>
                  </a:lnTo>
                </a:path>
                <a:path w="434975" h="341630">
                  <a:moveTo>
                    <a:pt x="201825" y="155001"/>
                  </a:moveTo>
                  <a:lnTo>
                    <a:pt x="309462" y="155001"/>
                  </a:lnTo>
                  <a:lnTo>
                    <a:pt x="357097" y="154731"/>
                  </a:lnTo>
                </a:path>
                <a:path w="434975" h="341630">
                  <a:moveTo>
                    <a:pt x="186325" y="341327"/>
                  </a:moveTo>
                  <a:lnTo>
                    <a:pt x="293800" y="341327"/>
                  </a:lnTo>
                  <a:lnTo>
                    <a:pt x="233312" y="341327"/>
                  </a:lnTo>
                  <a:lnTo>
                    <a:pt x="341597" y="341327"/>
                  </a:lnTo>
                </a:path>
                <a:path w="434975" h="341630">
                  <a:moveTo>
                    <a:pt x="279488" y="1080"/>
                  </a:moveTo>
                  <a:lnTo>
                    <a:pt x="387233" y="1080"/>
                  </a:lnTo>
                  <a:lnTo>
                    <a:pt x="326745" y="1080"/>
                  </a:lnTo>
                  <a:lnTo>
                    <a:pt x="434760" y="1080"/>
                  </a:lnTo>
                </a:path>
                <a:path w="434975" h="341630">
                  <a:moveTo>
                    <a:pt x="279488" y="232772"/>
                  </a:moveTo>
                  <a:lnTo>
                    <a:pt x="387233" y="232772"/>
                  </a:lnTo>
                  <a:lnTo>
                    <a:pt x="326745" y="232772"/>
                  </a:lnTo>
                  <a:lnTo>
                    <a:pt x="434760" y="232772"/>
                  </a:lnTo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826236" y="2376881"/>
              <a:ext cx="1298575" cy="167005"/>
            </a:xfrm>
            <a:custGeom>
              <a:avLst/>
              <a:gdLst/>
              <a:ahLst/>
              <a:cxnLst/>
              <a:rect l="l" t="t" r="r" b="b"/>
              <a:pathLst>
                <a:path w="1298575" h="167005">
                  <a:moveTo>
                    <a:pt x="5397" y="43205"/>
                  </a:moveTo>
                  <a:lnTo>
                    <a:pt x="0" y="43205"/>
                  </a:lnTo>
                  <a:lnTo>
                    <a:pt x="0" y="48602"/>
                  </a:lnTo>
                  <a:lnTo>
                    <a:pt x="5397" y="48602"/>
                  </a:lnTo>
                  <a:lnTo>
                    <a:pt x="5397" y="43205"/>
                  </a:lnTo>
                  <a:close/>
                </a:path>
                <a:path w="1298575" h="167005">
                  <a:moveTo>
                    <a:pt x="5397" y="32397"/>
                  </a:moveTo>
                  <a:lnTo>
                    <a:pt x="0" y="32397"/>
                  </a:lnTo>
                  <a:lnTo>
                    <a:pt x="0" y="37807"/>
                  </a:lnTo>
                  <a:lnTo>
                    <a:pt x="5397" y="37807"/>
                  </a:lnTo>
                  <a:lnTo>
                    <a:pt x="5397" y="32397"/>
                  </a:lnTo>
                  <a:close/>
                </a:path>
                <a:path w="1298575" h="167005">
                  <a:moveTo>
                    <a:pt x="5397" y="21602"/>
                  </a:moveTo>
                  <a:lnTo>
                    <a:pt x="0" y="21602"/>
                  </a:lnTo>
                  <a:lnTo>
                    <a:pt x="0" y="27000"/>
                  </a:lnTo>
                  <a:lnTo>
                    <a:pt x="5397" y="27000"/>
                  </a:lnTo>
                  <a:lnTo>
                    <a:pt x="5397" y="21602"/>
                  </a:lnTo>
                  <a:close/>
                </a:path>
                <a:path w="1298575" h="167005">
                  <a:moveTo>
                    <a:pt x="5397" y="10795"/>
                  </a:moveTo>
                  <a:lnTo>
                    <a:pt x="0" y="10795"/>
                  </a:lnTo>
                  <a:lnTo>
                    <a:pt x="0" y="16205"/>
                  </a:lnTo>
                  <a:lnTo>
                    <a:pt x="5397" y="16205"/>
                  </a:lnTo>
                  <a:lnTo>
                    <a:pt x="5397" y="10795"/>
                  </a:lnTo>
                  <a:close/>
                </a:path>
                <a:path w="1298575" h="167005">
                  <a:moveTo>
                    <a:pt x="5397" y="0"/>
                  </a:moveTo>
                  <a:lnTo>
                    <a:pt x="0" y="0"/>
                  </a:lnTo>
                  <a:lnTo>
                    <a:pt x="0" y="5397"/>
                  </a:lnTo>
                  <a:lnTo>
                    <a:pt x="5397" y="5397"/>
                  </a:lnTo>
                  <a:lnTo>
                    <a:pt x="5397" y="0"/>
                  </a:lnTo>
                  <a:close/>
                </a:path>
                <a:path w="1298575" h="167005">
                  <a:moveTo>
                    <a:pt x="5562" y="59778"/>
                  </a:moveTo>
                  <a:lnTo>
                    <a:pt x="5461" y="58127"/>
                  </a:lnTo>
                  <a:lnTo>
                    <a:pt x="5397" y="54000"/>
                  </a:lnTo>
                  <a:lnTo>
                    <a:pt x="0" y="54000"/>
                  </a:lnTo>
                  <a:lnTo>
                    <a:pt x="50" y="58127"/>
                  </a:lnTo>
                  <a:lnTo>
                    <a:pt x="177" y="60109"/>
                  </a:lnTo>
                  <a:lnTo>
                    <a:pt x="5562" y="59778"/>
                  </a:lnTo>
                  <a:close/>
                </a:path>
                <a:path w="1298575" h="167005">
                  <a:moveTo>
                    <a:pt x="6896" y="70243"/>
                  </a:moveTo>
                  <a:lnTo>
                    <a:pt x="6565" y="68618"/>
                  </a:lnTo>
                  <a:lnTo>
                    <a:pt x="6286" y="66929"/>
                  </a:lnTo>
                  <a:lnTo>
                    <a:pt x="6070" y="65189"/>
                  </a:lnTo>
                  <a:lnTo>
                    <a:pt x="711" y="65874"/>
                  </a:lnTo>
                  <a:lnTo>
                    <a:pt x="952" y="67754"/>
                  </a:lnTo>
                  <a:lnTo>
                    <a:pt x="1244" y="69570"/>
                  </a:lnTo>
                  <a:lnTo>
                    <a:pt x="1600" y="71323"/>
                  </a:lnTo>
                  <a:lnTo>
                    <a:pt x="6896" y="70243"/>
                  </a:lnTo>
                  <a:close/>
                </a:path>
                <a:path w="1298575" h="167005">
                  <a:moveTo>
                    <a:pt x="9728" y="79756"/>
                  </a:moveTo>
                  <a:lnTo>
                    <a:pt x="9105" y="78219"/>
                  </a:lnTo>
                  <a:lnTo>
                    <a:pt x="8496" y="76441"/>
                  </a:lnTo>
                  <a:lnTo>
                    <a:pt x="8051" y="74917"/>
                  </a:lnTo>
                  <a:lnTo>
                    <a:pt x="2870" y="76441"/>
                  </a:lnTo>
                  <a:lnTo>
                    <a:pt x="2921" y="76606"/>
                  </a:lnTo>
                  <a:lnTo>
                    <a:pt x="3390" y="78219"/>
                  </a:lnTo>
                  <a:lnTo>
                    <a:pt x="4038" y="80086"/>
                  </a:lnTo>
                  <a:lnTo>
                    <a:pt x="4737" y="81788"/>
                  </a:lnTo>
                  <a:lnTo>
                    <a:pt x="9728" y="79756"/>
                  </a:lnTo>
                  <a:close/>
                </a:path>
                <a:path w="1298575" h="167005">
                  <a:moveTo>
                    <a:pt x="14706" y="88671"/>
                  </a:moveTo>
                  <a:lnTo>
                    <a:pt x="13728" y="87350"/>
                  </a:lnTo>
                  <a:lnTo>
                    <a:pt x="12814" y="85940"/>
                  </a:lnTo>
                  <a:lnTo>
                    <a:pt x="11988" y="84467"/>
                  </a:lnTo>
                  <a:lnTo>
                    <a:pt x="7277" y="87096"/>
                  </a:lnTo>
                  <a:lnTo>
                    <a:pt x="8153" y="88671"/>
                  </a:lnTo>
                  <a:lnTo>
                    <a:pt x="9258" y="90385"/>
                  </a:lnTo>
                  <a:lnTo>
                    <a:pt x="10375" y="91897"/>
                  </a:lnTo>
                  <a:lnTo>
                    <a:pt x="14706" y="88671"/>
                  </a:lnTo>
                  <a:close/>
                </a:path>
                <a:path w="1298575" h="167005">
                  <a:moveTo>
                    <a:pt x="21539" y="95618"/>
                  </a:moveTo>
                  <a:lnTo>
                    <a:pt x="20243" y="94615"/>
                  </a:lnTo>
                  <a:lnTo>
                    <a:pt x="19024" y="93535"/>
                  </a:lnTo>
                  <a:lnTo>
                    <a:pt x="17894" y="92379"/>
                  </a:lnTo>
                  <a:lnTo>
                    <a:pt x="14033" y="96164"/>
                  </a:lnTo>
                  <a:lnTo>
                    <a:pt x="15341" y="97497"/>
                  </a:lnTo>
                  <a:lnTo>
                    <a:pt x="16751" y="98742"/>
                  </a:lnTo>
                  <a:lnTo>
                    <a:pt x="18237" y="99898"/>
                  </a:lnTo>
                  <a:lnTo>
                    <a:pt x="21539" y="95618"/>
                  </a:lnTo>
                  <a:close/>
                </a:path>
                <a:path w="1298575" h="167005">
                  <a:moveTo>
                    <a:pt x="30327" y="100711"/>
                  </a:moveTo>
                  <a:lnTo>
                    <a:pt x="28689" y="100025"/>
                  </a:lnTo>
                  <a:lnTo>
                    <a:pt x="27152" y="99250"/>
                  </a:lnTo>
                  <a:lnTo>
                    <a:pt x="25679" y="98399"/>
                  </a:lnTo>
                  <a:lnTo>
                    <a:pt x="22974" y="103060"/>
                  </a:lnTo>
                  <a:lnTo>
                    <a:pt x="24625" y="104025"/>
                  </a:lnTo>
                  <a:lnTo>
                    <a:pt x="26377" y="104902"/>
                  </a:lnTo>
                  <a:lnTo>
                    <a:pt x="28206" y="105676"/>
                  </a:lnTo>
                  <a:lnTo>
                    <a:pt x="30327" y="100711"/>
                  </a:lnTo>
                  <a:close/>
                </a:path>
                <a:path w="1298575" h="167005">
                  <a:moveTo>
                    <a:pt x="39852" y="103682"/>
                  </a:moveTo>
                  <a:lnTo>
                    <a:pt x="38252" y="103339"/>
                  </a:lnTo>
                  <a:lnTo>
                    <a:pt x="36703" y="102933"/>
                  </a:lnTo>
                  <a:lnTo>
                    <a:pt x="35217" y="102489"/>
                  </a:lnTo>
                  <a:lnTo>
                    <a:pt x="33642" y="107645"/>
                  </a:lnTo>
                  <a:lnTo>
                    <a:pt x="35280" y="108153"/>
                  </a:lnTo>
                  <a:lnTo>
                    <a:pt x="36969" y="108585"/>
                  </a:lnTo>
                  <a:lnTo>
                    <a:pt x="38722" y="108966"/>
                  </a:lnTo>
                  <a:lnTo>
                    <a:pt x="38798" y="108585"/>
                  </a:lnTo>
                  <a:lnTo>
                    <a:pt x="38887" y="108153"/>
                  </a:lnTo>
                  <a:lnTo>
                    <a:pt x="39001" y="107645"/>
                  </a:lnTo>
                  <a:lnTo>
                    <a:pt x="39852" y="103682"/>
                  </a:lnTo>
                  <a:close/>
                </a:path>
                <a:path w="1298575" h="167005">
                  <a:moveTo>
                    <a:pt x="50228" y="104978"/>
                  </a:moveTo>
                  <a:lnTo>
                    <a:pt x="44792" y="104978"/>
                  </a:lnTo>
                  <a:lnTo>
                    <a:pt x="44119" y="109905"/>
                  </a:lnTo>
                  <a:lnTo>
                    <a:pt x="49885" y="109905"/>
                  </a:lnTo>
                  <a:lnTo>
                    <a:pt x="50228" y="104978"/>
                  </a:lnTo>
                  <a:close/>
                </a:path>
                <a:path w="1298575" h="167005">
                  <a:moveTo>
                    <a:pt x="61417" y="105308"/>
                  </a:moveTo>
                  <a:lnTo>
                    <a:pt x="55943" y="105308"/>
                  </a:lnTo>
                  <a:lnTo>
                    <a:pt x="55918" y="110705"/>
                  </a:lnTo>
                  <a:lnTo>
                    <a:pt x="61417" y="110705"/>
                  </a:lnTo>
                  <a:lnTo>
                    <a:pt x="61417" y="105308"/>
                  </a:lnTo>
                  <a:close/>
                </a:path>
                <a:path w="1298575" h="167005">
                  <a:moveTo>
                    <a:pt x="72212" y="105308"/>
                  </a:moveTo>
                  <a:lnTo>
                    <a:pt x="66814" y="105308"/>
                  </a:lnTo>
                  <a:lnTo>
                    <a:pt x="66814" y="110718"/>
                  </a:lnTo>
                  <a:lnTo>
                    <a:pt x="72212" y="110718"/>
                  </a:lnTo>
                  <a:lnTo>
                    <a:pt x="72212" y="105308"/>
                  </a:lnTo>
                  <a:close/>
                </a:path>
                <a:path w="1298575" h="167005">
                  <a:moveTo>
                    <a:pt x="83019" y="105308"/>
                  </a:moveTo>
                  <a:lnTo>
                    <a:pt x="77622" y="105308"/>
                  </a:lnTo>
                  <a:lnTo>
                    <a:pt x="77622" y="110718"/>
                  </a:lnTo>
                  <a:lnTo>
                    <a:pt x="83019" y="110718"/>
                  </a:lnTo>
                  <a:lnTo>
                    <a:pt x="83019" y="105308"/>
                  </a:lnTo>
                  <a:close/>
                </a:path>
                <a:path w="1298575" h="167005">
                  <a:moveTo>
                    <a:pt x="93814" y="105308"/>
                  </a:moveTo>
                  <a:lnTo>
                    <a:pt x="88417" y="105308"/>
                  </a:lnTo>
                  <a:lnTo>
                    <a:pt x="88417" y="110718"/>
                  </a:lnTo>
                  <a:lnTo>
                    <a:pt x="93814" y="110718"/>
                  </a:lnTo>
                  <a:lnTo>
                    <a:pt x="93814" y="105308"/>
                  </a:lnTo>
                  <a:close/>
                </a:path>
                <a:path w="1298575" h="167005">
                  <a:moveTo>
                    <a:pt x="104622" y="105308"/>
                  </a:moveTo>
                  <a:lnTo>
                    <a:pt x="99225" y="105308"/>
                  </a:lnTo>
                  <a:lnTo>
                    <a:pt x="99225" y="110718"/>
                  </a:lnTo>
                  <a:lnTo>
                    <a:pt x="104622" y="110718"/>
                  </a:lnTo>
                  <a:lnTo>
                    <a:pt x="104622" y="105308"/>
                  </a:lnTo>
                  <a:close/>
                </a:path>
                <a:path w="1298575" h="167005">
                  <a:moveTo>
                    <a:pt x="115417" y="105308"/>
                  </a:moveTo>
                  <a:lnTo>
                    <a:pt x="110020" y="105308"/>
                  </a:lnTo>
                  <a:lnTo>
                    <a:pt x="110020" y="110718"/>
                  </a:lnTo>
                  <a:lnTo>
                    <a:pt x="115417" y="110718"/>
                  </a:lnTo>
                  <a:lnTo>
                    <a:pt x="115417" y="105308"/>
                  </a:lnTo>
                  <a:close/>
                </a:path>
                <a:path w="1298575" h="167005">
                  <a:moveTo>
                    <a:pt x="126225" y="105308"/>
                  </a:moveTo>
                  <a:lnTo>
                    <a:pt x="120827" y="105308"/>
                  </a:lnTo>
                  <a:lnTo>
                    <a:pt x="120827" y="110718"/>
                  </a:lnTo>
                  <a:lnTo>
                    <a:pt x="126225" y="110718"/>
                  </a:lnTo>
                  <a:lnTo>
                    <a:pt x="126225" y="105308"/>
                  </a:lnTo>
                  <a:close/>
                </a:path>
                <a:path w="1298575" h="167005">
                  <a:moveTo>
                    <a:pt x="137020" y="105308"/>
                  </a:moveTo>
                  <a:lnTo>
                    <a:pt x="131622" y="105308"/>
                  </a:lnTo>
                  <a:lnTo>
                    <a:pt x="131622" y="110718"/>
                  </a:lnTo>
                  <a:lnTo>
                    <a:pt x="137020" y="110718"/>
                  </a:lnTo>
                  <a:lnTo>
                    <a:pt x="137020" y="105308"/>
                  </a:lnTo>
                  <a:close/>
                </a:path>
                <a:path w="1298575" h="167005">
                  <a:moveTo>
                    <a:pt x="147828" y="105308"/>
                  </a:moveTo>
                  <a:lnTo>
                    <a:pt x="142430" y="105308"/>
                  </a:lnTo>
                  <a:lnTo>
                    <a:pt x="142430" y="110718"/>
                  </a:lnTo>
                  <a:lnTo>
                    <a:pt x="147828" y="110718"/>
                  </a:lnTo>
                  <a:lnTo>
                    <a:pt x="147828" y="105308"/>
                  </a:lnTo>
                  <a:close/>
                </a:path>
                <a:path w="1298575" h="167005">
                  <a:moveTo>
                    <a:pt x="158635" y="105308"/>
                  </a:moveTo>
                  <a:lnTo>
                    <a:pt x="153225" y="105308"/>
                  </a:lnTo>
                  <a:lnTo>
                    <a:pt x="153225" y="110718"/>
                  </a:lnTo>
                  <a:lnTo>
                    <a:pt x="158635" y="110718"/>
                  </a:lnTo>
                  <a:lnTo>
                    <a:pt x="158635" y="105308"/>
                  </a:lnTo>
                  <a:close/>
                </a:path>
                <a:path w="1298575" h="167005">
                  <a:moveTo>
                    <a:pt x="169430" y="105308"/>
                  </a:moveTo>
                  <a:lnTo>
                    <a:pt x="164033" y="105308"/>
                  </a:lnTo>
                  <a:lnTo>
                    <a:pt x="164033" y="110718"/>
                  </a:lnTo>
                  <a:lnTo>
                    <a:pt x="169430" y="110718"/>
                  </a:lnTo>
                  <a:lnTo>
                    <a:pt x="169430" y="105308"/>
                  </a:lnTo>
                  <a:close/>
                </a:path>
                <a:path w="1298575" h="167005">
                  <a:moveTo>
                    <a:pt x="180238" y="105308"/>
                  </a:moveTo>
                  <a:lnTo>
                    <a:pt x="174828" y="105308"/>
                  </a:lnTo>
                  <a:lnTo>
                    <a:pt x="174828" y="110718"/>
                  </a:lnTo>
                  <a:lnTo>
                    <a:pt x="180238" y="110718"/>
                  </a:lnTo>
                  <a:lnTo>
                    <a:pt x="180238" y="105308"/>
                  </a:lnTo>
                  <a:close/>
                </a:path>
                <a:path w="1298575" h="167005">
                  <a:moveTo>
                    <a:pt x="191033" y="105308"/>
                  </a:moveTo>
                  <a:lnTo>
                    <a:pt x="185635" y="105308"/>
                  </a:lnTo>
                  <a:lnTo>
                    <a:pt x="185635" y="110718"/>
                  </a:lnTo>
                  <a:lnTo>
                    <a:pt x="191033" y="110718"/>
                  </a:lnTo>
                  <a:lnTo>
                    <a:pt x="191033" y="105308"/>
                  </a:lnTo>
                  <a:close/>
                </a:path>
                <a:path w="1298575" h="167005">
                  <a:moveTo>
                    <a:pt x="201841" y="105308"/>
                  </a:moveTo>
                  <a:lnTo>
                    <a:pt x="196430" y="105308"/>
                  </a:lnTo>
                  <a:lnTo>
                    <a:pt x="196430" y="110718"/>
                  </a:lnTo>
                  <a:lnTo>
                    <a:pt x="201841" y="110718"/>
                  </a:lnTo>
                  <a:lnTo>
                    <a:pt x="201841" y="105308"/>
                  </a:lnTo>
                  <a:close/>
                </a:path>
                <a:path w="1298575" h="167005">
                  <a:moveTo>
                    <a:pt x="212636" y="105308"/>
                  </a:moveTo>
                  <a:lnTo>
                    <a:pt x="207238" y="105308"/>
                  </a:lnTo>
                  <a:lnTo>
                    <a:pt x="207238" y="110718"/>
                  </a:lnTo>
                  <a:lnTo>
                    <a:pt x="212636" y="110718"/>
                  </a:lnTo>
                  <a:lnTo>
                    <a:pt x="212636" y="105308"/>
                  </a:lnTo>
                  <a:close/>
                </a:path>
                <a:path w="1298575" h="167005">
                  <a:moveTo>
                    <a:pt x="223443" y="105308"/>
                  </a:moveTo>
                  <a:lnTo>
                    <a:pt x="218033" y="105308"/>
                  </a:lnTo>
                  <a:lnTo>
                    <a:pt x="218033" y="110718"/>
                  </a:lnTo>
                  <a:lnTo>
                    <a:pt x="223443" y="110718"/>
                  </a:lnTo>
                  <a:lnTo>
                    <a:pt x="223443" y="105308"/>
                  </a:lnTo>
                  <a:close/>
                </a:path>
                <a:path w="1298575" h="167005">
                  <a:moveTo>
                    <a:pt x="234238" y="105308"/>
                  </a:moveTo>
                  <a:lnTo>
                    <a:pt x="228841" y="105308"/>
                  </a:lnTo>
                  <a:lnTo>
                    <a:pt x="228841" y="110718"/>
                  </a:lnTo>
                  <a:lnTo>
                    <a:pt x="234238" y="110718"/>
                  </a:lnTo>
                  <a:lnTo>
                    <a:pt x="234238" y="105308"/>
                  </a:lnTo>
                  <a:close/>
                </a:path>
                <a:path w="1298575" h="167005">
                  <a:moveTo>
                    <a:pt x="245046" y="105308"/>
                  </a:moveTo>
                  <a:lnTo>
                    <a:pt x="239636" y="105308"/>
                  </a:lnTo>
                  <a:lnTo>
                    <a:pt x="239636" y="110718"/>
                  </a:lnTo>
                  <a:lnTo>
                    <a:pt x="245046" y="110718"/>
                  </a:lnTo>
                  <a:lnTo>
                    <a:pt x="245046" y="105308"/>
                  </a:lnTo>
                  <a:close/>
                </a:path>
                <a:path w="1298575" h="167005">
                  <a:moveTo>
                    <a:pt x="255841" y="105308"/>
                  </a:moveTo>
                  <a:lnTo>
                    <a:pt x="250444" y="105308"/>
                  </a:lnTo>
                  <a:lnTo>
                    <a:pt x="250444" y="110718"/>
                  </a:lnTo>
                  <a:lnTo>
                    <a:pt x="255841" y="110718"/>
                  </a:lnTo>
                  <a:lnTo>
                    <a:pt x="255841" y="105308"/>
                  </a:lnTo>
                  <a:close/>
                </a:path>
                <a:path w="1298575" h="167005">
                  <a:moveTo>
                    <a:pt x="266649" y="105308"/>
                  </a:moveTo>
                  <a:lnTo>
                    <a:pt x="261239" y="105308"/>
                  </a:lnTo>
                  <a:lnTo>
                    <a:pt x="261239" y="110718"/>
                  </a:lnTo>
                  <a:lnTo>
                    <a:pt x="266649" y="110718"/>
                  </a:lnTo>
                  <a:lnTo>
                    <a:pt x="266649" y="105308"/>
                  </a:lnTo>
                  <a:close/>
                </a:path>
                <a:path w="1298575" h="167005">
                  <a:moveTo>
                    <a:pt x="277444" y="105308"/>
                  </a:moveTo>
                  <a:lnTo>
                    <a:pt x="272046" y="105308"/>
                  </a:lnTo>
                  <a:lnTo>
                    <a:pt x="272046" y="110718"/>
                  </a:lnTo>
                  <a:lnTo>
                    <a:pt x="277444" y="110718"/>
                  </a:lnTo>
                  <a:lnTo>
                    <a:pt x="277444" y="105308"/>
                  </a:lnTo>
                  <a:close/>
                </a:path>
                <a:path w="1298575" h="167005">
                  <a:moveTo>
                    <a:pt x="288251" y="105308"/>
                  </a:moveTo>
                  <a:lnTo>
                    <a:pt x="282841" y="105308"/>
                  </a:lnTo>
                  <a:lnTo>
                    <a:pt x="282841" y="110718"/>
                  </a:lnTo>
                  <a:lnTo>
                    <a:pt x="288251" y="110718"/>
                  </a:lnTo>
                  <a:lnTo>
                    <a:pt x="288251" y="105308"/>
                  </a:lnTo>
                  <a:close/>
                </a:path>
                <a:path w="1298575" h="167005">
                  <a:moveTo>
                    <a:pt x="299046" y="105308"/>
                  </a:moveTo>
                  <a:lnTo>
                    <a:pt x="293649" y="105308"/>
                  </a:lnTo>
                  <a:lnTo>
                    <a:pt x="293649" y="110718"/>
                  </a:lnTo>
                  <a:lnTo>
                    <a:pt x="299046" y="110718"/>
                  </a:lnTo>
                  <a:lnTo>
                    <a:pt x="299046" y="105308"/>
                  </a:lnTo>
                  <a:close/>
                </a:path>
                <a:path w="1298575" h="167005">
                  <a:moveTo>
                    <a:pt x="309854" y="105308"/>
                  </a:moveTo>
                  <a:lnTo>
                    <a:pt x="304444" y="105308"/>
                  </a:lnTo>
                  <a:lnTo>
                    <a:pt x="304444" y="110718"/>
                  </a:lnTo>
                  <a:lnTo>
                    <a:pt x="309854" y="110718"/>
                  </a:lnTo>
                  <a:lnTo>
                    <a:pt x="309854" y="105308"/>
                  </a:lnTo>
                  <a:close/>
                </a:path>
                <a:path w="1298575" h="167005">
                  <a:moveTo>
                    <a:pt x="320649" y="105308"/>
                  </a:moveTo>
                  <a:lnTo>
                    <a:pt x="315252" y="105308"/>
                  </a:lnTo>
                  <a:lnTo>
                    <a:pt x="315252" y="110718"/>
                  </a:lnTo>
                  <a:lnTo>
                    <a:pt x="320649" y="110718"/>
                  </a:lnTo>
                  <a:lnTo>
                    <a:pt x="320649" y="105308"/>
                  </a:lnTo>
                  <a:close/>
                </a:path>
                <a:path w="1298575" h="167005">
                  <a:moveTo>
                    <a:pt x="331457" y="105308"/>
                  </a:moveTo>
                  <a:lnTo>
                    <a:pt x="326047" y="105308"/>
                  </a:lnTo>
                  <a:lnTo>
                    <a:pt x="326047" y="110718"/>
                  </a:lnTo>
                  <a:lnTo>
                    <a:pt x="331457" y="110718"/>
                  </a:lnTo>
                  <a:lnTo>
                    <a:pt x="331457" y="105308"/>
                  </a:lnTo>
                  <a:close/>
                </a:path>
                <a:path w="1298575" h="167005">
                  <a:moveTo>
                    <a:pt x="342252" y="105308"/>
                  </a:moveTo>
                  <a:lnTo>
                    <a:pt x="336854" y="105308"/>
                  </a:lnTo>
                  <a:lnTo>
                    <a:pt x="336854" y="110718"/>
                  </a:lnTo>
                  <a:lnTo>
                    <a:pt x="342252" y="110718"/>
                  </a:lnTo>
                  <a:lnTo>
                    <a:pt x="342252" y="105308"/>
                  </a:lnTo>
                  <a:close/>
                </a:path>
                <a:path w="1298575" h="167005">
                  <a:moveTo>
                    <a:pt x="353060" y="105308"/>
                  </a:moveTo>
                  <a:lnTo>
                    <a:pt x="347649" y="105308"/>
                  </a:lnTo>
                  <a:lnTo>
                    <a:pt x="347649" y="110718"/>
                  </a:lnTo>
                  <a:lnTo>
                    <a:pt x="353060" y="110718"/>
                  </a:lnTo>
                  <a:lnTo>
                    <a:pt x="353060" y="105308"/>
                  </a:lnTo>
                  <a:close/>
                </a:path>
                <a:path w="1298575" h="167005">
                  <a:moveTo>
                    <a:pt x="363855" y="105308"/>
                  </a:moveTo>
                  <a:lnTo>
                    <a:pt x="358457" y="105308"/>
                  </a:lnTo>
                  <a:lnTo>
                    <a:pt x="358457" y="110718"/>
                  </a:lnTo>
                  <a:lnTo>
                    <a:pt x="363855" y="110718"/>
                  </a:lnTo>
                  <a:lnTo>
                    <a:pt x="363855" y="105308"/>
                  </a:lnTo>
                  <a:close/>
                </a:path>
                <a:path w="1298575" h="167005">
                  <a:moveTo>
                    <a:pt x="374662" y="105308"/>
                  </a:moveTo>
                  <a:lnTo>
                    <a:pt x="369252" y="105308"/>
                  </a:lnTo>
                  <a:lnTo>
                    <a:pt x="369252" y="110718"/>
                  </a:lnTo>
                  <a:lnTo>
                    <a:pt x="374662" y="110718"/>
                  </a:lnTo>
                  <a:lnTo>
                    <a:pt x="374662" y="105308"/>
                  </a:lnTo>
                  <a:close/>
                </a:path>
                <a:path w="1298575" h="167005">
                  <a:moveTo>
                    <a:pt x="385457" y="105308"/>
                  </a:moveTo>
                  <a:lnTo>
                    <a:pt x="380060" y="105308"/>
                  </a:lnTo>
                  <a:lnTo>
                    <a:pt x="380060" y="110718"/>
                  </a:lnTo>
                  <a:lnTo>
                    <a:pt x="385457" y="110718"/>
                  </a:lnTo>
                  <a:lnTo>
                    <a:pt x="385457" y="105308"/>
                  </a:lnTo>
                  <a:close/>
                </a:path>
                <a:path w="1298575" h="167005">
                  <a:moveTo>
                    <a:pt x="396265" y="105308"/>
                  </a:moveTo>
                  <a:lnTo>
                    <a:pt x="390855" y="105308"/>
                  </a:lnTo>
                  <a:lnTo>
                    <a:pt x="390855" y="110718"/>
                  </a:lnTo>
                  <a:lnTo>
                    <a:pt x="396265" y="110718"/>
                  </a:lnTo>
                  <a:lnTo>
                    <a:pt x="396265" y="105308"/>
                  </a:lnTo>
                  <a:close/>
                </a:path>
                <a:path w="1298575" h="167005">
                  <a:moveTo>
                    <a:pt x="407060" y="105308"/>
                  </a:moveTo>
                  <a:lnTo>
                    <a:pt x="401662" y="105308"/>
                  </a:lnTo>
                  <a:lnTo>
                    <a:pt x="401662" y="110718"/>
                  </a:lnTo>
                  <a:lnTo>
                    <a:pt x="407060" y="110718"/>
                  </a:lnTo>
                  <a:lnTo>
                    <a:pt x="407060" y="105308"/>
                  </a:lnTo>
                  <a:close/>
                </a:path>
                <a:path w="1298575" h="167005">
                  <a:moveTo>
                    <a:pt x="417868" y="105308"/>
                  </a:moveTo>
                  <a:lnTo>
                    <a:pt x="412470" y="105308"/>
                  </a:lnTo>
                  <a:lnTo>
                    <a:pt x="412470" y="110718"/>
                  </a:lnTo>
                  <a:lnTo>
                    <a:pt x="417868" y="110718"/>
                  </a:lnTo>
                  <a:lnTo>
                    <a:pt x="417868" y="105308"/>
                  </a:lnTo>
                  <a:close/>
                </a:path>
                <a:path w="1298575" h="167005">
                  <a:moveTo>
                    <a:pt x="428663" y="105308"/>
                  </a:moveTo>
                  <a:lnTo>
                    <a:pt x="423265" y="105308"/>
                  </a:lnTo>
                  <a:lnTo>
                    <a:pt x="423265" y="110718"/>
                  </a:lnTo>
                  <a:lnTo>
                    <a:pt x="428663" y="110718"/>
                  </a:lnTo>
                  <a:lnTo>
                    <a:pt x="428663" y="105308"/>
                  </a:lnTo>
                  <a:close/>
                </a:path>
                <a:path w="1298575" h="167005">
                  <a:moveTo>
                    <a:pt x="439470" y="105308"/>
                  </a:moveTo>
                  <a:lnTo>
                    <a:pt x="434073" y="105308"/>
                  </a:lnTo>
                  <a:lnTo>
                    <a:pt x="434073" y="110718"/>
                  </a:lnTo>
                  <a:lnTo>
                    <a:pt x="439470" y="110718"/>
                  </a:lnTo>
                  <a:lnTo>
                    <a:pt x="439470" y="105308"/>
                  </a:lnTo>
                  <a:close/>
                </a:path>
                <a:path w="1298575" h="167005">
                  <a:moveTo>
                    <a:pt x="450265" y="105308"/>
                  </a:moveTo>
                  <a:lnTo>
                    <a:pt x="444868" y="105308"/>
                  </a:lnTo>
                  <a:lnTo>
                    <a:pt x="444868" y="110718"/>
                  </a:lnTo>
                  <a:lnTo>
                    <a:pt x="450265" y="110718"/>
                  </a:lnTo>
                  <a:lnTo>
                    <a:pt x="450265" y="105308"/>
                  </a:lnTo>
                  <a:close/>
                </a:path>
                <a:path w="1298575" h="167005">
                  <a:moveTo>
                    <a:pt x="461073" y="105308"/>
                  </a:moveTo>
                  <a:lnTo>
                    <a:pt x="455676" y="105308"/>
                  </a:lnTo>
                  <a:lnTo>
                    <a:pt x="455676" y="110718"/>
                  </a:lnTo>
                  <a:lnTo>
                    <a:pt x="461073" y="110718"/>
                  </a:lnTo>
                  <a:lnTo>
                    <a:pt x="461073" y="105308"/>
                  </a:lnTo>
                  <a:close/>
                </a:path>
                <a:path w="1298575" h="167005">
                  <a:moveTo>
                    <a:pt x="471868" y="105308"/>
                  </a:moveTo>
                  <a:lnTo>
                    <a:pt x="466471" y="105308"/>
                  </a:lnTo>
                  <a:lnTo>
                    <a:pt x="466471" y="110718"/>
                  </a:lnTo>
                  <a:lnTo>
                    <a:pt x="471868" y="110718"/>
                  </a:lnTo>
                  <a:lnTo>
                    <a:pt x="471868" y="105308"/>
                  </a:lnTo>
                  <a:close/>
                </a:path>
                <a:path w="1298575" h="167005">
                  <a:moveTo>
                    <a:pt x="482676" y="105308"/>
                  </a:moveTo>
                  <a:lnTo>
                    <a:pt x="477278" y="105308"/>
                  </a:lnTo>
                  <a:lnTo>
                    <a:pt x="477278" y="110718"/>
                  </a:lnTo>
                  <a:lnTo>
                    <a:pt x="482676" y="110718"/>
                  </a:lnTo>
                  <a:lnTo>
                    <a:pt x="482676" y="105308"/>
                  </a:lnTo>
                  <a:close/>
                </a:path>
                <a:path w="1298575" h="167005">
                  <a:moveTo>
                    <a:pt x="493471" y="105308"/>
                  </a:moveTo>
                  <a:lnTo>
                    <a:pt x="488073" y="105308"/>
                  </a:lnTo>
                  <a:lnTo>
                    <a:pt x="488073" y="110718"/>
                  </a:lnTo>
                  <a:lnTo>
                    <a:pt x="493471" y="110718"/>
                  </a:lnTo>
                  <a:lnTo>
                    <a:pt x="493471" y="105308"/>
                  </a:lnTo>
                  <a:close/>
                </a:path>
                <a:path w="1298575" h="167005">
                  <a:moveTo>
                    <a:pt x="504278" y="105308"/>
                  </a:moveTo>
                  <a:lnTo>
                    <a:pt x="498881" y="105308"/>
                  </a:lnTo>
                  <a:lnTo>
                    <a:pt x="498881" y="110718"/>
                  </a:lnTo>
                  <a:lnTo>
                    <a:pt x="504278" y="110718"/>
                  </a:lnTo>
                  <a:lnTo>
                    <a:pt x="504278" y="105308"/>
                  </a:lnTo>
                  <a:close/>
                </a:path>
                <a:path w="1298575" h="167005">
                  <a:moveTo>
                    <a:pt x="515073" y="105308"/>
                  </a:moveTo>
                  <a:lnTo>
                    <a:pt x="509676" y="105308"/>
                  </a:lnTo>
                  <a:lnTo>
                    <a:pt x="509676" y="110718"/>
                  </a:lnTo>
                  <a:lnTo>
                    <a:pt x="515073" y="110718"/>
                  </a:lnTo>
                  <a:lnTo>
                    <a:pt x="515073" y="105308"/>
                  </a:lnTo>
                  <a:close/>
                </a:path>
                <a:path w="1298575" h="167005">
                  <a:moveTo>
                    <a:pt x="525881" y="105308"/>
                  </a:moveTo>
                  <a:lnTo>
                    <a:pt x="520484" y="105308"/>
                  </a:lnTo>
                  <a:lnTo>
                    <a:pt x="520484" y="110718"/>
                  </a:lnTo>
                  <a:lnTo>
                    <a:pt x="525881" y="110718"/>
                  </a:lnTo>
                  <a:lnTo>
                    <a:pt x="525881" y="105308"/>
                  </a:lnTo>
                  <a:close/>
                </a:path>
                <a:path w="1298575" h="167005">
                  <a:moveTo>
                    <a:pt x="536676" y="105308"/>
                  </a:moveTo>
                  <a:lnTo>
                    <a:pt x="531279" y="105308"/>
                  </a:lnTo>
                  <a:lnTo>
                    <a:pt x="531279" y="110718"/>
                  </a:lnTo>
                  <a:lnTo>
                    <a:pt x="536676" y="110718"/>
                  </a:lnTo>
                  <a:lnTo>
                    <a:pt x="536676" y="105308"/>
                  </a:lnTo>
                  <a:close/>
                </a:path>
                <a:path w="1298575" h="167005">
                  <a:moveTo>
                    <a:pt x="547484" y="105308"/>
                  </a:moveTo>
                  <a:lnTo>
                    <a:pt x="542086" y="105308"/>
                  </a:lnTo>
                  <a:lnTo>
                    <a:pt x="542086" y="110718"/>
                  </a:lnTo>
                  <a:lnTo>
                    <a:pt x="547484" y="110718"/>
                  </a:lnTo>
                  <a:lnTo>
                    <a:pt x="547484" y="105308"/>
                  </a:lnTo>
                  <a:close/>
                </a:path>
                <a:path w="1298575" h="167005">
                  <a:moveTo>
                    <a:pt x="558279" y="105308"/>
                  </a:moveTo>
                  <a:lnTo>
                    <a:pt x="552881" y="105308"/>
                  </a:lnTo>
                  <a:lnTo>
                    <a:pt x="552881" y="110718"/>
                  </a:lnTo>
                  <a:lnTo>
                    <a:pt x="558279" y="110718"/>
                  </a:lnTo>
                  <a:lnTo>
                    <a:pt x="558279" y="105308"/>
                  </a:lnTo>
                  <a:close/>
                </a:path>
                <a:path w="1298575" h="167005">
                  <a:moveTo>
                    <a:pt x="569087" y="105308"/>
                  </a:moveTo>
                  <a:lnTo>
                    <a:pt x="563689" y="105308"/>
                  </a:lnTo>
                  <a:lnTo>
                    <a:pt x="563689" y="110718"/>
                  </a:lnTo>
                  <a:lnTo>
                    <a:pt x="569087" y="110718"/>
                  </a:lnTo>
                  <a:lnTo>
                    <a:pt x="569087" y="105308"/>
                  </a:lnTo>
                  <a:close/>
                </a:path>
                <a:path w="1298575" h="167005">
                  <a:moveTo>
                    <a:pt x="579882" y="105308"/>
                  </a:moveTo>
                  <a:lnTo>
                    <a:pt x="574484" y="105308"/>
                  </a:lnTo>
                  <a:lnTo>
                    <a:pt x="574484" y="110718"/>
                  </a:lnTo>
                  <a:lnTo>
                    <a:pt x="579882" y="110718"/>
                  </a:lnTo>
                  <a:lnTo>
                    <a:pt x="579882" y="105308"/>
                  </a:lnTo>
                  <a:close/>
                </a:path>
                <a:path w="1298575" h="167005">
                  <a:moveTo>
                    <a:pt x="590689" y="105308"/>
                  </a:moveTo>
                  <a:lnTo>
                    <a:pt x="585292" y="105308"/>
                  </a:lnTo>
                  <a:lnTo>
                    <a:pt x="585292" y="110718"/>
                  </a:lnTo>
                  <a:lnTo>
                    <a:pt x="590689" y="110718"/>
                  </a:lnTo>
                  <a:lnTo>
                    <a:pt x="590689" y="105308"/>
                  </a:lnTo>
                  <a:close/>
                </a:path>
                <a:path w="1298575" h="167005">
                  <a:moveTo>
                    <a:pt x="601484" y="105308"/>
                  </a:moveTo>
                  <a:lnTo>
                    <a:pt x="596087" y="105308"/>
                  </a:lnTo>
                  <a:lnTo>
                    <a:pt x="596087" y="110718"/>
                  </a:lnTo>
                  <a:lnTo>
                    <a:pt x="601484" y="110718"/>
                  </a:lnTo>
                  <a:lnTo>
                    <a:pt x="601484" y="105308"/>
                  </a:lnTo>
                  <a:close/>
                </a:path>
                <a:path w="1298575" h="167005">
                  <a:moveTo>
                    <a:pt x="612292" y="105308"/>
                  </a:moveTo>
                  <a:lnTo>
                    <a:pt x="606894" y="105308"/>
                  </a:lnTo>
                  <a:lnTo>
                    <a:pt x="606894" y="110718"/>
                  </a:lnTo>
                  <a:lnTo>
                    <a:pt x="612292" y="110718"/>
                  </a:lnTo>
                  <a:lnTo>
                    <a:pt x="612292" y="105308"/>
                  </a:lnTo>
                  <a:close/>
                </a:path>
                <a:path w="1298575" h="167005">
                  <a:moveTo>
                    <a:pt x="623087" y="105308"/>
                  </a:moveTo>
                  <a:lnTo>
                    <a:pt x="617689" y="105308"/>
                  </a:lnTo>
                  <a:lnTo>
                    <a:pt x="617689" y="110718"/>
                  </a:lnTo>
                  <a:lnTo>
                    <a:pt x="623087" y="110718"/>
                  </a:lnTo>
                  <a:lnTo>
                    <a:pt x="623087" y="105308"/>
                  </a:lnTo>
                  <a:close/>
                </a:path>
                <a:path w="1298575" h="167005">
                  <a:moveTo>
                    <a:pt x="633895" y="105308"/>
                  </a:moveTo>
                  <a:lnTo>
                    <a:pt x="628497" y="105308"/>
                  </a:lnTo>
                  <a:lnTo>
                    <a:pt x="628497" y="110718"/>
                  </a:lnTo>
                  <a:lnTo>
                    <a:pt x="633895" y="110718"/>
                  </a:lnTo>
                  <a:lnTo>
                    <a:pt x="633895" y="105308"/>
                  </a:lnTo>
                  <a:close/>
                </a:path>
                <a:path w="1298575" h="167005">
                  <a:moveTo>
                    <a:pt x="644702" y="105308"/>
                  </a:moveTo>
                  <a:lnTo>
                    <a:pt x="639292" y="105308"/>
                  </a:lnTo>
                  <a:lnTo>
                    <a:pt x="639292" y="110718"/>
                  </a:lnTo>
                  <a:lnTo>
                    <a:pt x="644702" y="110718"/>
                  </a:lnTo>
                  <a:lnTo>
                    <a:pt x="644702" y="105308"/>
                  </a:lnTo>
                  <a:close/>
                </a:path>
                <a:path w="1298575" h="167005">
                  <a:moveTo>
                    <a:pt x="655497" y="105308"/>
                  </a:moveTo>
                  <a:lnTo>
                    <a:pt x="650100" y="105308"/>
                  </a:lnTo>
                  <a:lnTo>
                    <a:pt x="650100" y="110718"/>
                  </a:lnTo>
                  <a:lnTo>
                    <a:pt x="655497" y="110718"/>
                  </a:lnTo>
                  <a:lnTo>
                    <a:pt x="655497" y="105308"/>
                  </a:lnTo>
                  <a:close/>
                </a:path>
                <a:path w="1298575" h="167005">
                  <a:moveTo>
                    <a:pt x="666305" y="105308"/>
                  </a:moveTo>
                  <a:lnTo>
                    <a:pt x="660895" y="105308"/>
                  </a:lnTo>
                  <a:lnTo>
                    <a:pt x="660895" y="110718"/>
                  </a:lnTo>
                  <a:lnTo>
                    <a:pt x="666305" y="110718"/>
                  </a:lnTo>
                  <a:lnTo>
                    <a:pt x="666305" y="105308"/>
                  </a:lnTo>
                  <a:close/>
                </a:path>
                <a:path w="1298575" h="167005">
                  <a:moveTo>
                    <a:pt x="677100" y="105308"/>
                  </a:moveTo>
                  <a:lnTo>
                    <a:pt x="671703" y="105308"/>
                  </a:lnTo>
                  <a:lnTo>
                    <a:pt x="671703" y="110718"/>
                  </a:lnTo>
                  <a:lnTo>
                    <a:pt x="677100" y="110718"/>
                  </a:lnTo>
                  <a:lnTo>
                    <a:pt x="677100" y="105308"/>
                  </a:lnTo>
                  <a:close/>
                </a:path>
                <a:path w="1298575" h="167005">
                  <a:moveTo>
                    <a:pt x="687908" y="105308"/>
                  </a:moveTo>
                  <a:lnTo>
                    <a:pt x="682498" y="105308"/>
                  </a:lnTo>
                  <a:lnTo>
                    <a:pt x="682498" y="110718"/>
                  </a:lnTo>
                  <a:lnTo>
                    <a:pt x="687908" y="110718"/>
                  </a:lnTo>
                  <a:lnTo>
                    <a:pt x="687908" y="105308"/>
                  </a:lnTo>
                  <a:close/>
                </a:path>
                <a:path w="1298575" h="167005">
                  <a:moveTo>
                    <a:pt x="698703" y="105308"/>
                  </a:moveTo>
                  <a:lnTo>
                    <a:pt x="693305" y="105308"/>
                  </a:lnTo>
                  <a:lnTo>
                    <a:pt x="693305" y="110718"/>
                  </a:lnTo>
                  <a:lnTo>
                    <a:pt x="698703" y="110718"/>
                  </a:lnTo>
                  <a:lnTo>
                    <a:pt x="698703" y="105308"/>
                  </a:lnTo>
                  <a:close/>
                </a:path>
                <a:path w="1298575" h="167005">
                  <a:moveTo>
                    <a:pt x="709510" y="105308"/>
                  </a:moveTo>
                  <a:lnTo>
                    <a:pt x="704100" y="105308"/>
                  </a:lnTo>
                  <a:lnTo>
                    <a:pt x="704100" y="110718"/>
                  </a:lnTo>
                  <a:lnTo>
                    <a:pt x="709510" y="110718"/>
                  </a:lnTo>
                  <a:lnTo>
                    <a:pt x="709510" y="105308"/>
                  </a:lnTo>
                  <a:close/>
                </a:path>
                <a:path w="1298575" h="167005">
                  <a:moveTo>
                    <a:pt x="720305" y="105308"/>
                  </a:moveTo>
                  <a:lnTo>
                    <a:pt x="714908" y="105308"/>
                  </a:lnTo>
                  <a:lnTo>
                    <a:pt x="714908" y="110718"/>
                  </a:lnTo>
                  <a:lnTo>
                    <a:pt x="720305" y="110718"/>
                  </a:lnTo>
                  <a:lnTo>
                    <a:pt x="720305" y="105308"/>
                  </a:lnTo>
                  <a:close/>
                </a:path>
                <a:path w="1298575" h="167005">
                  <a:moveTo>
                    <a:pt x="731113" y="105308"/>
                  </a:moveTo>
                  <a:lnTo>
                    <a:pt x="725703" y="105308"/>
                  </a:lnTo>
                  <a:lnTo>
                    <a:pt x="725703" y="110718"/>
                  </a:lnTo>
                  <a:lnTo>
                    <a:pt x="731113" y="110718"/>
                  </a:lnTo>
                  <a:lnTo>
                    <a:pt x="731113" y="105308"/>
                  </a:lnTo>
                  <a:close/>
                </a:path>
                <a:path w="1298575" h="167005">
                  <a:moveTo>
                    <a:pt x="741908" y="105308"/>
                  </a:moveTo>
                  <a:lnTo>
                    <a:pt x="736511" y="105308"/>
                  </a:lnTo>
                  <a:lnTo>
                    <a:pt x="736511" y="110718"/>
                  </a:lnTo>
                  <a:lnTo>
                    <a:pt x="741908" y="110718"/>
                  </a:lnTo>
                  <a:lnTo>
                    <a:pt x="741908" y="105308"/>
                  </a:lnTo>
                  <a:close/>
                </a:path>
                <a:path w="1298575" h="167005">
                  <a:moveTo>
                    <a:pt x="752716" y="105308"/>
                  </a:moveTo>
                  <a:lnTo>
                    <a:pt x="747306" y="105308"/>
                  </a:lnTo>
                  <a:lnTo>
                    <a:pt x="747306" y="110718"/>
                  </a:lnTo>
                  <a:lnTo>
                    <a:pt x="752716" y="110718"/>
                  </a:lnTo>
                  <a:lnTo>
                    <a:pt x="752716" y="105308"/>
                  </a:lnTo>
                  <a:close/>
                </a:path>
                <a:path w="1298575" h="167005">
                  <a:moveTo>
                    <a:pt x="763511" y="105308"/>
                  </a:moveTo>
                  <a:lnTo>
                    <a:pt x="758113" y="105308"/>
                  </a:lnTo>
                  <a:lnTo>
                    <a:pt x="758113" y="110718"/>
                  </a:lnTo>
                  <a:lnTo>
                    <a:pt x="763511" y="110718"/>
                  </a:lnTo>
                  <a:lnTo>
                    <a:pt x="763511" y="105308"/>
                  </a:lnTo>
                  <a:close/>
                </a:path>
                <a:path w="1298575" h="167005">
                  <a:moveTo>
                    <a:pt x="774319" y="105308"/>
                  </a:moveTo>
                  <a:lnTo>
                    <a:pt x="768908" y="105308"/>
                  </a:lnTo>
                  <a:lnTo>
                    <a:pt x="768908" y="110718"/>
                  </a:lnTo>
                  <a:lnTo>
                    <a:pt x="774319" y="110718"/>
                  </a:lnTo>
                  <a:lnTo>
                    <a:pt x="774319" y="105308"/>
                  </a:lnTo>
                  <a:close/>
                </a:path>
                <a:path w="1298575" h="167005">
                  <a:moveTo>
                    <a:pt x="785114" y="105308"/>
                  </a:moveTo>
                  <a:lnTo>
                    <a:pt x="779716" y="105308"/>
                  </a:lnTo>
                  <a:lnTo>
                    <a:pt x="779716" y="110718"/>
                  </a:lnTo>
                  <a:lnTo>
                    <a:pt x="785114" y="110718"/>
                  </a:lnTo>
                  <a:lnTo>
                    <a:pt x="785114" y="105308"/>
                  </a:lnTo>
                  <a:close/>
                </a:path>
                <a:path w="1298575" h="167005">
                  <a:moveTo>
                    <a:pt x="795921" y="105308"/>
                  </a:moveTo>
                  <a:lnTo>
                    <a:pt x="790511" y="105308"/>
                  </a:lnTo>
                  <a:lnTo>
                    <a:pt x="790511" y="110718"/>
                  </a:lnTo>
                  <a:lnTo>
                    <a:pt x="795921" y="110718"/>
                  </a:lnTo>
                  <a:lnTo>
                    <a:pt x="795921" y="105308"/>
                  </a:lnTo>
                  <a:close/>
                </a:path>
                <a:path w="1298575" h="167005">
                  <a:moveTo>
                    <a:pt x="806716" y="105308"/>
                  </a:moveTo>
                  <a:lnTo>
                    <a:pt x="801319" y="105308"/>
                  </a:lnTo>
                  <a:lnTo>
                    <a:pt x="801319" y="110718"/>
                  </a:lnTo>
                  <a:lnTo>
                    <a:pt x="806716" y="110718"/>
                  </a:lnTo>
                  <a:lnTo>
                    <a:pt x="806716" y="105308"/>
                  </a:lnTo>
                  <a:close/>
                </a:path>
                <a:path w="1298575" h="167005">
                  <a:moveTo>
                    <a:pt x="817524" y="105308"/>
                  </a:moveTo>
                  <a:lnTo>
                    <a:pt x="812114" y="105308"/>
                  </a:lnTo>
                  <a:lnTo>
                    <a:pt x="812114" y="110718"/>
                  </a:lnTo>
                  <a:lnTo>
                    <a:pt x="817524" y="110718"/>
                  </a:lnTo>
                  <a:lnTo>
                    <a:pt x="817524" y="105308"/>
                  </a:lnTo>
                  <a:close/>
                </a:path>
                <a:path w="1298575" h="167005">
                  <a:moveTo>
                    <a:pt x="828319" y="105308"/>
                  </a:moveTo>
                  <a:lnTo>
                    <a:pt x="822921" y="105308"/>
                  </a:lnTo>
                  <a:lnTo>
                    <a:pt x="822921" y="110718"/>
                  </a:lnTo>
                  <a:lnTo>
                    <a:pt x="828319" y="110718"/>
                  </a:lnTo>
                  <a:lnTo>
                    <a:pt x="828319" y="105308"/>
                  </a:lnTo>
                  <a:close/>
                </a:path>
                <a:path w="1298575" h="167005">
                  <a:moveTo>
                    <a:pt x="839127" y="105308"/>
                  </a:moveTo>
                  <a:lnTo>
                    <a:pt x="833716" y="105308"/>
                  </a:lnTo>
                  <a:lnTo>
                    <a:pt x="833716" y="110718"/>
                  </a:lnTo>
                  <a:lnTo>
                    <a:pt x="839127" y="110718"/>
                  </a:lnTo>
                  <a:lnTo>
                    <a:pt x="839127" y="105308"/>
                  </a:lnTo>
                  <a:close/>
                </a:path>
                <a:path w="1298575" h="167005">
                  <a:moveTo>
                    <a:pt x="849922" y="105308"/>
                  </a:moveTo>
                  <a:lnTo>
                    <a:pt x="844524" y="105308"/>
                  </a:lnTo>
                  <a:lnTo>
                    <a:pt x="844524" y="110718"/>
                  </a:lnTo>
                  <a:lnTo>
                    <a:pt x="849922" y="110718"/>
                  </a:lnTo>
                  <a:lnTo>
                    <a:pt x="849922" y="105308"/>
                  </a:lnTo>
                  <a:close/>
                </a:path>
                <a:path w="1298575" h="167005">
                  <a:moveTo>
                    <a:pt x="860729" y="105308"/>
                  </a:moveTo>
                  <a:lnTo>
                    <a:pt x="855319" y="105308"/>
                  </a:lnTo>
                  <a:lnTo>
                    <a:pt x="855319" y="110718"/>
                  </a:lnTo>
                  <a:lnTo>
                    <a:pt x="860729" y="110718"/>
                  </a:lnTo>
                  <a:lnTo>
                    <a:pt x="860729" y="105308"/>
                  </a:lnTo>
                  <a:close/>
                </a:path>
                <a:path w="1298575" h="167005">
                  <a:moveTo>
                    <a:pt x="871524" y="105308"/>
                  </a:moveTo>
                  <a:lnTo>
                    <a:pt x="866127" y="105308"/>
                  </a:lnTo>
                  <a:lnTo>
                    <a:pt x="866127" y="110718"/>
                  </a:lnTo>
                  <a:lnTo>
                    <a:pt x="871524" y="110718"/>
                  </a:lnTo>
                  <a:lnTo>
                    <a:pt x="871524" y="105308"/>
                  </a:lnTo>
                  <a:close/>
                </a:path>
                <a:path w="1298575" h="167005">
                  <a:moveTo>
                    <a:pt x="882332" y="105308"/>
                  </a:moveTo>
                  <a:lnTo>
                    <a:pt x="876922" y="105308"/>
                  </a:lnTo>
                  <a:lnTo>
                    <a:pt x="876922" y="110718"/>
                  </a:lnTo>
                  <a:lnTo>
                    <a:pt x="882332" y="110718"/>
                  </a:lnTo>
                  <a:lnTo>
                    <a:pt x="882332" y="105308"/>
                  </a:lnTo>
                  <a:close/>
                </a:path>
                <a:path w="1298575" h="167005">
                  <a:moveTo>
                    <a:pt x="893127" y="105308"/>
                  </a:moveTo>
                  <a:lnTo>
                    <a:pt x="887730" y="105308"/>
                  </a:lnTo>
                  <a:lnTo>
                    <a:pt x="887730" y="110718"/>
                  </a:lnTo>
                  <a:lnTo>
                    <a:pt x="893127" y="110718"/>
                  </a:lnTo>
                  <a:lnTo>
                    <a:pt x="893127" y="105308"/>
                  </a:lnTo>
                  <a:close/>
                </a:path>
                <a:path w="1298575" h="167005">
                  <a:moveTo>
                    <a:pt x="903935" y="105308"/>
                  </a:moveTo>
                  <a:lnTo>
                    <a:pt x="898537" y="105308"/>
                  </a:lnTo>
                  <a:lnTo>
                    <a:pt x="898537" y="110718"/>
                  </a:lnTo>
                  <a:lnTo>
                    <a:pt x="903935" y="110718"/>
                  </a:lnTo>
                  <a:lnTo>
                    <a:pt x="903935" y="105308"/>
                  </a:lnTo>
                  <a:close/>
                </a:path>
                <a:path w="1298575" h="167005">
                  <a:moveTo>
                    <a:pt x="914730" y="105308"/>
                  </a:moveTo>
                  <a:lnTo>
                    <a:pt x="909332" y="105308"/>
                  </a:lnTo>
                  <a:lnTo>
                    <a:pt x="909332" y="110718"/>
                  </a:lnTo>
                  <a:lnTo>
                    <a:pt x="914730" y="110718"/>
                  </a:lnTo>
                  <a:lnTo>
                    <a:pt x="914730" y="105308"/>
                  </a:lnTo>
                  <a:close/>
                </a:path>
                <a:path w="1298575" h="167005">
                  <a:moveTo>
                    <a:pt x="925537" y="105308"/>
                  </a:moveTo>
                  <a:lnTo>
                    <a:pt x="920140" y="105308"/>
                  </a:lnTo>
                  <a:lnTo>
                    <a:pt x="920140" y="110718"/>
                  </a:lnTo>
                  <a:lnTo>
                    <a:pt x="925537" y="110718"/>
                  </a:lnTo>
                  <a:lnTo>
                    <a:pt x="925537" y="105308"/>
                  </a:lnTo>
                  <a:close/>
                </a:path>
                <a:path w="1298575" h="167005">
                  <a:moveTo>
                    <a:pt x="936332" y="105308"/>
                  </a:moveTo>
                  <a:lnTo>
                    <a:pt x="930935" y="105308"/>
                  </a:lnTo>
                  <a:lnTo>
                    <a:pt x="930935" y="110718"/>
                  </a:lnTo>
                  <a:lnTo>
                    <a:pt x="936332" y="110718"/>
                  </a:lnTo>
                  <a:lnTo>
                    <a:pt x="936332" y="105308"/>
                  </a:lnTo>
                  <a:close/>
                </a:path>
                <a:path w="1298575" h="167005">
                  <a:moveTo>
                    <a:pt x="947140" y="105308"/>
                  </a:moveTo>
                  <a:lnTo>
                    <a:pt x="941743" y="105308"/>
                  </a:lnTo>
                  <a:lnTo>
                    <a:pt x="941743" y="110718"/>
                  </a:lnTo>
                  <a:lnTo>
                    <a:pt x="947140" y="110718"/>
                  </a:lnTo>
                  <a:lnTo>
                    <a:pt x="947140" y="105308"/>
                  </a:lnTo>
                  <a:close/>
                </a:path>
                <a:path w="1298575" h="167005">
                  <a:moveTo>
                    <a:pt x="957935" y="105308"/>
                  </a:moveTo>
                  <a:lnTo>
                    <a:pt x="952538" y="105308"/>
                  </a:lnTo>
                  <a:lnTo>
                    <a:pt x="952538" y="110718"/>
                  </a:lnTo>
                  <a:lnTo>
                    <a:pt x="957935" y="110718"/>
                  </a:lnTo>
                  <a:lnTo>
                    <a:pt x="957935" y="105308"/>
                  </a:lnTo>
                  <a:close/>
                </a:path>
                <a:path w="1298575" h="167005">
                  <a:moveTo>
                    <a:pt x="968743" y="105308"/>
                  </a:moveTo>
                  <a:lnTo>
                    <a:pt x="963345" y="105308"/>
                  </a:lnTo>
                  <a:lnTo>
                    <a:pt x="963345" y="110718"/>
                  </a:lnTo>
                  <a:lnTo>
                    <a:pt x="968743" y="110718"/>
                  </a:lnTo>
                  <a:lnTo>
                    <a:pt x="968743" y="105308"/>
                  </a:lnTo>
                  <a:close/>
                </a:path>
                <a:path w="1298575" h="167005">
                  <a:moveTo>
                    <a:pt x="979538" y="105308"/>
                  </a:moveTo>
                  <a:lnTo>
                    <a:pt x="974140" y="105308"/>
                  </a:lnTo>
                  <a:lnTo>
                    <a:pt x="974140" y="110718"/>
                  </a:lnTo>
                  <a:lnTo>
                    <a:pt x="979538" y="110718"/>
                  </a:lnTo>
                  <a:lnTo>
                    <a:pt x="979538" y="105308"/>
                  </a:lnTo>
                  <a:close/>
                </a:path>
                <a:path w="1298575" h="167005">
                  <a:moveTo>
                    <a:pt x="990346" y="105308"/>
                  </a:moveTo>
                  <a:lnTo>
                    <a:pt x="984948" y="105308"/>
                  </a:lnTo>
                  <a:lnTo>
                    <a:pt x="984948" y="110718"/>
                  </a:lnTo>
                  <a:lnTo>
                    <a:pt x="990346" y="110718"/>
                  </a:lnTo>
                  <a:lnTo>
                    <a:pt x="990346" y="105308"/>
                  </a:lnTo>
                  <a:close/>
                </a:path>
                <a:path w="1298575" h="167005">
                  <a:moveTo>
                    <a:pt x="1001141" y="105308"/>
                  </a:moveTo>
                  <a:lnTo>
                    <a:pt x="995743" y="105308"/>
                  </a:lnTo>
                  <a:lnTo>
                    <a:pt x="995743" y="110718"/>
                  </a:lnTo>
                  <a:lnTo>
                    <a:pt x="1001141" y="110718"/>
                  </a:lnTo>
                  <a:lnTo>
                    <a:pt x="1001141" y="105308"/>
                  </a:lnTo>
                  <a:close/>
                </a:path>
                <a:path w="1298575" h="167005">
                  <a:moveTo>
                    <a:pt x="1011948" y="105308"/>
                  </a:moveTo>
                  <a:lnTo>
                    <a:pt x="1006551" y="105308"/>
                  </a:lnTo>
                  <a:lnTo>
                    <a:pt x="1006551" y="110718"/>
                  </a:lnTo>
                  <a:lnTo>
                    <a:pt x="1011948" y="110718"/>
                  </a:lnTo>
                  <a:lnTo>
                    <a:pt x="1011948" y="105308"/>
                  </a:lnTo>
                  <a:close/>
                </a:path>
                <a:path w="1298575" h="167005">
                  <a:moveTo>
                    <a:pt x="1022743" y="105308"/>
                  </a:moveTo>
                  <a:lnTo>
                    <a:pt x="1017346" y="105308"/>
                  </a:lnTo>
                  <a:lnTo>
                    <a:pt x="1017346" y="110718"/>
                  </a:lnTo>
                  <a:lnTo>
                    <a:pt x="1022743" y="110718"/>
                  </a:lnTo>
                  <a:lnTo>
                    <a:pt x="1022743" y="105308"/>
                  </a:lnTo>
                  <a:close/>
                </a:path>
                <a:path w="1298575" h="167005">
                  <a:moveTo>
                    <a:pt x="1033551" y="105308"/>
                  </a:moveTo>
                  <a:lnTo>
                    <a:pt x="1028153" y="105308"/>
                  </a:lnTo>
                  <a:lnTo>
                    <a:pt x="1028153" y="110718"/>
                  </a:lnTo>
                  <a:lnTo>
                    <a:pt x="1033551" y="110718"/>
                  </a:lnTo>
                  <a:lnTo>
                    <a:pt x="1033551" y="105308"/>
                  </a:lnTo>
                  <a:close/>
                </a:path>
                <a:path w="1298575" h="167005">
                  <a:moveTo>
                    <a:pt x="1044346" y="105308"/>
                  </a:moveTo>
                  <a:lnTo>
                    <a:pt x="1038948" y="105308"/>
                  </a:lnTo>
                  <a:lnTo>
                    <a:pt x="1038948" y="110718"/>
                  </a:lnTo>
                  <a:lnTo>
                    <a:pt x="1044346" y="110718"/>
                  </a:lnTo>
                  <a:lnTo>
                    <a:pt x="1044346" y="105308"/>
                  </a:lnTo>
                  <a:close/>
                </a:path>
                <a:path w="1298575" h="167005">
                  <a:moveTo>
                    <a:pt x="1055154" y="105308"/>
                  </a:moveTo>
                  <a:lnTo>
                    <a:pt x="1049756" y="105308"/>
                  </a:lnTo>
                  <a:lnTo>
                    <a:pt x="1049756" y="110718"/>
                  </a:lnTo>
                  <a:lnTo>
                    <a:pt x="1055154" y="110718"/>
                  </a:lnTo>
                  <a:lnTo>
                    <a:pt x="1055154" y="105308"/>
                  </a:lnTo>
                  <a:close/>
                </a:path>
                <a:path w="1298575" h="167005">
                  <a:moveTo>
                    <a:pt x="1065949" y="105308"/>
                  </a:moveTo>
                  <a:lnTo>
                    <a:pt x="1060551" y="105308"/>
                  </a:lnTo>
                  <a:lnTo>
                    <a:pt x="1060551" y="110718"/>
                  </a:lnTo>
                  <a:lnTo>
                    <a:pt x="1065949" y="110718"/>
                  </a:lnTo>
                  <a:lnTo>
                    <a:pt x="1065949" y="105308"/>
                  </a:lnTo>
                  <a:close/>
                </a:path>
                <a:path w="1298575" h="167005">
                  <a:moveTo>
                    <a:pt x="1076756" y="105308"/>
                  </a:moveTo>
                  <a:lnTo>
                    <a:pt x="1071359" y="105308"/>
                  </a:lnTo>
                  <a:lnTo>
                    <a:pt x="1071359" y="110718"/>
                  </a:lnTo>
                  <a:lnTo>
                    <a:pt x="1076756" y="110718"/>
                  </a:lnTo>
                  <a:lnTo>
                    <a:pt x="1076756" y="105308"/>
                  </a:lnTo>
                  <a:close/>
                </a:path>
                <a:path w="1298575" h="167005">
                  <a:moveTo>
                    <a:pt x="1087551" y="105308"/>
                  </a:moveTo>
                  <a:lnTo>
                    <a:pt x="1082154" y="105308"/>
                  </a:lnTo>
                  <a:lnTo>
                    <a:pt x="1082154" y="110718"/>
                  </a:lnTo>
                  <a:lnTo>
                    <a:pt x="1087551" y="110718"/>
                  </a:lnTo>
                  <a:lnTo>
                    <a:pt x="1087551" y="105308"/>
                  </a:lnTo>
                  <a:close/>
                </a:path>
                <a:path w="1298575" h="167005">
                  <a:moveTo>
                    <a:pt x="1098359" y="105308"/>
                  </a:moveTo>
                  <a:lnTo>
                    <a:pt x="1092962" y="105308"/>
                  </a:lnTo>
                  <a:lnTo>
                    <a:pt x="1092962" y="110718"/>
                  </a:lnTo>
                  <a:lnTo>
                    <a:pt x="1098359" y="110718"/>
                  </a:lnTo>
                  <a:lnTo>
                    <a:pt x="1098359" y="105308"/>
                  </a:lnTo>
                  <a:close/>
                </a:path>
                <a:path w="1298575" h="167005">
                  <a:moveTo>
                    <a:pt x="1109154" y="105308"/>
                  </a:moveTo>
                  <a:lnTo>
                    <a:pt x="1103757" y="105308"/>
                  </a:lnTo>
                  <a:lnTo>
                    <a:pt x="1103757" y="110718"/>
                  </a:lnTo>
                  <a:lnTo>
                    <a:pt x="1109154" y="110718"/>
                  </a:lnTo>
                  <a:lnTo>
                    <a:pt x="1109154" y="105308"/>
                  </a:lnTo>
                  <a:close/>
                </a:path>
                <a:path w="1298575" h="167005">
                  <a:moveTo>
                    <a:pt x="1119962" y="105308"/>
                  </a:moveTo>
                  <a:lnTo>
                    <a:pt x="1114564" y="105308"/>
                  </a:lnTo>
                  <a:lnTo>
                    <a:pt x="1114564" y="110718"/>
                  </a:lnTo>
                  <a:lnTo>
                    <a:pt x="1119962" y="110718"/>
                  </a:lnTo>
                  <a:lnTo>
                    <a:pt x="1119962" y="105308"/>
                  </a:lnTo>
                  <a:close/>
                </a:path>
                <a:path w="1298575" h="167005">
                  <a:moveTo>
                    <a:pt x="1130769" y="105308"/>
                  </a:moveTo>
                  <a:lnTo>
                    <a:pt x="1125359" y="105308"/>
                  </a:lnTo>
                  <a:lnTo>
                    <a:pt x="1125359" y="110718"/>
                  </a:lnTo>
                  <a:lnTo>
                    <a:pt x="1130769" y="110718"/>
                  </a:lnTo>
                  <a:lnTo>
                    <a:pt x="1130769" y="105308"/>
                  </a:lnTo>
                  <a:close/>
                </a:path>
                <a:path w="1298575" h="167005">
                  <a:moveTo>
                    <a:pt x="1141564" y="105308"/>
                  </a:moveTo>
                  <a:lnTo>
                    <a:pt x="1136167" y="105308"/>
                  </a:lnTo>
                  <a:lnTo>
                    <a:pt x="1136167" y="110718"/>
                  </a:lnTo>
                  <a:lnTo>
                    <a:pt x="1141564" y="110718"/>
                  </a:lnTo>
                  <a:lnTo>
                    <a:pt x="1141564" y="105308"/>
                  </a:lnTo>
                  <a:close/>
                </a:path>
                <a:path w="1298575" h="167005">
                  <a:moveTo>
                    <a:pt x="1152372" y="105308"/>
                  </a:moveTo>
                  <a:lnTo>
                    <a:pt x="1146962" y="105308"/>
                  </a:lnTo>
                  <a:lnTo>
                    <a:pt x="1146962" y="110718"/>
                  </a:lnTo>
                  <a:lnTo>
                    <a:pt x="1152372" y="110718"/>
                  </a:lnTo>
                  <a:lnTo>
                    <a:pt x="1152372" y="105308"/>
                  </a:lnTo>
                  <a:close/>
                </a:path>
                <a:path w="1298575" h="167005">
                  <a:moveTo>
                    <a:pt x="1163167" y="105308"/>
                  </a:moveTo>
                  <a:lnTo>
                    <a:pt x="1157770" y="105308"/>
                  </a:lnTo>
                  <a:lnTo>
                    <a:pt x="1157770" y="110718"/>
                  </a:lnTo>
                  <a:lnTo>
                    <a:pt x="1163167" y="110718"/>
                  </a:lnTo>
                  <a:lnTo>
                    <a:pt x="1163167" y="105308"/>
                  </a:lnTo>
                  <a:close/>
                </a:path>
                <a:path w="1298575" h="167005">
                  <a:moveTo>
                    <a:pt x="1173975" y="105308"/>
                  </a:moveTo>
                  <a:lnTo>
                    <a:pt x="1168565" y="105308"/>
                  </a:lnTo>
                  <a:lnTo>
                    <a:pt x="1168565" y="110718"/>
                  </a:lnTo>
                  <a:lnTo>
                    <a:pt x="1173975" y="110718"/>
                  </a:lnTo>
                  <a:lnTo>
                    <a:pt x="1173975" y="105308"/>
                  </a:lnTo>
                  <a:close/>
                </a:path>
                <a:path w="1298575" h="167005">
                  <a:moveTo>
                    <a:pt x="1184770" y="105308"/>
                  </a:moveTo>
                  <a:lnTo>
                    <a:pt x="1179372" y="105308"/>
                  </a:lnTo>
                  <a:lnTo>
                    <a:pt x="1179372" y="110718"/>
                  </a:lnTo>
                  <a:lnTo>
                    <a:pt x="1184770" y="110718"/>
                  </a:lnTo>
                  <a:lnTo>
                    <a:pt x="1184770" y="105308"/>
                  </a:lnTo>
                  <a:close/>
                </a:path>
                <a:path w="1298575" h="167005">
                  <a:moveTo>
                    <a:pt x="1195578" y="105308"/>
                  </a:moveTo>
                  <a:lnTo>
                    <a:pt x="1190167" y="105308"/>
                  </a:lnTo>
                  <a:lnTo>
                    <a:pt x="1190167" y="110718"/>
                  </a:lnTo>
                  <a:lnTo>
                    <a:pt x="1195578" y="110718"/>
                  </a:lnTo>
                  <a:lnTo>
                    <a:pt x="1195578" y="105308"/>
                  </a:lnTo>
                  <a:close/>
                </a:path>
                <a:path w="1298575" h="167005">
                  <a:moveTo>
                    <a:pt x="1206373" y="105308"/>
                  </a:moveTo>
                  <a:lnTo>
                    <a:pt x="1200975" y="105308"/>
                  </a:lnTo>
                  <a:lnTo>
                    <a:pt x="1200975" y="110718"/>
                  </a:lnTo>
                  <a:lnTo>
                    <a:pt x="1206373" y="110718"/>
                  </a:lnTo>
                  <a:lnTo>
                    <a:pt x="1206373" y="105308"/>
                  </a:lnTo>
                  <a:close/>
                </a:path>
                <a:path w="1298575" h="167005">
                  <a:moveTo>
                    <a:pt x="1217180" y="105308"/>
                  </a:moveTo>
                  <a:lnTo>
                    <a:pt x="1211770" y="105308"/>
                  </a:lnTo>
                  <a:lnTo>
                    <a:pt x="1211770" y="110718"/>
                  </a:lnTo>
                  <a:lnTo>
                    <a:pt x="1217180" y="110718"/>
                  </a:lnTo>
                  <a:lnTo>
                    <a:pt x="1217180" y="105308"/>
                  </a:lnTo>
                  <a:close/>
                </a:path>
                <a:path w="1298575" h="167005">
                  <a:moveTo>
                    <a:pt x="1228305" y="105308"/>
                  </a:moveTo>
                  <a:lnTo>
                    <a:pt x="1222578" y="105308"/>
                  </a:lnTo>
                  <a:lnTo>
                    <a:pt x="1222578" y="110718"/>
                  </a:lnTo>
                  <a:lnTo>
                    <a:pt x="1228293" y="110718"/>
                  </a:lnTo>
                  <a:lnTo>
                    <a:pt x="1228305" y="105308"/>
                  </a:lnTo>
                  <a:close/>
                </a:path>
                <a:path w="1298575" h="167005">
                  <a:moveTo>
                    <a:pt x="1239735" y="105422"/>
                  </a:moveTo>
                  <a:lnTo>
                    <a:pt x="1234198" y="105422"/>
                  </a:lnTo>
                  <a:lnTo>
                    <a:pt x="1234059" y="110820"/>
                  </a:lnTo>
                  <a:lnTo>
                    <a:pt x="1239481" y="110820"/>
                  </a:lnTo>
                  <a:lnTo>
                    <a:pt x="1239735" y="105422"/>
                  </a:lnTo>
                  <a:close/>
                </a:path>
                <a:path w="1298575" h="167005">
                  <a:moveTo>
                    <a:pt x="1244904" y="105918"/>
                  </a:moveTo>
                  <a:lnTo>
                    <a:pt x="1244879" y="106324"/>
                  </a:lnTo>
                  <a:lnTo>
                    <a:pt x="1244892" y="106172"/>
                  </a:lnTo>
                  <a:lnTo>
                    <a:pt x="1244904" y="105918"/>
                  </a:lnTo>
                  <a:close/>
                </a:path>
                <a:path w="1298575" h="167005">
                  <a:moveTo>
                    <a:pt x="1249908" y="106324"/>
                  </a:moveTo>
                  <a:lnTo>
                    <a:pt x="1244879" y="106324"/>
                  </a:lnTo>
                  <a:lnTo>
                    <a:pt x="1244536" y="111302"/>
                  </a:lnTo>
                  <a:lnTo>
                    <a:pt x="1249426" y="111302"/>
                  </a:lnTo>
                  <a:lnTo>
                    <a:pt x="1249908" y="106324"/>
                  </a:lnTo>
                  <a:close/>
                </a:path>
                <a:path w="1298575" h="167005">
                  <a:moveTo>
                    <a:pt x="1261491" y="107975"/>
                  </a:moveTo>
                  <a:lnTo>
                    <a:pt x="1259776" y="107632"/>
                  </a:lnTo>
                  <a:lnTo>
                    <a:pt x="1257960" y="107327"/>
                  </a:lnTo>
                  <a:lnTo>
                    <a:pt x="1256030" y="107048"/>
                  </a:lnTo>
                  <a:lnTo>
                    <a:pt x="1255941" y="107632"/>
                  </a:lnTo>
                  <a:lnTo>
                    <a:pt x="1255890" y="107975"/>
                  </a:lnTo>
                  <a:lnTo>
                    <a:pt x="1255268" y="112395"/>
                  </a:lnTo>
                  <a:lnTo>
                    <a:pt x="1257096" y="112661"/>
                  </a:lnTo>
                  <a:lnTo>
                    <a:pt x="1258824" y="112953"/>
                  </a:lnTo>
                  <a:lnTo>
                    <a:pt x="1260436" y="113271"/>
                  </a:lnTo>
                  <a:lnTo>
                    <a:pt x="1260500" y="112953"/>
                  </a:lnTo>
                  <a:lnTo>
                    <a:pt x="1260614" y="112395"/>
                  </a:lnTo>
                  <a:lnTo>
                    <a:pt x="1261491" y="107975"/>
                  </a:lnTo>
                  <a:close/>
                </a:path>
                <a:path w="1298575" h="167005">
                  <a:moveTo>
                    <a:pt x="1272387" y="111213"/>
                  </a:moveTo>
                  <a:lnTo>
                    <a:pt x="1270622" y="110426"/>
                  </a:lnTo>
                  <a:lnTo>
                    <a:pt x="1268590" y="109728"/>
                  </a:lnTo>
                  <a:lnTo>
                    <a:pt x="1266317" y="109105"/>
                  </a:lnTo>
                  <a:lnTo>
                    <a:pt x="1264894" y="114312"/>
                  </a:lnTo>
                  <a:lnTo>
                    <a:pt x="1266913" y="114858"/>
                  </a:lnTo>
                  <a:lnTo>
                    <a:pt x="1268679" y="115481"/>
                  </a:lnTo>
                  <a:lnTo>
                    <a:pt x="1270203" y="116154"/>
                  </a:lnTo>
                  <a:lnTo>
                    <a:pt x="1272387" y="111213"/>
                  </a:lnTo>
                  <a:close/>
                </a:path>
                <a:path w="1298575" h="167005">
                  <a:moveTo>
                    <a:pt x="1281455" y="119519"/>
                  </a:moveTo>
                  <a:lnTo>
                    <a:pt x="1281353" y="119240"/>
                  </a:lnTo>
                  <a:lnTo>
                    <a:pt x="1280706" y="117449"/>
                  </a:lnTo>
                  <a:lnTo>
                    <a:pt x="1279283" y="115608"/>
                  </a:lnTo>
                  <a:lnTo>
                    <a:pt x="1277213" y="114007"/>
                  </a:lnTo>
                  <a:lnTo>
                    <a:pt x="1273911" y="118275"/>
                  </a:lnTo>
                  <a:lnTo>
                    <a:pt x="1275156" y="119240"/>
                  </a:lnTo>
                  <a:lnTo>
                    <a:pt x="1275981" y="120269"/>
                  </a:lnTo>
                  <a:lnTo>
                    <a:pt x="1276375" y="121373"/>
                  </a:lnTo>
                  <a:lnTo>
                    <a:pt x="1281455" y="119519"/>
                  </a:lnTo>
                  <a:close/>
                </a:path>
                <a:path w="1298575" h="167005">
                  <a:moveTo>
                    <a:pt x="1282077" y="125768"/>
                  </a:moveTo>
                  <a:lnTo>
                    <a:pt x="1276680" y="125768"/>
                  </a:lnTo>
                  <a:lnTo>
                    <a:pt x="1276680" y="131165"/>
                  </a:lnTo>
                  <a:lnTo>
                    <a:pt x="1282077" y="131165"/>
                  </a:lnTo>
                  <a:lnTo>
                    <a:pt x="1282077" y="125768"/>
                  </a:lnTo>
                  <a:close/>
                </a:path>
                <a:path w="1298575" h="167005">
                  <a:moveTo>
                    <a:pt x="1298282" y="128854"/>
                  </a:moveTo>
                  <a:lnTo>
                    <a:pt x="1282077" y="136918"/>
                  </a:lnTo>
                  <a:lnTo>
                    <a:pt x="1282077" y="136575"/>
                  </a:lnTo>
                  <a:lnTo>
                    <a:pt x="1276680" y="136575"/>
                  </a:lnTo>
                  <a:lnTo>
                    <a:pt x="1276680" y="136893"/>
                  </a:lnTo>
                  <a:lnTo>
                    <a:pt x="1260475" y="128752"/>
                  </a:lnTo>
                  <a:lnTo>
                    <a:pt x="1279271" y="166611"/>
                  </a:lnTo>
                  <a:lnTo>
                    <a:pt x="1298282" y="128854"/>
                  </a:lnTo>
                  <a:close/>
                </a:path>
              </a:pathLst>
            </a:custGeom>
            <a:solidFill>
              <a:srgbClr val="B85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2086719" y="250562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8794" y="37859"/>
                  </a:moveTo>
                  <a:lnTo>
                    <a:pt x="0" y="0"/>
                  </a:lnTo>
                  <a:lnTo>
                    <a:pt x="18902" y="9505"/>
                  </a:lnTo>
                  <a:lnTo>
                    <a:pt x="37805" y="108"/>
                  </a:lnTo>
                  <a:lnTo>
                    <a:pt x="18794" y="37859"/>
                  </a:lnTo>
                  <a:close/>
                </a:path>
              </a:pathLst>
            </a:custGeom>
            <a:ln w="540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760562" y="2376881"/>
              <a:ext cx="631825" cy="167005"/>
            </a:xfrm>
            <a:custGeom>
              <a:avLst/>
              <a:gdLst/>
              <a:ahLst/>
              <a:cxnLst/>
              <a:rect l="l" t="t" r="r" b="b"/>
              <a:pathLst>
                <a:path w="631825" h="167005">
                  <a:moveTo>
                    <a:pt x="5397" y="21602"/>
                  </a:moveTo>
                  <a:lnTo>
                    <a:pt x="0" y="21602"/>
                  </a:lnTo>
                  <a:lnTo>
                    <a:pt x="0" y="27000"/>
                  </a:lnTo>
                  <a:lnTo>
                    <a:pt x="5397" y="27000"/>
                  </a:lnTo>
                  <a:lnTo>
                    <a:pt x="5397" y="21602"/>
                  </a:lnTo>
                  <a:close/>
                </a:path>
                <a:path w="631825" h="167005">
                  <a:moveTo>
                    <a:pt x="5397" y="10795"/>
                  </a:moveTo>
                  <a:lnTo>
                    <a:pt x="0" y="10795"/>
                  </a:lnTo>
                  <a:lnTo>
                    <a:pt x="0" y="16205"/>
                  </a:lnTo>
                  <a:lnTo>
                    <a:pt x="5397" y="16205"/>
                  </a:lnTo>
                  <a:lnTo>
                    <a:pt x="5397" y="10795"/>
                  </a:lnTo>
                  <a:close/>
                </a:path>
                <a:path w="631825" h="167005">
                  <a:moveTo>
                    <a:pt x="5397" y="0"/>
                  </a:moveTo>
                  <a:lnTo>
                    <a:pt x="0" y="0"/>
                  </a:lnTo>
                  <a:lnTo>
                    <a:pt x="0" y="5397"/>
                  </a:lnTo>
                  <a:lnTo>
                    <a:pt x="5397" y="5397"/>
                  </a:lnTo>
                  <a:lnTo>
                    <a:pt x="5397" y="0"/>
                  </a:lnTo>
                  <a:close/>
                </a:path>
                <a:path w="631825" h="167005">
                  <a:moveTo>
                    <a:pt x="7658" y="36245"/>
                  </a:moveTo>
                  <a:lnTo>
                    <a:pt x="6908" y="34912"/>
                  </a:lnTo>
                  <a:lnTo>
                    <a:pt x="6350" y="33489"/>
                  </a:lnTo>
                  <a:lnTo>
                    <a:pt x="6286" y="33261"/>
                  </a:lnTo>
                  <a:lnTo>
                    <a:pt x="5969" y="31965"/>
                  </a:lnTo>
                  <a:lnTo>
                    <a:pt x="723" y="33261"/>
                  </a:lnTo>
                  <a:lnTo>
                    <a:pt x="787" y="33489"/>
                  </a:lnTo>
                  <a:lnTo>
                    <a:pt x="1219" y="35255"/>
                  </a:lnTo>
                  <a:lnTo>
                    <a:pt x="1968" y="37134"/>
                  </a:lnTo>
                  <a:lnTo>
                    <a:pt x="2959" y="38887"/>
                  </a:lnTo>
                  <a:lnTo>
                    <a:pt x="7658" y="36245"/>
                  </a:lnTo>
                  <a:close/>
                </a:path>
                <a:path w="631825" h="167005">
                  <a:moveTo>
                    <a:pt x="14033" y="42887"/>
                  </a:moveTo>
                  <a:lnTo>
                    <a:pt x="12623" y="41935"/>
                  </a:lnTo>
                  <a:lnTo>
                    <a:pt x="11391" y="40906"/>
                  </a:lnTo>
                  <a:lnTo>
                    <a:pt x="10325" y="39801"/>
                  </a:lnTo>
                  <a:lnTo>
                    <a:pt x="6426" y="43548"/>
                  </a:lnTo>
                  <a:lnTo>
                    <a:pt x="7759" y="44932"/>
                  </a:lnTo>
                  <a:lnTo>
                    <a:pt x="9296" y="46202"/>
                  </a:lnTo>
                  <a:lnTo>
                    <a:pt x="11023" y="47371"/>
                  </a:lnTo>
                  <a:lnTo>
                    <a:pt x="14033" y="42887"/>
                  </a:lnTo>
                  <a:close/>
                </a:path>
                <a:path w="631825" h="167005">
                  <a:moveTo>
                    <a:pt x="22898" y="47091"/>
                  </a:moveTo>
                  <a:lnTo>
                    <a:pt x="21336" y="46570"/>
                  </a:lnTo>
                  <a:lnTo>
                    <a:pt x="19875" y="45999"/>
                  </a:lnTo>
                  <a:lnTo>
                    <a:pt x="18529" y="45377"/>
                  </a:lnTo>
                  <a:lnTo>
                    <a:pt x="16281" y="50279"/>
                  </a:lnTo>
                  <a:lnTo>
                    <a:pt x="17805" y="50977"/>
                  </a:lnTo>
                  <a:lnTo>
                    <a:pt x="19443" y="51625"/>
                  </a:lnTo>
                  <a:lnTo>
                    <a:pt x="21183" y="52209"/>
                  </a:lnTo>
                  <a:lnTo>
                    <a:pt x="22898" y="47091"/>
                  </a:lnTo>
                  <a:close/>
                </a:path>
                <a:path w="631825" h="167005">
                  <a:moveTo>
                    <a:pt x="33616" y="49669"/>
                  </a:moveTo>
                  <a:lnTo>
                    <a:pt x="31623" y="49339"/>
                  </a:lnTo>
                  <a:lnTo>
                    <a:pt x="29730" y="48958"/>
                  </a:lnTo>
                  <a:lnTo>
                    <a:pt x="27940" y="48526"/>
                  </a:lnTo>
                  <a:lnTo>
                    <a:pt x="27838" y="48958"/>
                  </a:lnTo>
                  <a:lnTo>
                    <a:pt x="27749" y="49339"/>
                  </a:lnTo>
                  <a:lnTo>
                    <a:pt x="27660" y="49669"/>
                  </a:lnTo>
                  <a:lnTo>
                    <a:pt x="26682" y="53784"/>
                  </a:lnTo>
                  <a:lnTo>
                    <a:pt x="28587" y="54241"/>
                  </a:lnTo>
                  <a:lnTo>
                    <a:pt x="30607" y="54648"/>
                  </a:lnTo>
                  <a:lnTo>
                    <a:pt x="32740" y="55003"/>
                  </a:lnTo>
                  <a:lnTo>
                    <a:pt x="32867" y="54241"/>
                  </a:lnTo>
                  <a:lnTo>
                    <a:pt x="32943" y="53784"/>
                  </a:lnTo>
                  <a:lnTo>
                    <a:pt x="33616" y="49669"/>
                  </a:lnTo>
                  <a:close/>
                </a:path>
                <a:path w="631825" h="167005">
                  <a:moveTo>
                    <a:pt x="38303" y="50330"/>
                  </a:moveTo>
                  <a:lnTo>
                    <a:pt x="38252" y="50685"/>
                  </a:lnTo>
                  <a:lnTo>
                    <a:pt x="38277" y="50520"/>
                  </a:lnTo>
                  <a:lnTo>
                    <a:pt x="38303" y="50330"/>
                  </a:lnTo>
                  <a:close/>
                </a:path>
                <a:path w="631825" h="167005">
                  <a:moveTo>
                    <a:pt x="43345" y="50825"/>
                  </a:moveTo>
                  <a:lnTo>
                    <a:pt x="38239" y="50825"/>
                  </a:lnTo>
                  <a:lnTo>
                    <a:pt x="37655" y="55689"/>
                  </a:lnTo>
                  <a:lnTo>
                    <a:pt x="42964" y="55689"/>
                  </a:lnTo>
                  <a:lnTo>
                    <a:pt x="43345" y="50825"/>
                  </a:lnTo>
                  <a:close/>
                </a:path>
                <a:path w="631825" h="167005">
                  <a:moveTo>
                    <a:pt x="54521" y="51142"/>
                  </a:moveTo>
                  <a:lnTo>
                    <a:pt x="48742" y="51142"/>
                  </a:lnTo>
                  <a:lnTo>
                    <a:pt x="48514" y="56540"/>
                  </a:lnTo>
                  <a:lnTo>
                    <a:pt x="54457" y="56540"/>
                  </a:lnTo>
                  <a:lnTo>
                    <a:pt x="54521" y="51142"/>
                  </a:lnTo>
                  <a:close/>
                </a:path>
                <a:path w="631825" h="167005">
                  <a:moveTo>
                    <a:pt x="65544" y="51308"/>
                  </a:moveTo>
                  <a:lnTo>
                    <a:pt x="60134" y="51308"/>
                  </a:lnTo>
                  <a:lnTo>
                    <a:pt x="60134" y="56705"/>
                  </a:lnTo>
                  <a:lnTo>
                    <a:pt x="65544" y="56705"/>
                  </a:lnTo>
                  <a:lnTo>
                    <a:pt x="65544" y="51308"/>
                  </a:lnTo>
                  <a:close/>
                </a:path>
                <a:path w="631825" h="167005">
                  <a:moveTo>
                    <a:pt x="76339" y="51308"/>
                  </a:moveTo>
                  <a:lnTo>
                    <a:pt x="70942" y="51308"/>
                  </a:lnTo>
                  <a:lnTo>
                    <a:pt x="70942" y="56705"/>
                  </a:lnTo>
                  <a:lnTo>
                    <a:pt x="76339" y="56705"/>
                  </a:lnTo>
                  <a:lnTo>
                    <a:pt x="76339" y="51308"/>
                  </a:lnTo>
                  <a:close/>
                </a:path>
                <a:path w="631825" h="167005">
                  <a:moveTo>
                    <a:pt x="87147" y="51308"/>
                  </a:moveTo>
                  <a:lnTo>
                    <a:pt x="81737" y="51308"/>
                  </a:lnTo>
                  <a:lnTo>
                    <a:pt x="81737" y="56705"/>
                  </a:lnTo>
                  <a:lnTo>
                    <a:pt x="87147" y="56705"/>
                  </a:lnTo>
                  <a:lnTo>
                    <a:pt x="87147" y="51308"/>
                  </a:lnTo>
                  <a:close/>
                </a:path>
                <a:path w="631825" h="167005">
                  <a:moveTo>
                    <a:pt x="97942" y="51308"/>
                  </a:moveTo>
                  <a:lnTo>
                    <a:pt x="92544" y="51308"/>
                  </a:lnTo>
                  <a:lnTo>
                    <a:pt x="92544" y="56705"/>
                  </a:lnTo>
                  <a:lnTo>
                    <a:pt x="97942" y="56705"/>
                  </a:lnTo>
                  <a:lnTo>
                    <a:pt x="97942" y="51308"/>
                  </a:lnTo>
                  <a:close/>
                </a:path>
                <a:path w="631825" h="167005">
                  <a:moveTo>
                    <a:pt x="108750" y="51308"/>
                  </a:moveTo>
                  <a:lnTo>
                    <a:pt x="103339" y="51308"/>
                  </a:lnTo>
                  <a:lnTo>
                    <a:pt x="103339" y="56705"/>
                  </a:lnTo>
                  <a:lnTo>
                    <a:pt x="108750" y="56705"/>
                  </a:lnTo>
                  <a:lnTo>
                    <a:pt x="108750" y="51308"/>
                  </a:lnTo>
                  <a:close/>
                </a:path>
                <a:path w="631825" h="167005">
                  <a:moveTo>
                    <a:pt x="119545" y="51308"/>
                  </a:moveTo>
                  <a:lnTo>
                    <a:pt x="114147" y="51308"/>
                  </a:lnTo>
                  <a:lnTo>
                    <a:pt x="114147" y="56705"/>
                  </a:lnTo>
                  <a:lnTo>
                    <a:pt x="119545" y="56705"/>
                  </a:lnTo>
                  <a:lnTo>
                    <a:pt x="119545" y="51308"/>
                  </a:lnTo>
                  <a:close/>
                </a:path>
                <a:path w="631825" h="167005">
                  <a:moveTo>
                    <a:pt x="130352" y="51308"/>
                  </a:moveTo>
                  <a:lnTo>
                    <a:pt x="124942" y="51308"/>
                  </a:lnTo>
                  <a:lnTo>
                    <a:pt x="124942" y="56705"/>
                  </a:lnTo>
                  <a:lnTo>
                    <a:pt x="130352" y="56705"/>
                  </a:lnTo>
                  <a:lnTo>
                    <a:pt x="130352" y="51308"/>
                  </a:lnTo>
                  <a:close/>
                </a:path>
                <a:path w="631825" h="167005">
                  <a:moveTo>
                    <a:pt x="141147" y="51308"/>
                  </a:moveTo>
                  <a:lnTo>
                    <a:pt x="135750" y="51308"/>
                  </a:lnTo>
                  <a:lnTo>
                    <a:pt x="135750" y="56705"/>
                  </a:lnTo>
                  <a:lnTo>
                    <a:pt x="141147" y="56705"/>
                  </a:lnTo>
                  <a:lnTo>
                    <a:pt x="141147" y="51308"/>
                  </a:lnTo>
                  <a:close/>
                </a:path>
                <a:path w="631825" h="167005">
                  <a:moveTo>
                    <a:pt x="151955" y="51308"/>
                  </a:moveTo>
                  <a:lnTo>
                    <a:pt x="146545" y="51308"/>
                  </a:lnTo>
                  <a:lnTo>
                    <a:pt x="146545" y="56705"/>
                  </a:lnTo>
                  <a:lnTo>
                    <a:pt x="151955" y="56705"/>
                  </a:lnTo>
                  <a:lnTo>
                    <a:pt x="151955" y="51308"/>
                  </a:lnTo>
                  <a:close/>
                </a:path>
                <a:path w="631825" h="167005">
                  <a:moveTo>
                    <a:pt x="162750" y="51308"/>
                  </a:moveTo>
                  <a:lnTo>
                    <a:pt x="157353" y="51308"/>
                  </a:lnTo>
                  <a:lnTo>
                    <a:pt x="157353" y="56705"/>
                  </a:lnTo>
                  <a:lnTo>
                    <a:pt x="162750" y="56705"/>
                  </a:lnTo>
                  <a:lnTo>
                    <a:pt x="162750" y="51308"/>
                  </a:lnTo>
                  <a:close/>
                </a:path>
                <a:path w="631825" h="167005">
                  <a:moveTo>
                    <a:pt x="173558" y="51308"/>
                  </a:moveTo>
                  <a:lnTo>
                    <a:pt x="168148" y="51308"/>
                  </a:lnTo>
                  <a:lnTo>
                    <a:pt x="168148" y="56705"/>
                  </a:lnTo>
                  <a:lnTo>
                    <a:pt x="173558" y="56705"/>
                  </a:lnTo>
                  <a:lnTo>
                    <a:pt x="173558" y="51308"/>
                  </a:lnTo>
                  <a:close/>
                </a:path>
                <a:path w="631825" h="167005">
                  <a:moveTo>
                    <a:pt x="184353" y="51308"/>
                  </a:moveTo>
                  <a:lnTo>
                    <a:pt x="178955" y="51308"/>
                  </a:lnTo>
                  <a:lnTo>
                    <a:pt x="178955" y="56705"/>
                  </a:lnTo>
                  <a:lnTo>
                    <a:pt x="184353" y="56705"/>
                  </a:lnTo>
                  <a:lnTo>
                    <a:pt x="184353" y="51308"/>
                  </a:lnTo>
                  <a:close/>
                </a:path>
                <a:path w="631825" h="167005">
                  <a:moveTo>
                    <a:pt x="195160" y="51308"/>
                  </a:moveTo>
                  <a:lnTo>
                    <a:pt x="189750" y="51308"/>
                  </a:lnTo>
                  <a:lnTo>
                    <a:pt x="189750" y="56705"/>
                  </a:lnTo>
                  <a:lnTo>
                    <a:pt x="195160" y="56705"/>
                  </a:lnTo>
                  <a:lnTo>
                    <a:pt x="195160" y="51308"/>
                  </a:lnTo>
                  <a:close/>
                </a:path>
                <a:path w="631825" h="167005">
                  <a:moveTo>
                    <a:pt x="205955" y="51308"/>
                  </a:moveTo>
                  <a:lnTo>
                    <a:pt x="200558" y="51308"/>
                  </a:lnTo>
                  <a:lnTo>
                    <a:pt x="200558" y="56705"/>
                  </a:lnTo>
                  <a:lnTo>
                    <a:pt x="205955" y="56705"/>
                  </a:lnTo>
                  <a:lnTo>
                    <a:pt x="205955" y="51308"/>
                  </a:lnTo>
                  <a:close/>
                </a:path>
                <a:path w="631825" h="167005">
                  <a:moveTo>
                    <a:pt x="216763" y="51308"/>
                  </a:moveTo>
                  <a:lnTo>
                    <a:pt x="211366" y="51308"/>
                  </a:lnTo>
                  <a:lnTo>
                    <a:pt x="211366" y="56705"/>
                  </a:lnTo>
                  <a:lnTo>
                    <a:pt x="216763" y="56705"/>
                  </a:lnTo>
                  <a:lnTo>
                    <a:pt x="216763" y="51308"/>
                  </a:lnTo>
                  <a:close/>
                </a:path>
                <a:path w="631825" h="167005">
                  <a:moveTo>
                    <a:pt x="227558" y="51308"/>
                  </a:moveTo>
                  <a:lnTo>
                    <a:pt x="222161" y="51308"/>
                  </a:lnTo>
                  <a:lnTo>
                    <a:pt x="222161" y="56705"/>
                  </a:lnTo>
                  <a:lnTo>
                    <a:pt x="227558" y="56705"/>
                  </a:lnTo>
                  <a:lnTo>
                    <a:pt x="227558" y="51308"/>
                  </a:lnTo>
                  <a:close/>
                </a:path>
                <a:path w="631825" h="167005">
                  <a:moveTo>
                    <a:pt x="238366" y="51308"/>
                  </a:moveTo>
                  <a:lnTo>
                    <a:pt x="232968" y="51308"/>
                  </a:lnTo>
                  <a:lnTo>
                    <a:pt x="232968" y="56705"/>
                  </a:lnTo>
                  <a:lnTo>
                    <a:pt x="238366" y="56705"/>
                  </a:lnTo>
                  <a:lnTo>
                    <a:pt x="238366" y="51308"/>
                  </a:lnTo>
                  <a:close/>
                </a:path>
                <a:path w="631825" h="167005">
                  <a:moveTo>
                    <a:pt x="249161" y="51308"/>
                  </a:moveTo>
                  <a:lnTo>
                    <a:pt x="243763" y="51308"/>
                  </a:lnTo>
                  <a:lnTo>
                    <a:pt x="243763" y="56705"/>
                  </a:lnTo>
                  <a:lnTo>
                    <a:pt x="249161" y="56705"/>
                  </a:lnTo>
                  <a:lnTo>
                    <a:pt x="249161" y="51308"/>
                  </a:lnTo>
                  <a:close/>
                </a:path>
                <a:path w="631825" h="167005">
                  <a:moveTo>
                    <a:pt x="259969" y="51308"/>
                  </a:moveTo>
                  <a:lnTo>
                    <a:pt x="254571" y="51308"/>
                  </a:lnTo>
                  <a:lnTo>
                    <a:pt x="254571" y="56705"/>
                  </a:lnTo>
                  <a:lnTo>
                    <a:pt x="259969" y="56705"/>
                  </a:lnTo>
                  <a:lnTo>
                    <a:pt x="259969" y="51308"/>
                  </a:lnTo>
                  <a:close/>
                </a:path>
                <a:path w="631825" h="167005">
                  <a:moveTo>
                    <a:pt x="270764" y="51308"/>
                  </a:moveTo>
                  <a:lnTo>
                    <a:pt x="265366" y="51308"/>
                  </a:lnTo>
                  <a:lnTo>
                    <a:pt x="265366" y="56705"/>
                  </a:lnTo>
                  <a:lnTo>
                    <a:pt x="270764" y="56705"/>
                  </a:lnTo>
                  <a:lnTo>
                    <a:pt x="270764" y="51308"/>
                  </a:lnTo>
                  <a:close/>
                </a:path>
                <a:path w="631825" h="167005">
                  <a:moveTo>
                    <a:pt x="281571" y="51308"/>
                  </a:moveTo>
                  <a:lnTo>
                    <a:pt x="276174" y="51308"/>
                  </a:lnTo>
                  <a:lnTo>
                    <a:pt x="276174" y="56705"/>
                  </a:lnTo>
                  <a:lnTo>
                    <a:pt x="281571" y="56705"/>
                  </a:lnTo>
                  <a:lnTo>
                    <a:pt x="281571" y="51308"/>
                  </a:lnTo>
                  <a:close/>
                </a:path>
                <a:path w="631825" h="167005">
                  <a:moveTo>
                    <a:pt x="292366" y="51308"/>
                  </a:moveTo>
                  <a:lnTo>
                    <a:pt x="286969" y="51308"/>
                  </a:lnTo>
                  <a:lnTo>
                    <a:pt x="286969" y="56705"/>
                  </a:lnTo>
                  <a:lnTo>
                    <a:pt x="292366" y="56705"/>
                  </a:lnTo>
                  <a:lnTo>
                    <a:pt x="292366" y="51308"/>
                  </a:lnTo>
                  <a:close/>
                </a:path>
                <a:path w="631825" h="167005">
                  <a:moveTo>
                    <a:pt x="303174" y="51308"/>
                  </a:moveTo>
                  <a:lnTo>
                    <a:pt x="297776" y="51308"/>
                  </a:lnTo>
                  <a:lnTo>
                    <a:pt x="297776" y="56705"/>
                  </a:lnTo>
                  <a:lnTo>
                    <a:pt x="303174" y="56705"/>
                  </a:lnTo>
                  <a:lnTo>
                    <a:pt x="303174" y="51308"/>
                  </a:lnTo>
                  <a:close/>
                </a:path>
                <a:path w="631825" h="167005">
                  <a:moveTo>
                    <a:pt x="313969" y="51308"/>
                  </a:moveTo>
                  <a:lnTo>
                    <a:pt x="308571" y="51308"/>
                  </a:lnTo>
                  <a:lnTo>
                    <a:pt x="308571" y="56705"/>
                  </a:lnTo>
                  <a:lnTo>
                    <a:pt x="313969" y="56705"/>
                  </a:lnTo>
                  <a:lnTo>
                    <a:pt x="313969" y="51308"/>
                  </a:lnTo>
                  <a:close/>
                </a:path>
                <a:path w="631825" h="167005">
                  <a:moveTo>
                    <a:pt x="324777" y="51308"/>
                  </a:moveTo>
                  <a:lnTo>
                    <a:pt x="319379" y="51308"/>
                  </a:lnTo>
                  <a:lnTo>
                    <a:pt x="319379" y="56705"/>
                  </a:lnTo>
                  <a:lnTo>
                    <a:pt x="324777" y="56705"/>
                  </a:lnTo>
                  <a:lnTo>
                    <a:pt x="324777" y="51308"/>
                  </a:lnTo>
                  <a:close/>
                </a:path>
                <a:path w="631825" h="167005">
                  <a:moveTo>
                    <a:pt x="335572" y="51308"/>
                  </a:moveTo>
                  <a:lnTo>
                    <a:pt x="330174" y="51308"/>
                  </a:lnTo>
                  <a:lnTo>
                    <a:pt x="330174" y="56705"/>
                  </a:lnTo>
                  <a:lnTo>
                    <a:pt x="335572" y="56705"/>
                  </a:lnTo>
                  <a:lnTo>
                    <a:pt x="335572" y="51308"/>
                  </a:lnTo>
                  <a:close/>
                </a:path>
                <a:path w="631825" h="167005">
                  <a:moveTo>
                    <a:pt x="346379" y="51308"/>
                  </a:moveTo>
                  <a:lnTo>
                    <a:pt x="340982" y="51308"/>
                  </a:lnTo>
                  <a:lnTo>
                    <a:pt x="340982" y="56705"/>
                  </a:lnTo>
                  <a:lnTo>
                    <a:pt x="346379" y="56705"/>
                  </a:lnTo>
                  <a:lnTo>
                    <a:pt x="346379" y="51308"/>
                  </a:lnTo>
                  <a:close/>
                </a:path>
                <a:path w="631825" h="167005">
                  <a:moveTo>
                    <a:pt x="357174" y="51308"/>
                  </a:moveTo>
                  <a:lnTo>
                    <a:pt x="351777" y="51308"/>
                  </a:lnTo>
                  <a:lnTo>
                    <a:pt x="351777" y="56705"/>
                  </a:lnTo>
                  <a:lnTo>
                    <a:pt x="357174" y="56705"/>
                  </a:lnTo>
                  <a:lnTo>
                    <a:pt x="357174" y="51308"/>
                  </a:lnTo>
                  <a:close/>
                </a:path>
                <a:path w="631825" h="167005">
                  <a:moveTo>
                    <a:pt x="367982" y="51308"/>
                  </a:moveTo>
                  <a:lnTo>
                    <a:pt x="362585" y="51308"/>
                  </a:lnTo>
                  <a:lnTo>
                    <a:pt x="362585" y="56705"/>
                  </a:lnTo>
                  <a:lnTo>
                    <a:pt x="367982" y="56705"/>
                  </a:lnTo>
                  <a:lnTo>
                    <a:pt x="367982" y="51308"/>
                  </a:lnTo>
                  <a:close/>
                </a:path>
                <a:path w="631825" h="167005">
                  <a:moveTo>
                    <a:pt x="378777" y="51308"/>
                  </a:moveTo>
                  <a:lnTo>
                    <a:pt x="373380" y="51308"/>
                  </a:lnTo>
                  <a:lnTo>
                    <a:pt x="373380" y="56705"/>
                  </a:lnTo>
                  <a:lnTo>
                    <a:pt x="378777" y="56705"/>
                  </a:lnTo>
                  <a:lnTo>
                    <a:pt x="378777" y="51308"/>
                  </a:lnTo>
                  <a:close/>
                </a:path>
                <a:path w="631825" h="167005">
                  <a:moveTo>
                    <a:pt x="389585" y="51308"/>
                  </a:moveTo>
                  <a:lnTo>
                    <a:pt x="384187" y="51308"/>
                  </a:lnTo>
                  <a:lnTo>
                    <a:pt x="384187" y="56705"/>
                  </a:lnTo>
                  <a:lnTo>
                    <a:pt x="389585" y="56705"/>
                  </a:lnTo>
                  <a:lnTo>
                    <a:pt x="389585" y="51308"/>
                  </a:lnTo>
                  <a:close/>
                </a:path>
                <a:path w="631825" h="167005">
                  <a:moveTo>
                    <a:pt x="400380" y="51308"/>
                  </a:moveTo>
                  <a:lnTo>
                    <a:pt x="394982" y="51308"/>
                  </a:lnTo>
                  <a:lnTo>
                    <a:pt x="394982" y="56705"/>
                  </a:lnTo>
                  <a:lnTo>
                    <a:pt x="400380" y="56705"/>
                  </a:lnTo>
                  <a:lnTo>
                    <a:pt x="400380" y="51308"/>
                  </a:lnTo>
                  <a:close/>
                </a:path>
                <a:path w="631825" h="167005">
                  <a:moveTo>
                    <a:pt x="411187" y="51308"/>
                  </a:moveTo>
                  <a:lnTo>
                    <a:pt x="405790" y="51308"/>
                  </a:lnTo>
                  <a:lnTo>
                    <a:pt x="405790" y="56705"/>
                  </a:lnTo>
                  <a:lnTo>
                    <a:pt x="411187" y="56705"/>
                  </a:lnTo>
                  <a:lnTo>
                    <a:pt x="411187" y="51308"/>
                  </a:lnTo>
                  <a:close/>
                </a:path>
                <a:path w="631825" h="167005">
                  <a:moveTo>
                    <a:pt x="421982" y="51308"/>
                  </a:moveTo>
                  <a:lnTo>
                    <a:pt x="416585" y="51308"/>
                  </a:lnTo>
                  <a:lnTo>
                    <a:pt x="416585" y="56705"/>
                  </a:lnTo>
                  <a:lnTo>
                    <a:pt x="421982" y="56705"/>
                  </a:lnTo>
                  <a:lnTo>
                    <a:pt x="421982" y="51308"/>
                  </a:lnTo>
                  <a:close/>
                </a:path>
                <a:path w="631825" h="167005">
                  <a:moveTo>
                    <a:pt x="432790" y="51308"/>
                  </a:moveTo>
                  <a:lnTo>
                    <a:pt x="427393" y="51308"/>
                  </a:lnTo>
                  <a:lnTo>
                    <a:pt x="427393" y="56705"/>
                  </a:lnTo>
                  <a:lnTo>
                    <a:pt x="432790" y="56705"/>
                  </a:lnTo>
                  <a:lnTo>
                    <a:pt x="432790" y="51308"/>
                  </a:lnTo>
                  <a:close/>
                </a:path>
                <a:path w="631825" h="167005">
                  <a:moveTo>
                    <a:pt x="443598" y="51308"/>
                  </a:moveTo>
                  <a:lnTo>
                    <a:pt x="438188" y="51308"/>
                  </a:lnTo>
                  <a:lnTo>
                    <a:pt x="438188" y="56705"/>
                  </a:lnTo>
                  <a:lnTo>
                    <a:pt x="443598" y="56705"/>
                  </a:lnTo>
                  <a:lnTo>
                    <a:pt x="443598" y="51308"/>
                  </a:lnTo>
                  <a:close/>
                </a:path>
                <a:path w="631825" h="167005">
                  <a:moveTo>
                    <a:pt x="454393" y="51308"/>
                  </a:moveTo>
                  <a:lnTo>
                    <a:pt x="448995" y="51308"/>
                  </a:lnTo>
                  <a:lnTo>
                    <a:pt x="448995" y="56705"/>
                  </a:lnTo>
                  <a:lnTo>
                    <a:pt x="454393" y="56705"/>
                  </a:lnTo>
                  <a:lnTo>
                    <a:pt x="454393" y="51308"/>
                  </a:lnTo>
                  <a:close/>
                </a:path>
                <a:path w="631825" h="167005">
                  <a:moveTo>
                    <a:pt x="465201" y="51308"/>
                  </a:moveTo>
                  <a:lnTo>
                    <a:pt x="459790" y="51308"/>
                  </a:lnTo>
                  <a:lnTo>
                    <a:pt x="459790" y="56705"/>
                  </a:lnTo>
                  <a:lnTo>
                    <a:pt x="465201" y="56705"/>
                  </a:lnTo>
                  <a:lnTo>
                    <a:pt x="465201" y="51308"/>
                  </a:lnTo>
                  <a:close/>
                </a:path>
                <a:path w="631825" h="167005">
                  <a:moveTo>
                    <a:pt x="475996" y="51308"/>
                  </a:moveTo>
                  <a:lnTo>
                    <a:pt x="470598" y="51308"/>
                  </a:lnTo>
                  <a:lnTo>
                    <a:pt x="470598" y="56705"/>
                  </a:lnTo>
                  <a:lnTo>
                    <a:pt x="475996" y="56705"/>
                  </a:lnTo>
                  <a:lnTo>
                    <a:pt x="475996" y="51308"/>
                  </a:lnTo>
                  <a:close/>
                </a:path>
                <a:path w="631825" h="167005">
                  <a:moveTo>
                    <a:pt x="486803" y="51308"/>
                  </a:moveTo>
                  <a:lnTo>
                    <a:pt x="481393" y="51308"/>
                  </a:lnTo>
                  <a:lnTo>
                    <a:pt x="481393" y="56705"/>
                  </a:lnTo>
                  <a:lnTo>
                    <a:pt x="486803" y="56705"/>
                  </a:lnTo>
                  <a:lnTo>
                    <a:pt x="486803" y="51308"/>
                  </a:lnTo>
                  <a:close/>
                </a:path>
                <a:path w="631825" h="167005">
                  <a:moveTo>
                    <a:pt x="497598" y="51308"/>
                  </a:moveTo>
                  <a:lnTo>
                    <a:pt x="492201" y="51308"/>
                  </a:lnTo>
                  <a:lnTo>
                    <a:pt x="492201" y="56705"/>
                  </a:lnTo>
                  <a:lnTo>
                    <a:pt x="497598" y="56705"/>
                  </a:lnTo>
                  <a:lnTo>
                    <a:pt x="497598" y="51308"/>
                  </a:lnTo>
                  <a:close/>
                </a:path>
                <a:path w="631825" h="167005">
                  <a:moveTo>
                    <a:pt x="508406" y="51308"/>
                  </a:moveTo>
                  <a:lnTo>
                    <a:pt x="502996" y="51308"/>
                  </a:lnTo>
                  <a:lnTo>
                    <a:pt x="502996" y="56705"/>
                  </a:lnTo>
                  <a:lnTo>
                    <a:pt x="508406" y="56705"/>
                  </a:lnTo>
                  <a:lnTo>
                    <a:pt x="508406" y="51308"/>
                  </a:lnTo>
                  <a:close/>
                </a:path>
                <a:path w="631825" h="167005">
                  <a:moveTo>
                    <a:pt x="519201" y="51308"/>
                  </a:moveTo>
                  <a:lnTo>
                    <a:pt x="513803" y="51308"/>
                  </a:lnTo>
                  <a:lnTo>
                    <a:pt x="513803" y="56705"/>
                  </a:lnTo>
                  <a:lnTo>
                    <a:pt x="519201" y="56705"/>
                  </a:lnTo>
                  <a:lnTo>
                    <a:pt x="519201" y="51308"/>
                  </a:lnTo>
                  <a:close/>
                </a:path>
                <a:path w="631825" h="167005">
                  <a:moveTo>
                    <a:pt x="530009" y="51308"/>
                  </a:moveTo>
                  <a:lnTo>
                    <a:pt x="524598" y="51308"/>
                  </a:lnTo>
                  <a:lnTo>
                    <a:pt x="524598" y="56705"/>
                  </a:lnTo>
                  <a:lnTo>
                    <a:pt x="530009" y="56705"/>
                  </a:lnTo>
                  <a:lnTo>
                    <a:pt x="530009" y="51308"/>
                  </a:lnTo>
                  <a:close/>
                </a:path>
                <a:path w="631825" h="167005">
                  <a:moveTo>
                    <a:pt x="540804" y="51308"/>
                  </a:moveTo>
                  <a:lnTo>
                    <a:pt x="535406" y="51308"/>
                  </a:lnTo>
                  <a:lnTo>
                    <a:pt x="535406" y="56705"/>
                  </a:lnTo>
                  <a:lnTo>
                    <a:pt x="540804" y="56705"/>
                  </a:lnTo>
                  <a:lnTo>
                    <a:pt x="540804" y="51308"/>
                  </a:lnTo>
                  <a:close/>
                </a:path>
                <a:path w="631825" h="167005">
                  <a:moveTo>
                    <a:pt x="551611" y="51308"/>
                  </a:moveTo>
                  <a:lnTo>
                    <a:pt x="546201" y="51308"/>
                  </a:lnTo>
                  <a:lnTo>
                    <a:pt x="546201" y="56705"/>
                  </a:lnTo>
                  <a:lnTo>
                    <a:pt x="551611" y="56705"/>
                  </a:lnTo>
                  <a:lnTo>
                    <a:pt x="551611" y="51308"/>
                  </a:lnTo>
                  <a:close/>
                </a:path>
                <a:path w="631825" h="167005">
                  <a:moveTo>
                    <a:pt x="562952" y="51308"/>
                  </a:moveTo>
                  <a:lnTo>
                    <a:pt x="557009" y="51308"/>
                  </a:lnTo>
                  <a:lnTo>
                    <a:pt x="557009" y="56705"/>
                  </a:lnTo>
                  <a:lnTo>
                    <a:pt x="562762" y="56705"/>
                  </a:lnTo>
                  <a:lnTo>
                    <a:pt x="562952" y="51308"/>
                  </a:lnTo>
                  <a:close/>
                </a:path>
                <a:path w="631825" h="167005">
                  <a:moveTo>
                    <a:pt x="568769" y="51879"/>
                  </a:moveTo>
                  <a:lnTo>
                    <a:pt x="568731" y="52349"/>
                  </a:lnTo>
                  <a:lnTo>
                    <a:pt x="568756" y="52095"/>
                  </a:lnTo>
                  <a:lnTo>
                    <a:pt x="568769" y="51879"/>
                  </a:lnTo>
                  <a:close/>
                </a:path>
                <a:path w="631825" h="167005">
                  <a:moveTo>
                    <a:pt x="574294" y="52349"/>
                  </a:moveTo>
                  <a:lnTo>
                    <a:pt x="568731" y="52349"/>
                  </a:lnTo>
                  <a:lnTo>
                    <a:pt x="568325" y="57099"/>
                  </a:lnTo>
                  <a:lnTo>
                    <a:pt x="573608" y="57099"/>
                  </a:lnTo>
                  <a:lnTo>
                    <a:pt x="574294" y="52349"/>
                  </a:lnTo>
                  <a:close/>
                </a:path>
                <a:path w="631825" h="167005">
                  <a:moveTo>
                    <a:pt x="584758" y="54584"/>
                  </a:moveTo>
                  <a:lnTo>
                    <a:pt x="583069" y="54089"/>
                  </a:lnTo>
                  <a:lnTo>
                    <a:pt x="581304" y="53644"/>
                  </a:lnTo>
                  <a:lnTo>
                    <a:pt x="579475" y="53263"/>
                  </a:lnTo>
                  <a:lnTo>
                    <a:pt x="579399" y="53644"/>
                  </a:lnTo>
                  <a:lnTo>
                    <a:pt x="579297" y="54089"/>
                  </a:lnTo>
                  <a:lnTo>
                    <a:pt x="579196" y="54584"/>
                  </a:lnTo>
                  <a:lnTo>
                    <a:pt x="578370" y="58547"/>
                  </a:lnTo>
                  <a:lnTo>
                    <a:pt x="580059" y="58902"/>
                  </a:lnTo>
                  <a:lnTo>
                    <a:pt x="581672" y="59309"/>
                  </a:lnTo>
                  <a:lnTo>
                    <a:pt x="583222" y="59766"/>
                  </a:lnTo>
                  <a:lnTo>
                    <a:pt x="584758" y="54584"/>
                  </a:lnTo>
                  <a:close/>
                </a:path>
                <a:path w="631825" h="167005">
                  <a:moveTo>
                    <a:pt x="595541" y="59055"/>
                  </a:moveTo>
                  <a:lnTo>
                    <a:pt x="593928" y="58140"/>
                  </a:lnTo>
                  <a:lnTo>
                    <a:pt x="592226" y="57315"/>
                  </a:lnTo>
                  <a:lnTo>
                    <a:pt x="590423" y="56565"/>
                  </a:lnTo>
                  <a:lnTo>
                    <a:pt x="588352" y="61556"/>
                  </a:lnTo>
                  <a:lnTo>
                    <a:pt x="589965" y="62230"/>
                  </a:lnTo>
                  <a:lnTo>
                    <a:pt x="591477" y="62953"/>
                  </a:lnTo>
                  <a:lnTo>
                    <a:pt x="592899" y="63754"/>
                  </a:lnTo>
                  <a:lnTo>
                    <a:pt x="595541" y="59055"/>
                  </a:lnTo>
                  <a:close/>
                </a:path>
                <a:path w="631825" h="167005">
                  <a:moveTo>
                    <a:pt x="604494" y="65913"/>
                  </a:moveTo>
                  <a:lnTo>
                    <a:pt x="603148" y="64516"/>
                  </a:lnTo>
                  <a:lnTo>
                    <a:pt x="601687" y="63220"/>
                  </a:lnTo>
                  <a:lnTo>
                    <a:pt x="600100" y="62026"/>
                  </a:lnTo>
                  <a:lnTo>
                    <a:pt x="596849" y="66344"/>
                  </a:lnTo>
                  <a:lnTo>
                    <a:pt x="598208" y="67360"/>
                  </a:lnTo>
                  <a:lnTo>
                    <a:pt x="599452" y="68465"/>
                  </a:lnTo>
                  <a:lnTo>
                    <a:pt x="600595" y="69646"/>
                  </a:lnTo>
                  <a:lnTo>
                    <a:pt x="604494" y="65913"/>
                  </a:lnTo>
                  <a:close/>
                </a:path>
                <a:path w="631825" h="167005">
                  <a:moveTo>
                    <a:pt x="611085" y="75590"/>
                  </a:moveTo>
                  <a:lnTo>
                    <a:pt x="610247" y="73774"/>
                  </a:lnTo>
                  <a:lnTo>
                    <a:pt x="609269" y="72059"/>
                  </a:lnTo>
                  <a:lnTo>
                    <a:pt x="608177" y="70446"/>
                  </a:lnTo>
                  <a:lnTo>
                    <a:pt x="603707" y="73494"/>
                  </a:lnTo>
                  <a:lnTo>
                    <a:pt x="604647" y="74866"/>
                  </a:lnTo>
                  <a:lnTo>
                    <a:pt x="605472" y="76314"/>
                  </a:lnTo>
                  <a:lnTo>
                    <a:pt x="606183" y="77863"/>
                  </a:lnTo>
                  <a:lnTo>
                    <a:pt x="611085" y="75590"/>
                  </a:lnTo>
                  <a:close/>
                </a:path>
                <a:path w="631825" h="167005">
                  <a:moveTo>
                    <a:pt x="614324" y="86182"/>
                  </a:moveTo>
                  <a:lnTo>
                    <a:pt x="613994" y="84289"/>
                  </a:lnTo>
                  <a:lnTo>
                    <a:pt x="613892" y="83845"/>
                  </a:lnTo>
                  <a:lnTo>
                    <a:pt x="613524" y="82308"/>
                  </a:lnTo>
                  <a:lnTo>
                    <a:pt x="613041" y="80733"/>
                  </a:lnTo>
                  <a:lnTo>
                    <a:pt x="607872" y="82308"/>
                  </a:lnTo>
                  <a:lnTo>
                    <a:pt x="607923" y="82473"/>
                  </a:lnTo>
                  <a:lnTo>
                    <a:pt x="608342" y="83845"/>
                  </a:lnTo>
                  <a:lnTo>
                    <a:pt x="608444" y="84289"/>
                  </a:lnTo>
                  <a:lnTo>
                    <a:pt x="608723" y="85445"/>
                  </a:lnTo>
                  <a:lnTo>
                    <a:pt x="609003" y="87109"/>
                  </a:lnTo>
                  <a:lnTo>
                    <a:pt x="614324" y="86182"/>
                  </a:lnTo>
                  <a:close/>
                </a:path>
                <a:path w="631825" h="167005">
                  <a:moveTo>
                    <a:pt x="615149" y="97955"/>
                  </a:moveTo>
                  <a:lnTo>
                    <a:pt x="615099" y="93370"/>
                  </a:lnTo>
                  <a:lnTo>
                    <a:pt x="615010" y="92036"/>
                  </a:lnTo>
                  <a:lnTo>
                    <a:pt x="609625" y="92379"/>
                  </a:lnTo>
                  <a:lnTo>
                    <a:pt x="609739" y="97955"/>
                  </a:lnTo>
                  <a:lnTo>
                    <a:pt x="615149" y="97955"/>
                  </a:lnTo>
                  <a:close/>
                </a:path>
                <a:path w="631825" h="167005">
                  <a:moveTo>
                    <a:pt x="615162" y="108762"/>
                  </a:moveTo>
                  <a:lnTo>
                    <a:pt x="615149" y="103352"/>
                  </a:lnTo>
                  <a:lnTo>
                    <a:pt x="609752" y="103352"/>
                  </a:lnTo>
                  <a:lnTo>
                    <a:pt x="609765" y="108762"/>
                  </a:lnTo>
                  <a:lnTo>
                    <a:pt x="615162" y="108762"/>
                  </a:lnTo>
                  <a:close/>
                </a:path>
                <a:path w="631825" h="167005">
                  <a:moveTo>
                    <a:pt x="615175" y="119557"/>
                  </a:moveTo>
                  <a:lnTo>
                    <a:pt x="615162" y="114160"/>
                  </a:lnTo>
                  <a:lnTo>
                    <a:pt x="609765" y="114160"/>
                  </a:lnTo>
                  <a:lnTo>
                    <a:pt x="609777" y="119557"/>
                  </a:lnTo>
                  <a:lnTo>
                    <a:pt x="615175" y="119557"/>
                  </a:lnTo>
                  <a:close/>
                </a:path>
                <a:path w="631825" h="167005">
                  <a:moveTo>
                    <a:pt x="615188" y="130365"/>
                  </a:moveTo>
                  <a:lnTo>
                    <a:pt x="615175" y="124955"/>
                  </a:lnTo>
                  <a:lnTo>
                    <a:pt x="609777" y="124955"/>
                  </a:lnTo>
                  <a:lnTo>
                    <a:pt x="609790" y="130365"/>
                  </a:lnTo>
                  <a:lnTo>
                    <a:pt x="615188" y="130365"/>
                  </a:lnTo>
                  <a:close/>
                </a:path>
                <a:path w="631825" h="167005">
                  <a:moveTo>
                    <a:pt x="631405" y="128803"/>
                  </a:moveTo>
                  <a:lnTo>
                    <a:pt x="615200" y="136906"/>
                  </a:lnTo>
                  <a:lnTo>
                    <a:pt x="615200" y="135763"/>
                  </a:lnTo>
                  <a:lnTo>
                    <a:pt x="609790" y="135763"/>
                  </a:lnTo>
                  <a:lnTo>
                    <a:pt x="609790" y="136906"/>
                  </a:lnTo>
                  <a:lnTo>
                    <a:pt x="593598" y="128803"/>
                  </a:lnTo>
                  <a:lnTo>
                    <a:pt x="612495" y="166611"/>
                  </a:lnTo>
                  <a:lnTo>
                    <a:pt x="631405" y="128803"/>
                  </a:lnTo>
                  <a:close/>
                </a:path>
              </a:pathLst>
            </a:custGeom>
            <a:solidFill>
              <a:srgbClr val="D69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2354164" y="25056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8902" y="37805"/>
                  </a:moveTo>
                  <a:lnTo>
                    <a:pt x="0" y="0"/>
                  </a:lnTo>
                  <a:lnTo>
                    <a:pt x="18902" y="9451"/>
                  </a:lnTo>
                  <a:lnTo>
                    <a:pt x="37805" y="0"/>
                  </a:lnTo>
                  <a:lnTo>
                    <a:pt x="18902" y="37805"/>
                  </a:lnTo>
                  <a:close/>
                </a:path>
              </a:pathLst>
            </a:custGeom>
            <a:ln w="540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9" name="object 4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76396" y="2622395"/>
              <a:ext cx="167818" cy="79390"/>
            </a:xfrm>
            <a:prstGeom prst="rect">
              <a:avLst/>
            </a:prstGeom>
          </p:spPr>
        </p:pic>
      </p:grpSp>
      <p:sp>
        <p:nvSpPr>
          <p:cNvPr id="420" name="object 420"/>
          <p:cNvSpPr txBox="1"/>
          <p:nvPr/>
        </p:nvSpPr>
        <p:spPr>
          <a:xfrm>
            <a:off x="3079737" y="1801629"/>
            <a:ext cx="119443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20" dirty="0">
                <a:solidFill>
                  <a:srgbClr val="22373A"/>
                </a:solidFill>
                <a:latin typeface="Trebuchet MS"/>
                <a:cs typeface="Trebuchet MS"/>
              </a:rPr>
              <a:t>Edges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35" dirty="0">
                <a:solidFill>
                  <a:srgbClr val="22373A"/>
                </a:solidFill>
                <a:latin typeface="Trebuchet MS"/>
                <a:cs typeface="Trebuchet MS"/>
              </a:rPr>
              <a:t>related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35" dirty="0">
                <a:solidFill>
                  <a:srgbClr val="22373A"/>
                </a:solidFill>
                <a:latin typeface="Trebuchet MS"/>
                <a:cs typeface="Trebuchet MS"/>
              </a:rPr>
              <a:t>to</a:t>
            </a:r>
            <a:r>
              <a:rPr sz="900" b="1" spc="-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22373A"/>
                </a:solidFill>
                <a:latin typeface="Trebuchet MS"/>
                <a:cs typeface="Trebuchet MS"/>
              </a:rPr>
              <a:t>a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22373A"/>
                </a:solidFill>
                <a:latin typeface="Trebuchet MS"/>
                <a:cs typeface="Trebuchet MS"/>
              </a:rPr>
              <a:t>node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21" name="object 421"/>
          <p:cNvGrpSpPr/>
          <p:nvPr/>
        </p:nvGrpSpPr>
        <p:grpSpPr>
          <a:xfrm>
            <a:off x="3100020" y="1971574"/>
            <a:ext cx="2065020" cy="739775"/>
            <a:chOff x="3100020" y="1971574"/>
            <a:chExt cx="2065020" cy="739775"/>
          </a:xfrm>
        </p:grpSpPr>
        <p:sp>
          <p:nvSpPr>
            <p:cNvPr id="422" name="object 422"/>
            <p:cNvSpPr/>
            <p:nvPr/>
          </p:nvSpPr>
          <p:spPr>
            <a:xfrm>
              <a:off x="3160904" y="2308419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39">
                  <a:moveTo>
                    <a:pt x="0" y="0"/>
                  </a:moveTo>
                  <a:lnTo>
                    <a:pt x="319551" y="0"/>
                  </a:lnTo>
                </a:path>
              </a:pathLst>
            </a:custGeom>
            <a:ln w="5745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481718" y="2018566"/>
              <a:ext cx="654685" cy="0"/>
            </a:xfrm>
            <a:custGeom>
              <a:avLst/>
              <a:gdLst/>
              <a:ahLst/>
              <a:cxnLst/>
              <a:rect l="l" t="t" r="r" b="b"/>
              <a:pathLst>
                <a:path w="654685">
                  <a:moveTo>
                    <a:pt x="0" y="0"/>
                  </a:moveTo>
                  <a:lnTo>
                    <a:pt x="654297" y="0"/>
                  </a:lnTo>
                </a:path>
              </a:pathLst>
            </a:custGeom>
            <a:ln w="5168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4151223" y="2015985"/>
              <a:ext cx="74930" cy="295910"/>
            </a:xfrm>
            <a:custGeom>
              <a:avLst/>
              <a:gdLst/>
              <a:ahLst/>
              <a:cxnLst/>
              <a:rect l="l" t="t" r="r" b="b"/>
              <a:pathLst>
                <a:path w="74929" h="295910">
                  <a:moveTo>
                    <a:pt x="1219" y="0"/>
                  </a:moveTo>
                  <a:lnTo>
                    <a:pt x="0" y="0"/>
                  </a:lnTo>
                  <a:lnTo>
                    <a:pt x="0" y="5067"/>
                  </a:lnTo>
                  <a:lnTo>
                    <a:pt x="1219" y="5067"/>
                  </a:lnTo>
                  <a:lnTo>
                    <a:pt x="1219" y="0"/>
                  </a:lnTo>
                  <a:close/>
                </a:path>
                <a:path w="74929" h="295910">
                  <a:moveTo>
                    <a:pt x="74764" y="290258"/>
                  </a:moveTo>
                  <a:lnTo>
                    <a:pt x="59550" y="290258"/>
                  </a:lnTo>
                  <a:lnTo>
                    <a:pt x="59550" y="295325"/>
                  </a:lnTo>
                  <a:lnTo>
                    <a:pt x="74764" y="295325"/>
                  </a:lnTo>
                  <a:lnTo>
                    <a:pt x="74764" y="290258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4241207" y="2308402"/>
              <a:ext cx="465455" cy="0"/>
            </a:xfrm>
            <a:custGeom>
              <a:avLst/>
              <a:gdLst/>
              <a:ahLst/>
              <a:cxnLst/>
              <a:rect l="l" t="t" r="r" b="b"/>
              <a:pathLst>
                <a:path w="465454">
                  <a:moveTo>
                    <a:pt x="0" y="0"/>
                  </a:moveTo>
                  <a:lnTo>
                    <a:pt x="465369" y="0"/>
                  </a:lnTo>
                </a:path>
              </a:pathLst>
            </a:custGeom>
            <a:ln w="5716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6" name="object 4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1169" y="2471659"/>
              <a:ext cx="139045" cy="74558"/>
            </a:xfrm>
            <a:prstGeom prst="rect">
              <a:avLst/>
            </a:prstGeom>
          </p:spPr>
        </p:pic>
        <p:sp>
          <p:nvSpPr>
            <p:cNvPr id="427" name="object 427"/>
            <p:cNvSpPr/>
            <p:nvPr/>
          </p:nvSpPr>
          <p:spPr>
            <a:xfrm>
              <a:off x="4393302" y="2494548"/>
              <a:ext cx="33655" cy="34290"/>
            </a:xfrm>
            <a:custGeom>
              <a:avLst/>
              <a:gdLst/>
              <a:ahLst/>
              <a:cxnLst/>
              <a:rect l="l" t="t" r="r" b="b"/>
              <a:pathLst>
                <a:path w="33654" h="34289">
                  <a:moveTo>
                    <a:pt x="30338" y="0"/>
                  </a:moveTo>
                  <a:lnTo>
                    <a:pt x="28309" y="0"/>
                  </a:lnTo>
                  <a:lnTo>
                    <a:pt x="27294" y="472"/>
                  </a:lnTo>
                  <a:lnTo>
                    <a:pt x="25413" y="2361"/>
                  </a:lnTo>
                  <a:lnTo>
                    <a:pt x="24943" y="3380"/>
                  </a:lnTo>
                  <a:lnTo>
                    <a:pt x="24943" y="5119"/>
                  </a:lnTo>
                  <a:lnTo>
                    <a:pt x="25141" y="5666"/>
                  </a:lnTo>
                  <a:lnTo>
                    <a:pt x="25933" y="6561"/>
                  </a:lnTo>
                  <a:lnTo>
                    <a:pt x="26378" y="7008"/>
                  </a:lnTo>
                  <a:lnTo>
                    <a:pt x="27368" y="7903"/>
                  </a:lnTo>
                  <a:lnTo>
                    <a:pt x="27814" y="8549"/>
                  </a:lnTo>
                  <a:lnTo>
                    <a:pt x="28605" y="10239"/>
                  </a:lnTo>
                  <a:lnTo>
                    <a:pt x="28803" y="11233"/>
                  </a:lnTo>
                  <a:lnTo>
                    <a:pt x="28803" y="13221"/>
                  </a:lnTo>
                  <a:lnTo>
                    <a:pt x="18831" y="31091"/>
                  </a:lnTo>
                  <a:lnTo>
                    <a:pt x="14525" y="31091"/>
                  </a:lnTo>
                  <a:lnTo>
                    <a:pt x="12966" y="30022"/>
                  </a:lnTo>
                  <a:lnTo>
                    <a:pt x="12323" y="27884"/>
                  </a:lnTo>
                  <a:lnTo>
                    <a:pt x="12075" y="27039"/>
                  </a:lnTo>
                  <a:lnTo>
                    <a:pt x="11952" y="25946"/>
                  </a:lnTo>
                  <a:lnTo>
                    <a:pt x="11952" y="24604"/>
                  </a:lnTo>
                  <a:lnTo>
                    <a:pt x="16332" y="9444"/>
                  </a:lnTo>
                  <a:lnTo>
                    <a:pt x="16703" y="8350"/>
                  </a:lnTo>
                  <a:lnTo>
                    <a:pt x="16703" y="8052"/>
                  </a:lnTo>
                  <a:lnTo>
                    <a:pt x="16851" y="7604"/>
                  </a:lnTo>
                  <a:lnTo>
                    <a:pt x="16926" y="6958"/>
                  </a:lnTo>
                  <a:lnTo>
                    <a:pt x="16926" y="6113"/>
                  </a:lnTo>
                  <a:lnTo>
                    <a:pt x="16876" y="4523"/>
                  </a:lnTo>
                  <a:lnTo>
                    <a:pt x="16282" y="3131"/>
                  </a:lnTo>
                  <a:lnTo>
                    <a:pt x="14006" y="745"/>
                  </a:lnTo>
                  <a:lnTo>
                    <a:pt x="12397" y="149"/>
                  </a:lnTo>
                  <a:lnTo>
                    <a:pt x="10318" y="149"/>
                  </a:lnTo>
                  <a:lnTo>
                    <a:pt x="0" y="11283"/>
                  </a:lnTo>
                  <a:lnTo>
                    <a:pt x="0" y="11780"/>
                  </a:lnTo>
                  <a:lnTo>
                    <a:pt x="148" y="12003"/>
                  </a:lnTo>
                  <a:lnTo>
                    <a:pt x="445" y="12302"/>
                  </a:lnTo>
                  <a:lnTo>
                    <a:pt x="2425" y="12302"/>
                  </a:lnTo>
                  <a:lnTo>
                    <a:pt x="2697" y="12177"/>
                  </a:lnTo>
                  <a:lnTo>
                    <a:pt x="2746" y="12028"/>
                  </a:lnTo>
                  <a:lnTo>
                    <a:pt x="2870" y="11755"/>
                  </a:lnTo>
                  <a:lnTo>
                    <a:pt x="3810" y="8648"/>
                  </a:lnTo>
                  <a:lnTo>
                    <a:pt x="4874" y="6436"/>
                  </a:lnTo>
                  <a:lnTo>
                    <a:pt x="7448" y="3553"/>
                  </a:lnTo>
                  <a:lnTo>
                    <a:pt x="8685" y="2833"/>
                  </a:lnTo>
                  <a:lnTo>
                    <a:pt x="10813" y="2833"/>
                  </a:lnTo>
                  <a:lnTo>
                    <a:pt x="11284" y="3454"/>
                  </a:lnTo>
                  <a:lnTo>
                    <a:pt x="11284" y="4697"/>
                  </a:lnTo>
                  <a:lnTo>
                    <a:pt x="11284" y="5591"/>
                  </a:lnTo>
                  <a:lnTo>
                    <a:pt x="10739" y="7629"/>
                  </a:lnTo>
                  <a:lnTo>
                    <a:pt x="9650" y="10811"/>
                  </a:lnTo>
                  <a:lnTo>
                    <a:pt x="8017" y="14986"/>
                  </a:lnTo>
                  <a:lnTo>
                    <a:pt x="7003" y="17894"/>
                  </a:lnTo>
                  <a:lnTo>
                    <a:pt x="6211" y="21174"/>
                  </a:lnTo>
                  <a:lnTo>
                    <a:pt x="6013" y="22765"/>
                  </a:lnTo>
                  <a:lnTo>
                    <a:pt x="6013" y="27437"/>
                  </a:lnTo>
                  <a:lnTo>
                    <a:pt x="6928" y="29798"/>
                  </a:lnTo>
                  <a:lnTo>
                    <a:pt x="8759" y="31389"/>
                  </a:lnTo>
                  <a:lnTo>
                    <a:pt x="10640" y="33029"/>
                  </a:lnTo>
                  <a:lnTo>
                    <a:pt x="13164" y="33849"/>
                  </a:lnTo>
                  <a:lnTo>
                    <a:pt x="16332" y="33849"/>
                  </a:lnTo>
                  <a:lnTo>
                    <a:pt x="33109" y="7008"/>
                  </a:lnTo>
                  <a:lnTo>
                    <a:pt x="33109" y="5666"/>
                  </a:lnTo>
                  <a:lnTo>
                    <a:pt x="33060" y="3678"/>
                  </a:lnTo>
                  <a:lnTo>
                    <a:pt x="32664" y="2236"/>
                  </a:lnTo>
                  <a:lnTo>
                    <a:pt x="31179" y="447"/>
                  </a:lnTo>
                  <a:lnTo>
                    <a:pt x="30338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4393302" y="2494548"/>
              <a:ext cx="33655" cy="34290"/>
            </a:xfrm>
            <a:custGeom>
              <a:avLst/>
              <a:gdLst/>
              <a:ahLst/>
              <a:cxnLst/>
              <a:rect l="l" t="t" r="r" b="b"/>
              <a:pathLst>
                <a:path w="33654" h="34289">
                  <a:moveTo>
                    <a:pt x="11284" y="4697"/>
                  </a:moveTo>
                  <a:lnTo>
                    <a:pt x="11284" y="3454"/>
                  </a:lnTo>
                  <a:lnTo>
                    <a:pt x="10813" y="2833"/>
                  </a:lnTo>
                  <a:lnTo>
                    <a:pt x="9873" y="2833"/>
                  </a:lnTo>
                  <a:lnTo>
                    <a:pt x="8685" y="2833"/>
                  </a:lnTo>
                  <a:lnTo>
                    <a:pt x="7448" y="3553"/>
                  </a:lnTo>
                  <a:lnTo>
                    <a:pt x="6161" y="4995"/>
                  </a:lnTo>
                  <a:lnTo>
                    <a:pt x="4874" y="6436"/>
                  </a:lnTo>
                  <a:lnTo>
                    <a:pt x="3810" y="8648"/>
                  </a:lnTo>
                  <a:lnTo>
                    <a:pt x="2969" y="11631"/>
                  </a:lnTo>
                  <a:lnTo>
                    <a:pt x="2821" y="11854"/>
                  </a:lnTo>
                  <a:lnTo>
                    <a:pt x="2746" y="12028"/>
                  </a:lnTo>
                  <a:lnTo>
                    <a:pt x="2697" y="12177"/>
                  </a:lnTo>
                  <a:lnTo>
                    <a:pt x="2499" y="12277"/>
                  </a:lnTo>
                  <a:lnTo>
                    <a:pt x="2326" y="12302"/>
                  </a:lnTo>
                  <a:lnTo>
                    <a:pt x="445" y="12302"/>
                  </a:lnTo>
                  <a:lnTo>
                    <a:pt x="148" y="12003"/>
                  </a:lnTo>
                  <a:lnTo>
                    <a:pt x="0" y="11780"/>
                  </a:lnTo>
                  <a:lnTo>
                    <a:pt x="0" y="11631"/>
                  </a:lnTo>
                  <a:lnTo>
                    <a:pt x="0" y="11283"/>
                  </a:lnTo>
                  <a:lnTo>
                    <a:pt x="197" y="10562"/>
                  </a:lnTo>
                  <a:lnTo>
                    <a:pt x="593" y="9468"/>
                  </a:lnTo>
                  <a:lnTo>
                    <a:pt x="989" y="8375"/>
                  </a:lnTo>
                  <a:lnTo>
                    <a:pt x="1583" y="7083"/>
                  </a:lnTo>
                  <a:lnTo>
                    <a:pt x="2375" y="5591"/>
                  </a:lnTo>
                  <a:lnTo>
                    <a:pt x="3167" y="4100"/>
                  </a:lnTo>
                  <a:lnTo>
                    <a:pt x="4256" y="2833"/>
                  </a:lnTo>
                  <a:lnTo>
                    <a:pt x="5642" y="1789"/>
                  </a:lnTo>
                  <a:lnTo>
                    <a:pt x="7027" y="745"/>
                  </a:lnTo>
                  <a:lnTo>
                    <a:pt x="8586" y="198"/>
                  </a:lnTo>
                  <a:lnTo>
                    <a:pt x="10318" y="149"/>
                  </a:lnTo>
                  <a:lnTo>
                    <a:pt x="12397" y="149"/>
                  </a:lnTo>
                  <a:lnTo>
                    <a:pt x="14006" y="745"/>
                  </a:lnTo>
                  <a:lnTo>
                    <a:pt x="15144" y="1938"/>
                  </a:lnTo>
                  <a:lnTo>
                    <a:pt x="16282" y="3131"/>
                  </a:lnTo>
                  <a:lnTo>
                    <a:pt x="16876" y="4523"/>
                  </a:lnTo>
                  <a:lnTo>
                    <a:pt x="16926" y="6113"/>
                  </a:lnTo>
                  <a:lnTo>
                    <a:pt x="16926" y="6958"/>
                  </a:lnTo>
                  <a:lnTo>
                    <a:pt x="16851" y="7604"/>
                  </a:lnTo>
                  <a:lnTo>
                    <a:pt x="16703" y="8052"/>
                  </a:lnTo>
                  <a:lnTo>
                    <a:pt x="16703" y="8350"/>
                  </a:lnTo>
                  <a:lnTo>
                    <a:pt x="16332" y="9444"/>
                  </a:lnTo>
                  <a:lnTo>
                    <a:pt x="15589" y="11332"/>
                  </a:lnTo>
                  <a:lnTo>
                    <a:pt x="14847" y="13221"/>
                  </a:lnTo>
                  <a:lnTo>
                    <a:pt x="14080" y="15433"/>
                  </a:lnTo>
                  <a:lnTo>
                    <a:pt x="13288" y="17968"/>
                  </a:lnTo>
                  <a:lnTo>
                    <a:pt x="12496" y="20503"/>
                  </a:lnTo>
                  <a:lnTo>
                    <a:pt x="12051" y="22715"/>
                  </a:lnTo>
                  <a:lnTo>
                    <a:pt x="11952" y="24604"/>
                  </a:lnTo>
                  <a:lnTo>
                    <a:pt x="11952" y="25946"/>
                  </a:lnTo>
                  <a:lnTo>
                    <a:pt x="12075" y="27039"/>
                  </a:lnTo>
                  <a:lnTo>
                    <a:pt x="12323" y="27884"/>
                  </a:lnTo>
                  <a:lnTo>
                    <a:pt x="12966" y="30022"/>
                  </a:lnTo>
                  <a:lnTo>
                    <a:pt x="14525" y="31091"/>
                  </a:lnTo>
                  <a:lnTo>
                    <a:pt x="17000" y="31091"/>
                  </a:lnTo>
                  <a:lnTo>
                    <a:pt x="18831" y="31091"/>
                  </a:lnTo>
                  <a:lnTo>
                    <a:pt x="25834" y="22665"/>
                  </a:lnTo>
                  <a:lnTo>
                    <a:pt x="26725" y="20429"/>
                  </a:lnTo>
                  <a:lnTo>
                    <a:pt x="27442" y="18366"/>
                  </a:lnTo>
                  <a:lnTo>
                    <a:pt x="27987" y="16477"/>
                  </a:lnTo>
                  <a:lnTo>
                    <a:pt x="28531" y="14588"/>
                  </a:lnTo>
                  <a:lnTo>
                    <a:pt x="28803" y="13221"/>
                  </a:lnTo>
                  <a:lnTo>
                    <a:pt x="28803" y="12376"/>
                  </a:lnTo>
                  <a:lnTo>
                    <a:pt x="28803" y="11233"/>
                  </a:lnTo>
                  <a:lnTo>
                    <a:pt x="28605" y="10239"/>
                  </a:lnTo>
                  <a:lnTo>
                    <a:pt x="28210" y="9394"/>
                  </a:lnTo>
                  <a:lnTo>
                    <a:pt x="27814" y="8549"/>
                  </a:lnTo>
                  <a:lnTo>
                    <a:pt x="27368" y="7903"/>
                  </a:lnTo>
                  <a:lnTo>
                    <a:pt x="26873" y="7455"/>
                  </a:lnTo>
                  <a:lnTo>
                    <a:pt x="26378" y="7008"/>
                  </a:lnTo>
                  <a:lnTo>
                    <a:pt x="25933" y="6561"/>
                  </a:lnTo>
                  <a:lnTo>
                    <a:pt x="25537" y="6113"/>
                  </a:lnTo>
                  <a:lnTo>
                    <a:pt x="25141" y="5666"/>
                  </a:lnTo>
                  <a:lnTo>
                    <a:pt x="24943" y="5119"/>
                  </a:lnTo>
                  <a:lnTo>
                    <a:pt x="24943" y="4473"/>
                  </a:lnTo>
                  <a:lnTo>
                    <a:pt x="24943" y="3380"/>
                  </a:lnTo>
                  <a:lnTo>
                    <a:pt x="25413" y="2361"/>
                  </a:lnTo>
                  <a:lnTo>
                    <a:pt x="26354" y="1416"/>
                  </a:lnTo>
                  <a:lnTo>
                    <a:pt x="27294" y="472"/>
                  </a:lnTo>
                  <a:lnTo>
                    <a:pt x="28309" y="0"/>
                  </a:lnTo>
                  <a:lnTo>
                    <a:pt x="29397" y="0"/>
                  </a:lnTo>
                  <a:lnTo>
                    <a:pt x="30338" y="0"/>
                  </a:lnTo>
                  <a:lnTo>
                    <a:pt x="31179" y="447"/>
                  </a:lnTo>
                  <a:lnTo>
                    <a:pt x="31921" y="1342"/>
                  </a:lnTo>
                  <a:lnTo>
                    <a:pt x="32664" y="2236"/>
                  </a:lnTo>
                  <a:lnTo>
                    <a:pt x="33060" y="3678"/>
                  </a:lnTo>
                  <a:lnTo>
                    <a:pt x="33109" y="5666"/>
                  </a:lnTo>
                  <a:lnTo>
                    <a:pt x="33109" y="7008"/>
                  </a:lnTo>
                  <a:lnTo>
                    <a:pt x="32812" y="9071"/>
                  </a:lnTo>
                  <a:lnTo>
                    <a:pt x="32218" y="11854"/>
                  </a:lnTo>
                  <a:lnTo>
                    <a:pt x="31624" y="14638"/>
                  </a:lnTo>
                  <a:lnTo>
                    <a:pt x="30709" y="17744"/>
                  </a:lnTo>
                  <a:lnTo>
                    <a:pt x="29472" y="21174"/>
                  </a:lnTo>
                  <a:lnTo>
                    <a:pt x="28234" y="24604"/>
                  </a:lnTo>
                  <a:lnTo>
                    <a:pt x="16332" y="33849"/>
                  </a:lnTo>
                  <a:lnTo>
                    <a:pt x="13164" y="33849"/>
                  </a:lnTo>
                  <a:lnTo>
                    <a:pt x="10640" y="33029"/>
                  </a:lnTo>
                  <a:lnTo>
                    <a:pt x="8759" y="31389"/>
                  </a:lnTo>
                  <a:lnTo>
                    <a:pt x="6928" y="29798"/>
                  </a:lnTo>
                  <a:lnTo>
                    <a:pt x="6013" y="27437"/>
                  </a:lnTo>
                  <a:lnTo>
                    <a:pt x="6013" y="24306"/>
                  </a:lnTo>
                  <a:lnTo>
                    <a:pt x="6013" y="22765"/>
                  </a:lnTo>
                  <a:lnTo>
                    <a:pt x="6211" y="21174"/>
                  </a:lnTo>
                  <a:lnTo>
                    <a:pt x="6607" y="19534"/>
                  </a:lnTo>
                  <a:lnTo>
                    <a:pt x="7003" y="17894"/>
                  </a:lnTo>
                  <a:lnTo>
                    <a:pt x="8017" y="14986"/>
                  </a:lnTo>
                  <a:lnTo>
                    <a:pt x="9650" y="10811"/>
                  </a:lnTo>
                  <a:lnTo>
                    <a:pt x="10739" y="7629"/>
                  </a:lnTo>
                  <a:lnTo>
                    <a:pt x="11284" y="5591"/>
                  </a:lnTo>
                  <a:lnTo>
                    <a:pt x="11284" y="4697"/>
                  </a:lnTo>
                  <a:close/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4431905" y="2471659"/>
              <a:ext cx="17780" cy="74930"/>
            </a:xfrm>
            <a:custGeom>
              <a:avLst/>
              <a:gdLst/>
              <a:ahLst/>
              <a:cxnLst/>
              <a:rect l="l" t="t" r="r" b="b"/>
              <a:pathLst>
                <a:path w="17779" h="74930">
                  <a:moveTo>
                    <a:pt x="2301" y="0"/>
                  </a:moveTo>
                  <a:lnTo>
                    <a:pt x="668" y="0"/>
                  </a:lnTo>
                  <a:lnTo>
                    <a:pt x="371" y="74"/>
                  </a:lnTo>
                  <a:lnTo>
                    <a:pt x="123" y="223"/>
                  </a:lnTo>
                  <a:lnTo>
                    <a:pt x="0" y="497"/>
                  </a:lnTo>
                  <a:lnTo>
                    <a:pt x="0" y="894"/>
                  </a:lnTo>
                  <a:lnTo>
                    <a:pt x="321" y="1267"/>
                  </a:lnTo>
                  <a:lnTo>
                    <a:pt x="12323" y="37279"/>
                  </a:lnTo>
                  <a:lnTo>
                    <a:pt x="11604" y="48272"/>
                  </a:lnTo>
                  <a:lnTo>
                    <a:pt x="0" y="73664"/>
                  </a:lnTo>
                  <a:lnTo>
                    <a:pt x="49" y="73962"/>
                  </a:lnTo>
                  <a:lnTo>
                    <a:pt x="123" y="74186"/>
                  </a:lnTo>
                  <a:lnTo>
                    <a:pt x="321" y="74484"/>
                  </a:lnTo>
                  <a:lnTo>
                    <a:pt x="2301" y="74558"/>
                  </a:lnTo>
                  <a:lnTo>
                    <a:pt x="2598" y="74260"/>
                  </a:lnTo>
                  <a:lnTo>
                    <a:pt x="3489" y="73564"/>
                  </a:lnTo>
                  <a:lnTo>
                    <a:pt x="17742" y="40659"/>
                  </a:lnTo>
                  <a:lnTo>
                    <a:pt x="17742" y="30469"/>
                  </a:lnTo>
                  <a:lnTo>
                    <a:pt x="16678" y="23908"/>
                  </a:lnTo>
                  <a:lnTo>
                    <a:pt x="12422" y="11283"/>
                  </a:lnTo>
                  <a:lnTo>
                    <a:pt x="9032" y="6014"/>
                  </a:lnTo>
                  <a:lnTo>
                    <a:pt x="4379" y="1789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4431905" y="2471659"/>
              <a:ext cx="17780" cy="74930"/>
            </a:xfrm>
            <a:custGeom>
              <a:avLst/>
              <a:gdLst/>
              <a:ahLst/>
              <a:cxnLst/>
              <a:rect l="l" t="t" r="r" b="b"/>
              <a:pathLst>
                <a:path w="17779" h="74930">
                  <a:moveTo>
                    <a:pt x="371" y="74"/>
                  </a:moveTo>
                  <a:lnTo>
                    <a:pt x="668" y="0"/>
                  </a:lnTo>
                  <a:lnTo>
                    <a:pt x="915" y="0"/>
                  </a:lnTo>
                  <a:lnTo>
                    <a:pt x="1163" y="0"/>
                  </a:lnTo>
                  <a:lnTo>
                    <a:pt x="1410" y="0"/>
                  </a:lnTo>
                  <a:lnTo>
                    <a:pt x="2301" y="0"/>
                  </a:lnTo>
                  <a:lnTo>
                    <a:pt x="4379" y="1789"/>
                  </a:lnTo>
                  <a:lnTo>
                    <a:pt x="17742" y="30469"/>
                  </a:lnTo>
                  <a:lnTo>
                    <a:pt x="17742" y="37279"/>
                  </a:lnTo>
                  <a:lnTo>
                    <a:pt x="17742" y="40659"/>
                  </a:lnTo>
                  <a:lnTo>
                    <a:pt x="17495" y="43915"/>
                  </a:lnTo>
                  <a:lnTo>
                    <a:pt x="17000" y="47046"/>
                  </a:lnTo>
                  <a:lnTo>
                    <a:pt x="16505" y="50178"/>
                  </a:lnTo>
                  <a:lnTo>
                    <a:pt x="12546" y="61585"/>
                  </a:lnTo>
                  <a:lnTo>
                    <a:pt x="11358" y="63772"/>
                  </a:lnTo>
                  <a:lnTo>
                    <a:pt x="6681" y="70383"/>
                  </a:lnTo>
                  <a:lnTo>
                    <a:pt x="5345" y="71775"/>
                  </a:lnTo>
                  <a:lnTo>
                    <a:pt x="4553" y="72595"/>
                  </a:lnTo>
                  <a:lnTo>
                    <a:pt x="4305" y="72843"/>
                  </a:lnTo>
                  <a:lnTo>
                    <a:pt x="4058" y="73092"/>
                  </a:lnTo>
                  <a:lnTo>
                    <a:pt x="3489" y="73564"/>
                  </a:lnTo>
                  <a:lnTo>
                    <a:pt x="2598" y="74260"/>
                  </a:lnTo>
                  <a:lnTo>
                    <a:pt x="2449" y="74409"/>
                  </a:lnTo>
                  <a:lnTo>
                    <a:pt x="2301" y="74558"/>
                  </a:lnTo>
                  <a:lnTo>
                    <a:pt x="1410" y="74558"/>
                  </a:lnTo>
                  <a:lnTo>
                    <a:pt x="1014" y="74558"/>
                  </a:lnTo>
                  <a:lnTo>
                    <a:pt x="742" y="74558"/>
                  </a:lnTo>
                  <a:lnTo>
                    <a:pt x="593" y="74558"/>
                  </a:lnTo>
                  <a:lnTo>
                    <a:pt x="445" y="74558"/>
                  </a:lnTo>
                  <a:lnTo>
                    <a:pt x="222" y="74335"/>
                  </a:lnTo>
                  <a:lnTo>
                    <a:pt x="123" y="74186"/>
                  </a:lnTo>
                  <a:lnTo>
                    <a:pt x="49" y="73962"/>
                  </a:lnTo>
                  <a:lnTo>
                    <a:pt x="0" y="73664"/>
                  </a:lnTo>
                  <a:lnTo>
                    <a:pt x="321" y="73291"/>
                  </a:lnTo>
                  <a:lnTo>
                    <a:pt x="12323" y="37279"/>
                  </a:lnTo>
                  <a:lnTo>
                    <a:pt x="11604" y="26286"/>
                  </a:lnTo>
                  <a:lnTo>
                    <a:pt x="0" y="894"/>
                  </a:lnTo>
                  <a:lnTo>
                    <a:pt x="0" y="497"/>
                  </a:lnTo>
                  <a:lnTo>
                    <a:pt x="123" y="223"/>
                  </a:lnTo>
                  <a:lnTo>
                    <a:pt x="371" y="74"/>
                  </a:lnTo>
                  <a:close/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131740" y="2018943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39">
                  <a:moveTo>
                    <a:pt x="0" y="0"/>
                  </a:moveTo>
                  <a:lnTo>
                    <a:pt x="319550" y="0"/>
                  </a:lnTo>
                </a:path>
              </a:pathLst>
            </a:custGeom>
            <a:ln w="5724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175466" y="2133850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39">
                  <a:moveTo>
                    <a:pt x="0" y="0"/>
                  </a:moveTo>
                  <a:lnTo>
                    <a:pt x="319542" y="0"/>
                  </a:lnTo>
                </a:path>
              </a:pathLst>
            </a:custGeom>
            <a:ln w="5165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510870" y="2308376"/>
              <a:ext cx="137160" cy="0"/>
            </a:xfrm>
            <a:custGeom>
              <a:avLst/>
              <a:gdLst/>
              <a:ahLst/>
              <a:cxnLst/>
              <a:rect l="l" t="t" r="r" b="b"/>
              <a:pathLst>
                <a:path w="137160">
                  <a:moveTo>
                    <a:pt x="0" y="0"/>
                  </a:moveTo>
                  <a:lnTo>
                    <a:pt x="136969" y="0"/>
                  </a:lnTo>
                </a:path>
              </a:pathLst>
            </a:custGeom>
            <a:ln w="5664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248402" y="2206786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39">
                  <a:moveTo>
                    <a:pt x="0" y="0"/>
                  </a:moveTo>
                  <a:lnTo>
                    <a:pt x="319541" y="0"/>
                  </a:lnTo>
                </a:path>
              </a:pathLst>
            </a:custGeom>
            <a:ln w="5164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248402" y="1989499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39">
                  <a:moveTo>
                    <a:pt x="0" y="0"/>
                  </a:moveTo>
                  <a:lnTo>
                    <a:pt x="319542" y="0"/>
                  </a:lnTo>
                </a:path>
              </a:pathLst>
            </a:custGeom>
            <a:ln w="5165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598374" y="2205924"/>
              <a:ext cx="1195705" cy="0"/>
            </a:xfrm>
            <a:custGeom>
              <a:avLst/>
              <a:gdLst/>
              <a:ahLst/>
              <a:cxnLst/>
              <a:rect l="l" t="t" r="r" b="b"/>
              <a:pathLst>
                <a:path w="1195704">
                  <a:moveTo>
                    <a:pt x="0" y="0"/>
                  </a:moveTo>
                  <a:lnTo>
                    <a:pt x="1195693" y="0"/>
                  </a:lnTo>
                </a:path>
              </a:pathLst>
            </a:custGeom>
            <a:ln w="5773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598374" y="1989371"/>
              <a:ext cx="1195705" cy="0"/>
            </a:xfrm>
            <a:custGeom>
              <a:avLst/>
              <a:gdLst/>
              <a:ahLst/>
              <a:cxnLst/>
              <a:rect l="l" t="t" r="r" b="b"/>
              <a:pathLst>
                <a:path w="1195704">
                  <a:moveTo>
                    <a:pt x="0" y="0"/>
                  </a:moveTo>
                  <a:lnTo>
                    <a:pt x="1195693" y="0"/>
                  </a:lnTo>
                </a:path>
              </a:pathLst>
            </a:custGeom>
            <a:ln w="5823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525438" y="2133012"/>
              <a:ext cx="1196340" cy="0"/>
            </a:xfrm>
            <a:custGeom>
              <a:avLst/>
              <a:gdLst/>
              <a:ahLst/>
              <a:cxnLst/>
              <a:rect l="l" t="t" r="r" b="b"/>
              <a:pathLst>
                <a:path w="1196339">
                  <a:moveTo>
                    <a:pt x="0" y="0"/>
                  </a:moveTo>
                  <a:lnTo>
                    <a:pt x="1195743" y="0"/>
                  </a:lnTo>
                </a:path>
              </a:pathLst>
            </a:custGeom>
            <a:ln w="5823">
              <a:solidFill>
                <a:srgbClr val="B3B3B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472233" y="2032261"/>
              <a:ext cx="34290" cy="88265"/>
            </a:xfrm>
            <a:custGeom>
              <a:avLst/>
              <a:gdLst/>
              <a:ahLst/>
              <a:cxnLst/>
              <a:rect l="l" t="t" r="r" b="b"/>
              <a:pathLst>
                <a:path w="34289" h="88264">
                  <a:moveTo>
                    <a:pt x="33830" y="87797"/>
                  </a:moveTo>
                  <a:lnTo>
                    <a:pt x="0" y="0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496301" y="211922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496301" y="211922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481262" y="1992901"/>
              <a:ext cx="96520" cy="304800"/>
            </a:xfrm>
            <a:custGeom>
              <a:avLst/>
              <a:gdLst/>
              <a:ahLst/>
              <a:cxnLst/>
              <a:rect l="l" t="t" r="r" b="b"/>
              <a:pathLst>
                <a:path w="96520" h="304800">
                  <a:moveTo>
                    <a:pt x="28657" y="155458"/>
                  </a:moveTo>
                  <a:lnTo>
                    <a:pt x="16179" y="301382"/>
                  </a:lnTo>
                </a:path>
                <a:path w="96520" h="304800">
                  <a:moveTo>
                    <a:pt x="0" y="22215"/>
                  </a:moveTo>
                  <a:lnTo>
                    <a:pt x="88355" y="0"/>
                  </a:lnTo>
                </a:path>
                <a:path w="96520" h="304800">
                  <a:moveTo>
                    <a:pt x="36316" y="127968"/>
                  </a:moveTo>
                  <a:lnTo>
                    <a:pt x="96014" y="9586"/>
                  </a:lnTo>
                </a:path>
                <a:path w="96520" h="304800">
                  <a:moveTo>
                    <a:pt x="39917" y="151249"/>
                  </a:moveTo>
                  <a:lnTo>
                    <a:pt x="92210" y="203542"/>
                  </a:lnTo>
                </a:path>
                <a:path w="96520" h="304800">
                  <a:moveTo>
                    <a:pt x="24447" y="304780"/>
                  </a:moveTo>
                  <a:lnTo>
                    <a:pt x="93021" y="224895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3" name="object 4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4898" y="1971624"/>
              <a:ext cx="150893" cy="353573"/>
            </a:xfrm>
            <a:prstGeom prst="rect">
              <a:avLst/>
            </a:prstGeom>
          </p:spPr>
        </p:pic>
        <p:pic>
          <p:nvPicPr>
            <p:cNvPr id="444" name="object 4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00020" y="1972335"/>
              <a:ext cx="150893" cy="353573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75006" y="1972335"/>
              <a:ext cx="150893" cy="353573"/>
            </a:xfrm>
            <a:prstGeom prst="rect">
              <a:avLst/>
            </a:prstGeom>
          </p:spPr>
        </p:pic>
        <p:sp>
          <p:nvSpPr>
            <p:cNvPr id="446" name="object 446"/>
            <p:cNvSpPr/>
            <p:nvPr/>
          </p:nvSpPr>
          <p:spPr>
            <a:xfrm>
              <a:off x="4152475" y="20040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152475" y="20040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4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4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4172027" y="2032311"/>
              <a:ext cx="34290" cy="88265"/>
            </a:xfrm>
            <a:custGeom>
              <a:avLst/>
              <a:gdLst/>
              <a:ahLst/>
              <a:cxnLst/>
              <a:rect l="l" t="t" r="r" b="b"/>
              <a:pathLst>
                <a:path w="34289" h="88264">
                  <a:moveTo>
                    <a:pt x="33932" y="87746"/>
                  </a:moveTo>
                  <a:lnTo>
                    <a:pt x="0" y="0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4196196" y="211922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4196196" y="211922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4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4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4181639" y="22942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7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4181639" y="22942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14581" y="29163"/>
                  </a:lnTo>
                  <a:lnTo>
                    <a:pt x="12648" y="29163"/>
                  </a:lnTo>
                  <a:lnTo>
                    <a:pt x="1109" y="20161"/>
                  </a:lnTo>
                  <a:lnTo>
                    <a:pt x="370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7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7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4269132" y="197487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269132" y="197487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4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181207" y="1992698"/>
              <a:ext cx="96520" cy="128270"/>
            </a:xfrm>
            <a:custGeom>
              <a:avLst/>
              <a:gdLst/>
              <a:ahLst/>
              <a:cxnLst/>
              <a:rect l="l" t="t" r="r" b="b"/>
              <a:pathLst>
                <a:path w="96520" h="128269">
                  <a:moveTo>
                    <a:pt x="0" y="22367"/>
                  </a:moveTo>
                  <a:lnTo>
                    <a:pt x="88254" y="0"/>
                  </a:lnTo>
                </a:path>
                <a:path w="96520" h="128269">
                  <a:moveTo>
                    <a:pt x="36316" y="128171"/>
                  </a:moveTo>
                  <a:lnTo>
                    <a:pt x="95963" y="9789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269132" y="219215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4269132" y="219215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4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4205858" y="2004060"/>
              <a:ext cx="78105" cy="294005"/>
            </a:xfrm>
            <a:custGeom>
              <a:avLst/>
              <a:gdLst/>
              <a:ahLst/>
              <a:cxnLst/>
              <a:rect l="l" t="t" r="r" b="b"/>
              <a:pathLst>
                <a:path w="78104" h="294005">
                  <a:moveTo>
                    <a:pt x="15266" y="140090"/>
                  </a:moveTo>
                  <a:lnTo>
                    <a:pt x="67509" y="192383"/>
                  </a:lnTo>
                </a:path>
                <a:path w="78104" h="294005">
                  <a:moveTo>
                    <a:pt x="77856" y="0"/>
                  </a:moveTo>
                  <a:lnTo>
                    <a:pt x="77856" y="188072"/>
                  </a:lnTo>
                </a:path>
                <a:path w="78104" h="294005">
                  <a:moveTo>
                    <a:pt x="0" y="293825"/>
                  </a:moveTo>
                  <a:lnTo>
                    <a:pt x="68422" y="213787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4546169" y="211851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4546169" y="211851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14581" y="29163"/>
                  </a:lnTo>
                  <a:lnTo>
                    <a:pt x="12648" y="29163"/>
                  </a:lnTo>
                  <a:lnTo>
                    <a:pt x="4271" y="24892"/>
                  </a:lnTo>
                  <a:lnTo>
                    <a:pt x="2903" y="23525"/>
                  </a:lnTo>
                  <a:lnTo>
                    <a:pt x="1850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4271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4531612" y="229349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7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7"/>
                  </a:lnTo>
                  <a:lnTo>
                    <a:pt x="12647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4531612" y="229349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7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4" y="27313"/>
                  </a:lnTo>
                  <a:lnTo>
                    <a:pt x="5637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7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0" y="4270"/>
                  </a:lnTo>
                  <a:lnTo>
                    <a:pt x="5637" y="2903"/>
                  </a:lnTo>
                  <a:lnTo>
                    <a:pt x="7214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7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3525" y="2903"/>
                  </a:lnTo>
                  <a:lnTo>
                    <a:pt x="24892" y="4270"/>
                  </a:lnTo>
                  <a:lnTo>
                    <a:pt x="26259" y="5638"/>
                  </a:lnTo>
                  <a:lnTo>
                    <a:pt x="27313" y="7215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7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4619105" y="197416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4619105" y="197416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5638" y="26259"/>
                  </a:lnTo>
                  <a:lnTo>
                    <a:pt x="4271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1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4567496" y="2001777"/>
              <a:ext cx="59690" cy="118745"/>
            </a:xfrm>
            <a:custGeom>
              <a:avLst/>
              <a:gdLst/>
              <a:ahLst/>
              <a:cxnLst/>
              <a:rect l="l" t="t" r="r" b="b"/>
              <a:pathLst>
                <a:path w="59689" h="118744">
                  <a:moveTo>
                    <a:pt x="0" y="118382"/>
                  </a:moveTo>
                  <a:lnTo>
                    <a:pt x="59647" y="0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4619105" y="219144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619105" y="219144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5638" y="26259"/>
                  </a:lnTo>
                  <a:lnTo>
                    <a:pt x="4271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1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555831" y="2143390"/>
              <a:ext cx="68580" cy="154305"/>
            </a:xfrm>
            <a:custGeom>
              <a:avLst/>
              <a:gdLst/>
              <a:ahLst/>
              <a:cxnLst/>
              <a:rect l="l" t="t" r="r" b="b"/>
              <a:pathLst>
                <a:path w="68579" h="154305">
                  <a:moveTo>
                    <a:pt x="15216" y="0"/>
                  </a:moveTo>
                  <a:lnTo>
                    <a:pt x="67509" y="52293"/>
                  </a:lnTo>
                </a:path>
                <a:path w="68579" h="154305">
                  <a:moveTo>
                    <a:pt x="0" y="153785"/>
                  </a:moveTo>
                  <a:lnTo>
                    <a:pt x="68371" y="73747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627515" y="20040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627515" y="20040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4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4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3647068" y="2032311"/>
              <a:ext cx="34290" cy="88265"/>
            </a:xfrm>
            <a:custGeom>
              <a:avLst/>
              <a:gdLst/>
              <a:ahLst/>
              <a:cxnLst/>
              <a:rect l="l" t="t" r="r" b="b"/>
              <a:pathLst>
                <a:path w="34289" h="88264">
                  <a:moveTo>
                    <a:pt x="33982" y="87746"/>
                  </a:moveTo>
                  <a:lnTo>
                    <a:pt x="0" y="0"/>
                  </a:lnTo>
                </a:path>
              </a:pathLst>
            </a:custGeom>
            <a:ln w="5072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671287" y="211922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E1D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3671287" y="211922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4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4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3656680" y="22942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7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7"/>
                  </a:lnTo>
                  <a:lnTo>
                    <a:pt x="12647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3656680" y="22942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14581" y="29163"/>
                  </a:lnTo>
                  <a:lnTo>
                    <a:pt x="12647" y="29163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7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4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7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3525" y="2903"/>
                  </a:lnTo>
                  <a:lnTo>
                    <a:pt x="24892" y="4270"/>
                  </a:lnTo>
                  <a:lnTo>
                    <a:pt x="26259" y="5638"/>
                  </a:lnTo>
                  <a:lnTo>
                    <a:pt x="27313" y="7215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7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3672124" y="2148360"/>
              <a:ext cx="13335" cy="146050"/>
            </a:xfrm>
            <a:custGeom>
              <a:avLst/>
              <a:gdLst/>
              <a:ahLst/>
              <a:cxnLst/>
              <a:rect l="l" t="t" r="r" b="b"/>
              <a:pathLst>
                <a:path w="13335" h="146050">
                  <a:moveTo>
                    <a:pt x="12781" y="0"/>
                  </a:moveTo>
                  <a:lnTo>
                    <a:pt x="0" y="145872"/>
                  </a:lnTo>
                </a:path>
              </a:pathLst>
            </a:custGeom>
            <a:ln w="5072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3744173" y="197487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3744173" y="197487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3692564" y="2002487"/>
              <a:ext cx="59690" cy="118745"/>
            </a:xfrm>
            <a:custGeom>
              <a:avLst/>
              <a:gdLst/>
              <a:ahLst/>
              <a:cxnLst/>
              <a:rect l="l" t="t" r="r" b="b"/>
              <a:pathLst>
                <a:path w="59689" h="118744">
                  <a:moveTo>
                    <a:pt x="0" y="118382"/>
                  </a:moveTo>
                  <a:lnTo>
                    <a:pt x="59647" y="0"/>
                  </a:lnTo>
                </a:path>
              </a:pathLst>
            </a:custGeom>
            <a:ln w="5072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3744173" y="219215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744173" y="219215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3696165" y="21441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0" y="0"/>
                  </a:moveTo>
                  <a:lnTo>
                    <a:pt x="52293" y="52293"/>
                  </a:lnTo>
                </a:path>
              </a:pathLst>
            </a:custGeom>
            <a:ln w="5072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3680898" y="2217848"/>
              <a:ext cx="68580" cy="80645"/>
            </a:xfrm>
            <a:custGeom>
              <a:avLst/>
              <a:gdLst/>
              <a:ahLst/>
              <a:cxnLst/>
              <a:rect l="l" t="t" r="r" b="b"/>
              <a:pathLst>
                <a:path w="68579" h="80644">
                  <a:moveTo>
                    <a:pt x="0" y="80037"/>
                  </a:moveTo>
                  <a:lnTo>
                    <a:pt x="68422" y="0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4" name="object 4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74952" y="1972335"/>
              <a:ext cx="150893" cy="251522"/>
            </a:xfrm>
            <a:prstGeom prst="rect">
              <a:avLst/>
            </a:prstGeom>
          </p:spPr>
        </p:pic>
        <p:sp>
          <p:nvSpPr>
            <p:cNvPr id="485" name="object 485"/>
            <p:cNvSpPr/>
            <p:nvPr/>
          </p:nvSpPr>
          <p:spPr>
            <a:xfrm>
              <a:off x="3802502" y="20040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8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802502" y="20040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8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822054" y="2032311"/>
              <a:ext cx="34290" cy="88265"/>
            </a:xfrm>
            <a:custGeom>
              <a:avLst/>
              <a:gdLst/>
              <a:ahLst/>
              <a:cxnLst/>
              <a:rect l="l" t="t" r="r" b="b"/>
              <a:pathLst>
                <a:path w="34289" h="88264">
                  <a:moveTo>
                    <a:pt x="33982" y="87746"/>
                  </a:moveTo>
                  <a:lnTo>
                    <a:pt x="0" y="0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3846274" y="211922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2648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8375" y="28793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3846274" y="211922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70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24892" y="4270"/>
                  </a:lnTo>
                  <a:lnTo>
                    <a:pt x="26259" y="5638"/>
                  </a:lnTo>
                  <a:lnTo>
                    <a:pt x="27313" y="7215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3919159" y="197487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3919159" y="197487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24892" y="4270"/>
                  </a:lnTo>
                  <a:lnTo>
                    <a:pt x="26259" y="5638"/>
                  </a:lnTo>
                  <a:lnTo>
                    <a:pt x="27313" y="7215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3867551" y="2002487"/>
              <a:ext cx="59690" cy="118745"/>
            </a:xfrm>
            <a:custGeom>
              <a:avLst/>
              <a:gdLst/>
              <a:ahLst/>
              <a:cxnLst/>
              <a:rect l="l" t="t" r="r" b="b"/>
              <a:pathLst>
                <a:path w="59689" h="118744">
                  <a:moveTo>
                    <a:pt x="0" y="118382"/>
                  </a:moveTo>
                  <a:lnTo>
                    <a:pt x="59647" y="0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3919159" y="219215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3919159" y="219215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24892" y="4270"/>
                  </a:lnTo>
                  <a:lnTo>
                    <a:pt x="26259" y="5638"/>
                  </a:lnTo>
                  <a:lnTo>
                    <a:pt x="27313" y="7215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3871152" y="21441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5">
                  <a:moveTo>
                    <a:pt x="0" y="0"/>
                  </a:moveTo>
                  <a:lnTo>
                    <a:pt x="52293" y="52293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4371182" y="211851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371182" y="211851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4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356626" y="229349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7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356626" y="229349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4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7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4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7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444119" y="197416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2648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8375" y="28793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444119" y="197416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3525" y="2903"/>
                  </a:lnTo>
                  <a:lnTo>
                    <a:pt x="24892" y="4270"/>
                  </a:lnTo>
                  <a:lnTo>
                    <a:pt x="26259" y="5638"/>
                  </a:lnTo>
                  <a:lnTo>
                    <a:pt x="27313" y="7215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4458701" y="2003299"/>
              <a:ext cx="0" cy="188595"/>
            </a:xfrm>
            <a:custGeom>
              <a:avLst/>
              <a:gdLst/>
              <a:ahLst/>
              <a:cxnLst/>
              <a:rect l="l" t="t" r="r" b="b"/>
              <a:pathLst>
                <a:path h="188594">
                  <a:moveTo>
                    <a:pt x="0" y="188123"/>
                  </a:moveTo>
                  <a:lnTo>
                    <a:pt x="0" y="0"/>
                  </a:lnTo>
                </a:path>
              </a:pathLst>
            </a:custGeom>
            <a:ln w="5072">
              <a:solidFill>
                <a:srgbClr val="5650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4392510" y="2001777"/>
              <a:ext cx="59690" cy="118745"/>
            </a:xfrm>
            <a:custGeom>
              <a:avLst/>
              <a:gdLst/>
              <a:ahLst/>
              <a:cxnLst/>
              <a:rect l="l" t="t" r="r" b="b"/>
              <a:pathLst>
                <a:path w="59689" h="118744">
                  <a:moveTo>
                    <a:pt x="0" y="118382"/>
                  </a:moveTo>
                  <a:lnTo>
                    <a:pt x="59647" y="0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4298271" y="2206030"/>
              <a:ext cx="321310" cy="1270"/>
            </a:xfrm>
            <a:custGeom>
              <a:avLst/>
              <a:gdLst/>
              <a:ahLst/>
              <a:cxnLst/>
              <a:rect l="l" t="t" r="r" b="b"/>
              <a:pathLst>
                <a:path w="321310" h="1269">
                  <a:moveTo>
                    <a:pt x="174986" y="50"/>
                  </a:moveTo>
                  <a:lnTo>
                    <a:pt x="276224" y="50"/>
                  </a:lnTo>
                  <a:lnTo>
                    <a:pt x="320808" y="0"/>
                  </a:lnTo>
                </a:path>
                <a:path w="321310" h="1269">
                  <a:moveTo>
                    <a:pt x="145821" y="50"/>
                  </a:moveTo>
                  <a:lnTo>
                    <a:pt x="44431" y="50"/>
                  </a:lnTo>
                  <a:lnTo>
                    <a:pt x="0" y="1065"/>
                  </a:lnTo>
                </a:path>
              </a:pathLst>
            </a:custGeom>
            <a:ln w="5072">
              <a:solidFill>
                <a:srgbClr val="5650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4444119" y="219144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2648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8375" y="28793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D0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4444119" y="219144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3525" y="2903"/>
                  </a:lnTo>
                  <a:lnTo>
                    <a:pt x="24892" y="4270"/>
                  </a:lnTo>
                  <a:lnTo>
                    <a:pt x="26259" y="5638"/>
                  </a:lnTo>
                  <a:lnTo>
                    <a:pt x="27313" y="7215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5650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4380844" y="2143390"/>
              <a:ext cx="68580" cy="154305"/>
            </a:xfrm>
            <a:custGeom>
              <a:avLst/>
              <a:gdLst/>
              <a:ahLst/>
              <a:cxnLst/>
              <a:rect l="l" t="t" r="r" b="b"/>
              <a:pathLst>
                <a:path w="68579" h="154305">
                  <a:moveTo>
                    <a:pt x="15266" y="0"/>
                  </a:moveTo>
                  <a:lnTo>
                    <a:pt x="67509" y="52293"/>
                  </a:lnTo>
                </a:path>
                <a:path w="68579" h="154305">
                  <a:moveTo>
                    <a:pt x="0" y="153785"/>
                  </a:moveTo>
                  <a:lnTo>
                    <a:pt x="68422" y="73747"/>
                  </a:lnTo>
                </a:path>
              </a:pathLst>
            </a:custGeom>
            <a:ln w="5072">
              <a:solidFill>
                <a:srgbClr val="5650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525439" y="2133601"/>
              <a:ext cx="321310" cy="635"/>
            </a:xfrm>
            <a:custGeom>
              <a:avLst/>
              <a:gdLst/>
              <a:ahLst/>
              <a:cxnLst/>
              <a:rect l="l" t="t" r="r" b="b"/>
              <a:pathLst>
                <a:path w="321310" h="635">
                  <a:moveTo>
                    <a:pt x="320808" y="0"/>
                  </a:moveTo>
                  <a:lnTo>
                    <a:pt x="174986" y="0"/>
                  </a:lnTo>
                </a:path>
                <a:path w="321310" h="635">
                  <a:moveTo>
                    <a:pt x="0" y="456"/>
                  </a:moveTo>
                  <a:lnTo>
                    <a:pt x="101086" y="456"/>
                  </a:lnTo>
                  <a:lnTo>
                    <a:pt x="145822" y="202"/>
                  </a:lnTo>
                </a:path>
              </a:pathLst>
            </a:custGeom>
            <a:ln w="5072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9" name="object 50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26073" y="2309353"/>
              <a:ext cx="151992" cy="74558"/>
            </a:xfrm>
            <a:prstGeom prst="rect">
              <a:avLst/>
            </a:prstGeom>
          </p:spPr>
        </p:pic>
        <p:sp>
          <p:nvSpPr>
            <p:cNvPr id="510" name="object 510"/>
            <p:cNvSpPr/>
            <p:nvPr/>
          </p:nvSpPr>
          <p:spPr>
            <a:xfrm>
              <a:off x="5101363" y="2332317"/>
              <a:ext cx="40005" cy="34290"/>
            </a:xfrm>
            <a:custGeom>
              <a:avLst/>
              <a:gdLst/>
              <a:ahLst/>
              <a:cxnLst/>
              <a:rect l="l" t="t" r="r" b="b"/>
              <a:pathLst>
                <a:path w="40004" h="34289">
                  <a:moveTo>
                    <a:pt x="12559" y="0"/>
                  </a:moveTo>
                  <a:lnTo>
                    <a:pt x="10262" y="0"/>
                  </a:lnTo>
                  <a:lnTo>
                    <a:pt x="8714" y="49"/>
                  </a:lnTo>
                  <a:lnTo>
                    <a:pt x="0" y="11158"/>
                  </a:lnTo>
                  <a:lnTo>
                    <a:pt x="0" y="11556"/>
                  </a:lnTo>
                  <a:lnTo>
                    <a:pt x="0" y="11705"/>
                  </a:lnTo>
                  <a:lnTo>
                    <a:pt x="149" y="11929"/>
                  </a:lnTo>
                  <a:lnTo>
                    <a:pt x="449" y="12227"/>
                  </a:lnTo>
                  <a:lnTo>
                    <a:pt x="2197" y="12227"/>
                  </a:lnTo>
                  <a:lnTo>
                    <a:pt x="2596" y="12177"/>
                  </a:lnTo>
                  <a:lnTo>
                    <a:pt x="2796" y="11979"/>
                  </a:lnTo>
                  <a:lnTo>
                    <a:pt x="2996" y="11432"/>
                  </a:lnTo>
                  <a:lnTo>
                    <a:pt x="3595" y="9444"/>
                  </a:lnTo>
                  <a:lnTo>
                    <a:pt x="4020" y="8400"/>
                  </a:lnTo>
                  <a:lnTo>
                    <a:pt x="5118" y="6213"/>
                  </a:lnTo>
                  <a:lnTo>
                    <a:pt x="5867" y="5194"/>
                  </a:lnTo>
                  <a:lnTo>
                    <a:pt x="7765" y="3305"/>
                  </a:lnTo>
                  <a:lnTo>
                    <a:pt x="8814" y="2833"/>
                  </a:lnTo>
                  <a:lnTo>
                    <a:pt x="10612" y="2833"/>
                  </a:lnTo>
                  <a:lnTo>
                    <a:pt x="10886" y="2932"/>
                  </a:lnTo>
                  <a:lnTo>
                    <a:pt x="11286" y="3330"/>
                  </a:lnTo>
                  <a:lnTo>
                    <a:pt x="11386" y="3504"/>
                  </a:lnTo>
                  <a:lnTo>
                    <a:pt x="11386" y="5939"/>
                  </a:lnTo>
                  <a:lnTo>
                    <a:pt x="10512" y="8847"/>
                  </a:lnTo>
                  <a:lnTo>
                    <a:pt x="7016" y="17993"/>
                  </a:lnTo>
                  <a:lnTo>
                    <a:pt x="6142" y="21696"/>
                  </a:lnTo>
                  <a:lnTo>
                    <a:pt x="6142" y="28257"/>
                  </a:lnTo>
                  <a:lnTo>
                    <a:pt x="7441" y="30892"/>
                  </a:lnTo>
                  <a:lnTo>
                    <a:pt x="10037" y="32433"/>
                  </a:lnTo>
                  <a:lnTo>
                    <a:pt x="11735" y="33327"/>
                  </a:lnTo>
                  <a:lnTo>
                    <a:pt x="13683" y="33775"/>
                  </a:lnTo>
                  <a:lnTo>
                    <a:pt x="15880" y="33775"/>
                  </a:lnTo>
                  <a:lnTo>
                    <a:pt x="21249" y="32060"/>
                  </a:lnTo>
                  <a:lnTo>
                    <a:pt x="21798" y="31687"/>
                  </a:lnTo>
                  <a:lnTo>
                    <a:pt x="22697" y="31091"/>
                  </a:lnTo>
                  <a:lnTo>
                    <a:pt x="23147" y="30718"/>
                  </a:lnTo>
                  <a:lnTo>
                    <a:pt x="24046" y="29823"/>
                  </a:lnTo>
                  <a:lnTo>
                    <a:pt x="24320" y="29574"/>
                  </a:lnTo>
                  <a:lnTo>
                    <a:pt x="25669" y="32308"/>
                  </a:lnTo>
                  <a:lnTo>
                    <a:pt x="27941" y="33700"/>
                  </a:lnTo>
                  <a:lnTo>
                    <a:pt x="32036" y="33700"/>
                  </a:lnTo>
                  <a:lnTo>
                    <a:pt x="32635" y="33650"/>
                  </a:lnTo>
                  <a:lnTo>
                    <a:pt x="39602" y="22814"/>
                  </a:lnTo>
                  <a:lnTo>
                    <a:pt x="39652" y="22467"/>
                  </a:lnTo>
                  <a:lnTo>
                    <a:pt x="39702" y="22218"/>
                  </a:lnTo>
                  <a:lnTo>
                    <a:pt x="39702" y="21771"/>
                  </a:lnTo>
                  <a:lnTo>
                    <a:pt x="39227" y="21547"/>
                  </a:lnTo>
                  <a:lnTo>
                    <a:pt x="37380" y="21547"/>
                  </a:lnTo>
                  <a:lnTo>
                    <a:pt x="36880" y="21746"/>
                  </a:lnTo>
                  <a:lnTo>
                    <a:pt x="36780" y="22143"/>
                  </a:lnTo>
                  <a:lnTo>
                    <a:pt x="35931" y="25126"/>
                  </a:lnTo>
                  <a:lnTo>
                    <a:pt x="35182" y="27313"/>
                  </a:lnTo>
                  <a:lnTo>
                    <a:pt x="33884" y="30096"/>
                  </a:lnTo>
                  <a:lnTo>
                    <a:pt x="33010" y="30867"/>
                  </a:lnTo>
                  <a:lnTo>
                    <a:pt x="31911" y="31016"/>
                  </a:lnTo>
                  <a:lnTo>
                    <a:pt x="31212" y="30966"/>
                  </a:lnTo>
                  <a:lnTo>
                    <a:pt x="30688" y="30743"/>
                  </a:lnTo>
                  <a:lnTo>
                    <a:pt x="29989" y="29947"/>
                  </a:lnTo>
                  <a:lnTo>
                    <a:pt x="29814" y="29127"/>
                  </a:lnTo>
                  <a:lnTo>
                    <a:pt x="29814" y="27338"/>
                  </a:lnTo>
                  <a:lnTo>
                    <a:pt x="29839" y="26940"/>
                  </a:lnTo>
                  <a:lnTo>
                    <a:pt x="29889" y="26692"/>
                  </a:lnTo>
                  <a:lnTo>
                    <a:pt x="35582" y="2982"/>
                  </a:lnTo>
                  <a:lnTo>
                    <a:pt x="35582" y="2534"/>
                  </a:lnTo>
                  <a:lnTo>
                    <a:pt x="35382" y="2062"/>
                  </a:lnTo>
                  <a:lnTo>
                    <a:pt x="34583" y="1068"/>
                  </a:lnTo>
                  <a:lnTo>
                    <a:pt x="33959" y="820"/>
                  </a:lnTo>
                  <a:lnTo>
                    <a:pt x="32161" y="820"/>
                  </a:lnTo>
                  <a:lnTo>
                    <a:pt x="24870" y="21895"/>
                  </a:lnTo>
                  <a:lnTo>
                    <a:pt x="23921" y="25673"/>
                  </a:lnTo>
                  <a:lnTo>
                    <a:pt x="17653" y="30991"/>
                  </a:lnTo>
                  <a:lnTo>
                    <a:pt x="14857" y="30892"/>
                  </a:lnTo>
                  <a:lnTo>
                    <a:pt x="13808" y="30444"/>
                  </a:lnTo>
                  <a:lnTo>
                    <a:pt x="12410" y="28754"/>
                  </a:lnTo>
                  <a:lnTo>
                    <a:pt x="12060" y="27263"/>
                  </a:lnTo>
                  <a:lnTo>
                    <a:pt x="12060" y="22790"/>
                  </a:lnTo>
                  <a:lnTo>
                    <a:pt x="12909" y="19285"/>
                  </a:lnTo>
                  <a:lnTo>
                    <a:pt x="16305" y="9941"/>
                  </a:lnTo>
                  <a:lnTo>
                    <a:pt x="17154" y="7157"/>
                  </a:lnTo>
                  <a:lnTo>
                    <a:pt x="17154" y="4572"/>
                  </a:lnTo>
                  <a:lnTo>
                    <a:pt x="16580" y="3106"/>
                  </a:lnTo>
                  <a:lnTo>
                    <a:pt x="14282" y="621"/>
                  </a:lnTo>
                  <a:lnTo>
                    <a:pt x="12559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5101363" y="2332317"/>
              <a:ext cx="40005" cy="34290"/>
            </a:xfrm>
            <a:custGeom>
              <a:avLst/>
              <a:gdLst/>
              <a:ahLst/>
              <a:cxnLst/>
              <a:rect l="l" t="t" r="r" b="b"/>
              <a:pathLst>
                <a:path w="40004" h="34289">
                  <a:moveTo>
                    <a:pt x="0" y="11556"/>
                  </a:moveTo>
                  <a:lnTo>
                    <a:pt x="0" y="11158"/>
                  </a:lnTo>
                  <a:lnTo>
                    <a:pt x="224" y="10388"/>
                  </a:lnTo>
                  <a:lnTo>
                    <a:pt x="674" y="9245"/>
                  </a:lnTo>
                  <a:lnTo>
                    <a:pt x="1123" y="8102"/>
                  </a:lnTo>
                  <a:lnTo>
                    <a:pt x="1747" y="6809"/>
                  </a:lnTo>
                  <a:lnTo>
                    <a:pt x="2546" y="5368"/>
                  </a:lnTo>
                  <a:lnTo>
                    <a:pt x="3345" y="3926"/>
                  </a:lnTo>
                  <a:lnTo>
                    <a:pt x="4444" y="2684"/>
                  </a:lnTo>
                  <a:lnTo>
                    <a:pt x="5842" y="1640"/>
                  </a:lnTo>
                  <a:lnTo>
                    <a:pt x="7241" y="596"/>
                  </a:lnTo>
                  <a:lnTo>
                    <a:pt x="8714" y="49"/>
                  </a:lnTo>
                  <a:lnTo>
                    <a:pt x="10262" y="0"/>
                  </a:lnTo>
                  <a:lnTo>
                    <a:pt x="12559" y="0"/>
                  </a:lnTo>
                  <a:lnTo>
                    <a:pt x="14282" y="621"/>
                  </a:lnTo>
                  <a:lnTo>
                    <a:pt x="15431" y="1863"/>
                  </a:lnTo>
                  <a:lnTo>
                    <a:pt x="16580" y="3106"/>
                  </a:lnTo>
                  <a:lnTo>
                    <a:pt x="17154" y="4572"/>
                  </a:lnTo>
                  <a:lnTo>
                    <a:pt x="17154" y="6262"/>
                  </a:lnTo>
                  <a:lnTo>
                    <a:pt x="17154" y="7157"/>
                  </a:lnTo>
                  <a:lnTo>
                    <a:pt x="16305" y="9941"/>
                  </a:lnTo>
                  <a:lnTo>
                    <a:pt x="14607" y="14613"/>
                  </a:lnTo>
                  <a:lnTo>
                    <a:pt x="12909" y="19285"/>
                  </a:lnTo>
                  <a:lnTo>
                    <a:pt x="12060" y="22790"/>
                  </a:lnTo>
                  <a:lnTo>
                    <a:pt x="12060" y="25126"/>
                  </a:lnTo>
                  <a:lnTo>
                    <a:pt x="12060" y="27263"/>
                  </a:lnTo>
                  <a:lnTo>
                    <a:pt x="12410" y="28754"/>
                  </a:lnTo>
                  <a:lnTo>
                    <a:pt x="13109" y="29599"/>
                  </a:lnTo>
                  <a:lnTo>
                    <a:pt x="13808" y="30444"/>
                  </a:lnTo>
                  <a:lnTo>
                    <a:pt x="14857" y="30892"/>
                  </a:lnTo>
                  <a:lnTo>
                    <a:pt x="16255" y="30941"/>
                  </a:lnTo>
                  <a:lnTo>
                    <a:pt x="17653" y="30991"/>
                  </a:lnTo>
                  <a:lnTo>
                    <a:pt x="18977" y="30569"/>
                  </a:lnTo>
                  <a:lnTo>
                    <a:pt x="20225" y="29674"/>
                  </a:lnTo>
                  <a:lnTo>
                    <a:pt x="21474" y="28779"/>
                  </a:lnTo>
                  <a:lnTo>
                    <a:pt x="26668" y="14538"/>
                  </a:lnTo>
                  <a:lnTo>
                    <a:pt x="28166" y="8574"/>
                  </a:lnTo>
                  <a:lnTo>
                    <a:pt x="29065" y="5094"/>
                  </a:lnTo>
                  <a:lnTo>
                    <a:pt x="29364" y="4100"/>
                  </a:lnTo>
                  <a:lnTo>
                    <a:pt x="29664" y="3106"/>
                  </a:lnTo>
                  <a:lnTo>
                    <a:pt x="30014" y="2385"/>
                  </a:lnTo>
                  <a:lnTo>
                    <a:pt x="30413" y="1938"/>
                  </a:lnTo>
                  <a:lnTo>
                    <a:pt x="31262" y="1192"/>
                  </a:lnTo>
                  <a:lnTo>
                    <a:pt x="32161" y="820"/>
                  </a:lnTo>
                  <a:lnTo>
                    <a:pt x="33110" y="820"/>
                  </a:lnTo>
                  <a:lnTo>
                    <a:pt x="33959" y="820"/>
                  </a:lnTo>
                  <a:lnTo>
                    <a:pt x="34583" y="1068"/>
                  </a:lnTo>
                  <a:lnTo>
                    <a:pt x="34983" y="1565"/>
                  </a:lnTo>
                  <a:lnTo>
                    <a:pt x="35382" y="2062"/>
                  </a:lnTo>
                  <a:lnTo>
                    <a:pt x="35582" y="2534"/>
                  </a:lnTo>
                  <a:lnTo>
                    <a:pt x="35582" y="2982"/>
                  </a:lnTo>
                  <a:lnTo>
                    <a:pt x="29889" y="26692"/>
                  </a:lnTo>
                  <a:lnTo>
                    <a:pt x="29839" y="26940"/>
                  </a:lnTo>
                  <a:lnTo>
                    <a:pt x="29814" y="27338"/>
                  </a:lnTo>
                  <a:lnTo>
                    <a:pt x="29814" y="27884"/>
                  </a:lnTo>
                  <a:lnTo>
                    <a:pt x="29814" y="29127"/>
                  </a:lnTo>
                  <a:lnTo>
                    <a:pt x="29989" y="29947"/>
                  </a:lnTo>
                  <a:lnTo>
                    <a:pt x="30338" y="30345"/>
                  </a:lnTo>
                  <a:lnTo>
                    <a:pt x="30688" y="30743"/>
                  </a:lnTo>
                  <a:lnTo>
                    <a:pt x="31212" y="30966"/>
                  </a:lnTo>
                  <a:lnTo>
                    <a:pt x="31911" y="31016"/>
                  </a:lnTo>
                  <a:lnTo>
                    <a:pt x="33010" y="30867"/>
                  </a:lnTo>
                  <a:lnTo>
                    <a:pt x="36880" y="21746"/>
                  </a:lnTo>
                  <a:lnTo>
                    <a:pt x="37380" y="21547"/>
                  </a:lnTo>
                  <a:lnTo>
                    <a:pt x="38279" y="21547"/>
                  </a:lnTo>
                  <a:lnTo>
                    <a:pt x="39227" y="21547"/>
                  </a:lnTo>
                  <a:lnTo>
                    <a:pt x="39702" y="21771"/>
                  </a:lnTo>
                  <a:lnTo>
                    <a:pt x="39702" y="22218"/>
                  </a:lnTo>
                  <a:lnTo>
                    <a:pt x="39652" y="22467"/>
                  </a:lnTo>
                  <a:lnTo>
                    <a:pt x="39602" y="22814"/>
                  </a:lnTo>
                  <a:lnTo>
                    <a:pt x="39552" y="23262"/>
                  </a:lnTo>
                  <a:lnTo>
                    <a:pt x="39502" y="23709"/>
                  </a:lnTo>
                  <a:lnTo>
                    <a:pt x="39277" y="24504"/>
                  </a:lnTo>
                  <a:lnTo>
                    <a:pt x="38878" y="25648"/>
                  </a:lnTo>
                  <a:lnTo>
                    <a:pt x="38478" y="26791"/>
                  </a:lnTo>
                  <a:lnTo>
                    <a:pt x="38054" y="27860"/>
                  </a:lnTo>
                  <a:lnTo>
                    <a:pt x="37604" y="28854"/>
                  </a:lnTo>
                  <a:lnTo>
                    <a:pt x="37155" y="29848"/>
                  </a:lnTo>
                  <a:lnTo>
                    <a:pt x="36531" y="30792"/>
                  </a:lnTo>
                  <a:lnTo>
                    <a:pt x="35732" y="31687"/>
                  </a:lnTo>
                  <a:lnTo>
                    <a:pt x="34933" y="32582"/>
                  </a:lnTo>
                  <a:lnTo>
                    <a:pt x="34034" y="33203"/>
                  </a:lnTo>
                  <a:lnTo>
                    <a:pt x="33035" y="33551"/>
                  </a:lnTo>
                  <a:lnTo>
                    <a:pt x="32635" y="33650"/>
                  </a:lnTo>
                  <a:lnTo>
                    <a:pt x="32036" y="33700"/>
                  </a:lnTo>
                  <a:lnTo>
                    <a:pt x="31237" y="33700"/>
                  </a:lnTo>
                  <a:lnTo>
                    <a:pt x="27941" y="33700"/>
                  </a:lnTo>
                  <a:lnTo>
                    <a:pt x="25669" y="32308"/>
                  </a:lnTo>
                  <a:lnTo>
                    <a:pt x="24420" y="29525"/>
                  </a:lnTo>
                  <a:lnTo>
                    <a:pt x="24046" y="29823"/>
                  </a:lnTo>
                  <a:lnTo>
                    <a:pt x="23596" y="30270"/>
                  </a:lnTo>
                  <a:lnTo>
                    <a:pt x="23147" y="30718"/>
                  </a:lnTo>
                  <a:lnTo>
                    <a:pt x="22697" y="31091"/>
                  </a:lnTo>
                  <a:lnTo>
                    <a:pt x="22248" y="31389"/>
                  </a:lnTo>
                  <a:lnTo>
                    <a:pt x="21798" y="31687"/>
                  </a:lnTo>
                  <a:lnTo>
                    <a:pt x="21249" y="32060"/>
                  </a:lnTo>
                  <a:lnTo>
                    <a:pt x="20600" y="32507"/>
                  </a:lnTo>
                  <a:lnTo>
                    <a:pt x="19951" y="32954"/>
                  </a:lnTo>
                  <a:lnTo>
                    <a:pt x="19226" y="33253"/>
                  </a:lnTo>
                  <a:lnTo>
                    <a:pt x="18427" y="33402"/>
                  </a:lnTo>
                  <a:lnTo>
                    <a:pt x="17628" y="33551"/>
                  </a:lnTo>
                  <a:lnTo>
                    <a:pt x="16779" y="33675"/>
                  </a:lnTo>
                  <a:lnTo>
                    <a:pt x="15880" y="33775"/>
                  </a:lnTo>
                  <a:lnTo>
                    <a:pt x="13683" y="33775"/>
                  </a:lnTo>
                  <a:lnTo>
                    <a:pt x="11735" y="33327"/>
                  </a:lnTo>
                  <a:lnTo>
                    <a:pt x="10037" y="32433"/>
                  </a:lnTo>
                  <a:lnTo>
                    <a:pt x="7441" y="30892"/>
                  </a:lnTo>
                  <a:lnTo>
                    <a:pt x="6142" y="28257"/>
                  </a:lnTo>
                  <a:lnTo>
                    <a:pt x="6142" y="24529"/>
                  </a:lnTo>
                  <a:lnTo>
                    <a:pt x="6142" y="21696"/>
                  </a:lnTo>
                  <a:lnTo>
                    <a:pt x="7016" y="17993"/>
                  </a:lnTo>
                  <a:lnTo>
                    <a:pt x="8764" y="13420"/>
                  </a:lnTo>
                  <a:lnTo>
                    <a:pt x="10512" y="8847"/>
                  </a:lnTo>
                  <a:lnTo>
                    <a:pt x="11386" y="5939"/>
                  </a:lnTo>
                  <a:lnTo>
                    <a:pt x="11386" y="4697"/>
                  </a:lnTo>
                  <a:lnTo>
                    <a:pt x="11386" y="4647"/>
                  </a:lnTo>
                  <a:lnTo>
                    <a:pt x="11386" y="3504"/>
                  </a:lnTo>
                  <a:lnTo>
                    <a:pt x="11286" y="3330"/>
                  </a:lnTo>
                  <a:lnTo>
                    <a:pt x="11086" y="3131"/>
                  </a:lnTo>
                  <a:lnTo>
                    <a:pt x="10886" y="2932"/>
                  </a:lnTo>
                  <a:lnTo>
                    <a:pt x="10612" y="2833"/>
                  </a:lnTo>
                  <a:lnTo>
                    <a:pt x="10262" y="2833"/>
                  </a:lnTo>
                  <a:lnTo>
                    <a:pt x="9963" y="2833"/>
                  </a:lnTo>
                  <a:lnTo>
                    <a:pt x="8814" y="2833"/>
                  </a:lnTo>
                  <a:lnTo>
                    <a:pt x="7765" y="3305"/>
                  </a:lnTo>
                  <a:lnTo>
                    <a:pt x="6816" y="4249"/>
                  </a:lnTo>
                  <a:lnTo>
                    <a:pt x="5867" y="5194"/>
                  </a:lnTo>
                  <a:lnTo>
                    <a:pt x="3296" y="10438"/>
                  </a:lnTo>
                  <a:lnTo>
                    <a:pt x="2996" y="11432"/>
                  </a:lnTo>
                  <a:lnTo>
                    <a:pt x="2796" y="11979"/>
                  </a:lnTo>
                  <a:lnTo>
                    <a:pt x="2596" y="12177"/>
                  </a:lnTo>
                  <a:lnTo>
                    <a:pt x="2197" y="12227"/>
                  </a:lnTo>
                  <a:lnTo>
                    <a:pt x="1498" y="12227"/>
                  </a:lnTo>
                  <a:lnTo>
                    <a:pt x="449" y="12227"/>
                  </a:lnTo>
                  <a:lnTo>
                    <a:pt x="149" y="11929"/>
                  </a:lnTo>
                  <a:lnTo>
                    <a:pt x="0" y="11705"/>
                  </a:lnTo>
                  <a:lnTo>
                    <a:pt x="0" y="11556"/>
                  </a:lnTo>
                  <a:close/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5146834" y="2309353"/>
              <a:ext cx="18415" cy="74930"/>
            </a:xfrm>
            <a:custGeom>
              <a:avLst/>
              <a:gdLst/>
              <a:ahLst/>
              <a:cxnLst/>
              <a:rect l="l" t="t" r="r" b="b"/>
              <a:pathLst>
                <a:path w="18414" h="74930">
                  <a:moveTo>
                    <a:pt x="2322" y="0"/>
                  </a:moveTo>
                  <a:lnTo>
                    <a:pt x="674" y="0"/>
                  </a:lnTo>
                  <a:lnTo>
                    <a:pt x="374" y="74"/>
                  </a:lnTo>
                  <a:lnTo>
                    <a:pt x="124" y="223"/>
                  </a:lnTo>
                  <a:lnTo>
                    <a:pt x="0" y="497"/>
                  </a:lnTo>
                  <a:lnTo>
                    <a:pt x="0" y="894"/>
                  </a:lnTo>
                  <a:lnTo>
                    <a:pt x="324" y="1267"/>
                  </a:lnTo>
                  <a:lnTo>
                    <a:pt x="12435" y="37279"/>
                  </a:lnTo>
                  <a:lnTo>
                    <a:pt x="11709" y="48272"/>
                  </a:lnTo>
                  <a:lnTo>
                    <a:pt x="0" y="73664"/>
                  </a:lnTo>
                  <a:lnTo>
                    <a:pt x="49" y="73962"/>
                  </a:lnTo>
                  <a:lnTo>
                    <a:pt x="124" y="74186"/>
                  </a:lnTo>
                  <a:lnTo>
                    <a:pt x="324" y="74484"/>
                  </a:lnTo>
                  <a:lnTo>
                    <a:pt x="2322" y="74558"/>
                  </a:lnTo>
                  <a:lnTo>
                    <a:pt x="2621" y="74260"/>
                  </a:lnTo>
                  <a:lnTo>
                    <a:pt x="3520" y="73564"/>
                  </a:lnTo>
                  <a:lnTo>
                    <a:pt x="17903" y="40659"/>
                  </a:lnTo>
                  <a:lnTo>
                    <a:pt x="17903" y="30469"/>
                  </a:lnTo>
                  <a:lnTo>
                    <a:pt x="16829" y="23908"/>
                  </a:lnTo>
                  <a:lnTo>
                    <a:pt x="12534" y="11283"/>
                  </a:lnTo>
                  <a:lnTo>
                    <a:pt x="9114" y="6014"/>
                  </a:lnTo>
                  <a:lnTo>
                    <a:pt x="4419" y="1789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5146834" y="2309353"/>
              <a:ext cx="18415" cy="74930"/>
            </a:xfrm>
            <a:custGeom>
              <a:avLst/>
              <a:gdLst/>
              <a:ahLst/>
              <a:cxnLst/>
              <a:rect l="l" t="t" r="r" b="b"/>
              <a:pathLst>
                <a:path w="18414" h="74930">
                  <a:moveTo>
                    <a:pt x="374" y="74"/>
                  </a:moveTo>
                  <a:lnTo>
                    <a:pt x="674" y="0"/>
                  </a:lnTo>
                  <a:lnTo>
                    <a:pt x="923" y="0"/>
                  </a:lnTo>
                  <a:lnTo>
                    <a:pt x="1173" y="0"/>
                  </a:lnTo>
                  <a:lnTo>
                    <a:pt x="1423" y="0"/>
                  </a:lnTo>
                  <a:lnTo>
                    <a:pt x="2322" y="0"/>
                  </a:lnTo>
                  <a:lnTo>
                    <a:pt x="4419" y="1789"/>
                  </a:lnTo>
                  <a:lnTo>
                    <a:pt x="17903" y="30469"/>
                  </a:lnTo>
                  <a:lnTo>
                    <a:pt x="17903" y="37279"/>
                  </a:lnTo>
                  <a:lnTo>
                    <a:pt x="17903" y="40659"/>
                  </a:lnTo>
                  <a:lnTo>
                    <a:pt x="17653" y="43915"/>
                  </a:lnTo>
                  <a:lnTo>
                    <a:pt x="17154" y="47046"/>
                  </a:lnTo>
                  <a:lnTo>
                    <a:pt x="16655" y="50178"/>
                  </a:lnTo>
                  <a:lnTo>
                    <a:pt x="12659" y="61585"/>
                  </a:lnTo>
                  <a:lnTo>
                    <a:pt x="11461" y="63772"/>
                  </a:lnTo>
                  <a:lnTo>
                    <a:pt x="6741" y="70383"/>
                  </a:lnTo>
                  <a:lnTo>
                    <a:pt x="5393" y="71775"/>
                  </a:lnTo>
                  <a:lnTo>
                    <a:pt x="4594" y="72595"/>
                  </a:lnTo>
                  <a:lnTo>
                    <a:pt x="4344" y="72843"/>
                  </a:lnTo>
                  <a:lnTo>
                    <a:pt x="4095" y="73092"/>
                  </a:lnTo>
                  <a:lnTo>
                    <a:pt x="3520" y="73564"/>
                  </a:lnTo>
                  <a:lnTo>
                    <a:pt x="2621" y="74260"/>
                  </a:lnTo>
                  <a:lnTo>
                    <a:pt x="2472" y="74409"/>
                  </a:lnTo>
                  <a:lnTo>
                    <a:pt x="2322" y="74558"/>
                  </a:lnTo>
                  <a:lnTo>
                    <a:pt x="1423" y="74558"/>
                  </a:lnTo>
                  <a:lnTo>
                    <a:pt x="1023" y="74558"/>
                  </a:lnTo>
                  <a:lnTo>
                    <a:pt x="749" y="74558"/>
                  </a:lnTo>
                  <a:lnTo>
                    <a:pt x="599" y="74558"/>
                  </a:lnTo>
                  <a:lnTo>
                    <a:pt x="449" y="74558"/>
                  </a:lnTo>
                  <a:lnTo>
                    <a:pt x="224" y="74335"/>
                  </a:lnTo>
                  <a:lnTo>
                    <a:pt x="124" y="74186"/>
                  </a:lnTo>
                  <a:lnTo>
                    <a:pt x="49" y="73962"/>
                  </a:lnTo>
                  <a:lnTo>
                    <a:pt x="0" y="73664"/>
                  </a:lnTo>
                  <a:lnTo>
                    <a:pt x="324" y="73291"/>
                  </a:lnTo>
                  <a:lnTo>
                    <a:pt x="12435" y="37279"/>
                  </a:lnTo>
                  <a:lnTo>
                    <a:pt x="11709" y="26286"/>
                  </a:lnTo>
                  <a:lnTo>
                    <a:pt x="0" y="894"/>
                  </a:lnTo>
                  <a:lnTo>
                    <a:pt x="0" y="497"/>
                  </a:lnTo>
                  <a:lnTo>
                    <a:pt x="124" y="223"/>
                  </a:lnTo>
                  <a:lnTo>
                    <a:pt x="374" y="74"/>
                  </a:lnTo>
                  <a:close/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481693" y="229349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7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7"/>
                  </a:lnTo>
                  <a:lnTo>
                    <a:pt x="12647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481693" y="229349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7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7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7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9163" y="12647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569186" y="2191397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7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7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569186" y="2191397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14581" y="29163"/>
                  </a:lnTo>
                  <a:lnTo>
                    <a:pt x="12647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7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3452529" y="200327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8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8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3452529" y="200327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20161" y="28053"/>
                  </a:lnTo>
                  <a:lnTo>
                    <a:pt x="18375" y="28793"/>
                  </a:lnTo>
                  <a:lnTo>
                    <a:pt x="16515" y="29163"/>
                  </a:lnTo>
                  <a:lnTo>
                    <a:pt x="14581" y="29163"/>
                  </a:lnTo>
                  <a:lnTo>
                    <a:pt x="12648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8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8053" y="9001"/>
                  </a:lnTo>
                  <a:lnTo>
                    <a:pt x="28793" y="10787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3569186" y="197411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16515" y="29163"/>
                  </a:moveTo>
                  <a:lnTo>
                    <a:pt x="12647" y="29163"/>
                  </a:lnTo>
                  <a:lnTo>
                    <a:pt x="10787" y="28793"/>
                  </a:lnTo>
                  <a:lnTo>
                    <a:pt x="0" y="16515"/>
                  </a:lnTo>
                  <a:lnTo>
                    <a:pt x="0" y="12648"/>
                  </a:lnTo>
                  <a:lnTo>
                    <a:pt x="12647" y="0"/>
                  </a:lnTo>
                  <a:lnTo>
                    <a:pt x="16515" y="0"/>
                  </a:lnTo>
                  <a:lnTo>
                    <a:pt x="29163" y="14581"/>
                  </a:lnTo>
                  <a:lnTo>
                    <a:pt x="29163" y="16515"/>
                  </a:lnTo>
                  <a:lnTo>
                    <a:pt x="16515" y="291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569186" y="197411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9163" y="14581"/>
                  </a:moveTo>
                  <a:lnTo>
                    <a:pt x="29163" y="16515"/>
                  </a:lnTo>
                  <a:lnTo>
                    <a:pt x="28793" y="18375"/>
                  </a:lnTo>
                  <a:lnTo>
                    <a:pt x="28053" y="20161"/>
                  </a:lnTo>
                  <a:lnTo>
                    <a:pt x="27313" y="21948"/>
                  </a:lnTo>
                  <a:lnTo>
                    <a:pt x="14581" y="29163"/>
                  </a:lnTo>
                  <a:lnTo>
                    <a:pt x="12647" y="29163"/>
                  </a:lnTo>
                  <a:lnTo>
                    <a:pt x="10787" y="28793"/>
                  </a:lnTo>
                  <a:lnTo>
                    <a:pt x="9001" y="28053"/>
                  </a:lnTo>
                  <a:lnTo>
                    <a:pt x="7215" y="27313"/>
                  </a:lnTo>
                  <a:lnTo>
                    <a:pt x="5638" y="26259"/>
                  </a:lnTo>
                  <a:lnTo>
                    <a:pt x="4270" y="24892"/>
                  </a:lnTo>
                  <a:lnTo>
                    <a:pt x="2903" y="23525"/>
                  </a:lnTo>
                  <a:lnTo>
                    <a:pt x="1849" y="21948"/>
                  </a:lnTo>
                  <a:lnTo>
                    <a:pt x="1109" y="20161"/>
                  </a:lnTo>
                  <a:lnTo>
                    <a:pt x="369" y="18375"/>
                  </a:lnTo>
                  <a:lnTo>
                    <a:pt x="0" y="16515"/>
                  </a:lnTo>
                  <a:lnTo>
                    <a:pt x="0" y="14581"/>
                  </a:lnTo>
                  <a:lnTo>
                    <a:pt x="0" y="12648"/>
                  </a:lnTo>
                  <a:lnTo>
                    <a:pt x="369" y="10787"/>
                  </a:lnTo>
                  <a:lnTo>
                    <a:pt x="1109" y="9001"/>
                  </a:lnTo>
                  <a:lnTo>
                    <a:pt x="1849" y="7215"/>
                  </a:lnTo>
                  <a:lnTo>
                    <a:pt x="2903" y="5638"/>
                  </a:lnTo>
                  <a:lnTo>
                    <a:pt x="4270" y="4270"/>
                  </a:lnTo>
                  <a:lnTo>
                    <a:pt x="5638" y="2903"/>
                  </a:lnTo>
                  <a:lnTo>
                    <a:pt x="7215" y="1849"/>
                  </a:lnTo>
                  <a:lnTo>
                    <a:pt x="9001" y="1109"/>
                  </a:lnTo>
                  <a:lnTo>
                    <a:pt x="10787" y="369"/>
                  </a:lnTo>
                  <a:lnTo>
                    <a:pt x="12647" y="0"/>
                  </a:lnTo>
                  <a:lnTo>
                    <a:pt x="14581" y="0"/>
                  </a:lnTo>
                  <a:lnTo>
                    <a:pt x="16515" y="0"/>
                  </a:lnTo>
                  <a:lnTo>
                    <a:pt x="18375" y="369"/>
                  </a:lnTo>
                  <a:lnTo>
                    <a:pt x="20161" y="1109"/>
                  </a:lnTo>
                  <a:lnTo>
                    <a:pt x="21948" y="1849"/>
                  </a:lnTo>
                  <a:lnTo>
                    <a:pt x="29163" y="12648"/>
                  </a:lnTo>
                  <a:lnTo>
                    <a:pt x="29163" y="14581"/>
                  </a:lnTo>
                  <a:close/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4372069" y="2147650"/>
              <a:ext cx="13335" cy="146050"/>
            </a:xfrm>
            <a:custGeom>
              <a:avLst/>
              <a:gdLst/>
              <a:ahLst/>
              <a:cxnLst/>
              <a:rect l="l" t="t" r="r" b="b"/>
              <a:pathLst>
                <a:path w="13335" h="146050">
                  <a:moveTo>
                    <a:pt x="12781" y="0"/>
                  </a:moveTo>
                  <a:lnTo>
                    <a:pt x="0" y="145872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4875016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50720" y="253603"/>
                  </a:moveTo>
                  <a:lnTo>
                    <a:pt x="0" y="253603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25360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4875016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0" y="0"/>
                  </a:moveTo>
                  <a:lnTo>
                    <a:pt x="50720" y="0"/>
                  </a:lnTo>
                  <a:lnTo>
                    <a:pt x="50720" y="253603"/>
                  </a:lnTo>
                  <a:lnTo>
                    <a:pt x="0" y="253603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5" name="object 5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72480" y="2452177"/>
              <a:ext cx="103977" cy="258675"/>
            </a:xfrm>
            <a:prstGeom prst="rect">
              <a:avLst/>
            </a:prstGeom>
          </p:spPr>
        </p:pic>
        <p:sp>
          <p:nvSpPr>
            <p:cNvPr id="526" name="object 526"/>
            <p:cNvSpPr/>
            <p:nvPr/>
          </p:nvSpPr>
          <p:spPr>
            <a:xfrm>
              <a:off x="4925737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0" y="0"/>
                  </a:moveTo>
                  <a:lnTo>
                    <a:pt x="50720" y="0"/>
                  </a:lnTo>
                  <a:lnTo>
                    <a:pt x="50720" y="253603"/>
                  </a:lnTo>
                  <a:lnTo>
                    <a:pt x="0" y="253603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234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7" name="object 5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23201" y="2452177"/>
              <a:ext cx="103977" cy="258675"/>
            </a:xfrm>
            <a:prstGeom prst="rect">
              <a:avLst/>
            </a:prstGeom>
          </p:spPr>
        </p:pic>
        <p:sp>
          <p:nvSpPr>
            <p:cNvPr id="528" name="object 528"/>
            <p:cNvSpPr/>
            <p:nvPr/>
          </p:nvSpPr>
          <p:spPr>
            <a:xfrm>
              <a:off x="4976458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0" y="0"/>
                  </a:moveTo>
                  <a:lnTo>
                    <a:pt x="50720" y="0"/>
                  </a:lnTo>
                  <a:lnTo>
                    <a:pt x="50720" y="253603"/>
                  </a:lnTo>
                  <a:lnTo>
                    <a:pt x="0" y="253603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9" name="object 5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73921" y="2452177"/>
              <a:ext cx="103977" cy="258675"/>
            </a:xfrm>
            <a:prstGeom prst="rect">
              <a:avLst/>
            </a:prstGeom>
          </p:spPr>
        </p:pic>
        <p:sp>
          <p:nvSpPr>
            <p:cNvPr id="530" name="object 530"/>
            <p:cNvSpPr/>
            <p:nvPr/>
          </p:nvSpPr>
          <p:spPr>
            <a:xfrm>
              <a:off x="5027178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0" y="0"/>
                  </a:moveTo>
                  <a:lnTo>
                    <a:pt x="50720" y="0"/>
                  </a:lnTo>
                  <a:lnTo>
                    <a:pt x="50720" y="253603"/>
                  </a:lnTo>
                  <a:lnTo>
                    <a:pt x="0" y="253603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5027178" y="24547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720" y="50720"/>
                  </a:moveTo>
                  <a:lnTo>
                    <a:pt x="0" y="50720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5072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5027178" y="24547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720" y="0"/>
                  </a:lnTo>
                  <a:lnTo>
                    <a:pt x="50720" y="50720"/>
                  </a:lnTo>
                  <a:lnTo>
                    <a:pt x="0" y="50720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5027178" y="250543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720" y="50720"/>
                  </a:moveTo>
                  <a:lnTo>
                    <a:pt x="0" y="50720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5072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5027178" y="250543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720" y="0"/>
                  </a:lnTo>
                  <a:lnTo>
                    <a:pt x="50720" y="50720"/>
                  </a:lnTo>
                  <a:lnTo>
                    <a:pt x="0" y="50720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5027178" y="25561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720" y="50720"/>
                  </a:moveTo>
                  <a:lnTo>
                    <a:pt x="0" y="50720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5072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5027178" y="25561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720" y="0"/>
                  </a:lnTo>
                  <a:lnTo>
                    <a:pt x="50720" y="50720"/>
                  </a:lnTo>
                  <a:lnTo>
                    <a:pt x="0" y="50720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5027178" y="260687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720" y="50720"/>
                  </a:moveTo>
                  <a:lnTo>
                    <a:pt x="0" y="50720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5072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5027178" y="260687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720" y="0"/>
                  </a:lnTo>
                  <a:lnTo>
                    <a:pt x="50720" y="50720"/>
                  </a:lnTo>
                  <a:lnTo>
                    <a:pt x="0" y="50720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5027178" y="26575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720" y="50720"/>
                  </a:moveTo>
                  <a:lnTo>
                    <a:pt x="0" y="50720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5072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5027178" y="26575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720" y="0"/>
                  </a:lnTo>
                  <a:lnTo>
                    <a:pt x="50720" y="50720"/>
                  </a:lnTo>
                  <a:lnTo>
                    <a:pt x="0" y="50720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4519971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50720" y="253603"/>
                  </a:moveTo>
                  <a:lnTo>
                    <a:pt x="0" y="253603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25360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4519971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0" y="0"/>
                  </a:moveTo>
                  <a:lnTo>
                    <a:pt x="50720" y="0"/>
                  </a:lnTo>
                  <a:lnTo>
                    <a:pt x="50720" y="253603"/>
                  </a:lnTo>
                  <a:lnTo>
                    <a:pt x="0" y="253603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3" name="object 5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17435" y="2452177"/>
              <a:ext cx="103977" cy="258675"/>
            </a:xfrm>
            <a:prstGeom prst="rect">
              <a:avLst/>
            </a:prstGeom>
          </p:spPr>
        </p:pic>
        <p:sp>
          <p:nvSpPr>
            <p:cNvPr id="544" name="object 544"/>
            <p:cNvSpPr/>
            <p:nvPr/>
          </p:nvSpPr>
          <p:spPr>
            <a:xfrm>
              <a:off x="4570692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0" y="0"/>
                  </a:moveTo>
                  <a:lnTo>
                    <a:pt x="50720" y="0"/>
                  </a:lnTo>
                  <a:lnTo>
                    <a:pt x="50720" y="253603"/>
                  </a:lnTo>
                  <a:lnTo>
                    <a:pt x="0" y="253603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5" name="object 5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68156" y="2452177"/>
              <a:ext cx="103977" cy="258675"/>
            </a:xfrm>
            <a:prstGeom prst="rect">
              <a:avLst/>
            </a:prstGeom>
          </p:spPr>
        </p:pic>
        <p:sp>
          <p:nvSpPr>
            <p:cNvPr id="546" name="object 546"/>
            <p:cNvSpPr/>
            <p:nvPr/>
          </p:nvSpPr>
          <p:spPr>
            <a:xfrm>
              <a:off x="4621413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0" y="0"/>
                  </a:moveTo>
                  <a:lnTo>
                    <a:pt x="50720" y="0"/>
                  </a:lnTo>
                  <a:lnTo>
                    <a:pt x="50720" y="253603"/>
                  </a:lnTo>
                  <a:lnTo>
                    <a:pt x="0" y="253603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7" name="object 5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18877" y="2452177"/>
              <a:ext cx="103977" cy="258675"/>
            </a:xfrm>
            <a:prstGeom prst="rect">
              <a:avLst/>
            </a:prstGeom>
          </p:spPr>
        </p:pic>
        <p:sp>
          <p:nvSpPr>
            <p:cNvPr id="548" name="object 548"/>
            <p:cNvSpPr/>
            <p:nvPr/>
          </p:nvSpPr>
          <p:spPr>
            <a:xfrm>
              <a:off x="4672133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0" y="0"/>
                  </a:moveTo>
                  <a:lnTo>
                    <a:pt x="50720" y="0"/>
                  </a:lnTo>
                  <a:lnTo>
                    <a:pt x="50720" y="253603"/>
                  </a:lnTo>
                  <a:lnTo>
                    <a:pt x="0" y="253603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9" name="object 5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69597" y="2452177"/>
              <a:ext cx="103977" cy="258675"/>
            </a:xfrm>
            <a:prstGeom prst="rect">
              <a:avLst/>
            </a:prstGeom>
          </p:spPr>
        </p:pic>
        <p:sp>
          <p:nvSpPr>
            <p:cNvPr id="550" name="object 550"/>
            <p:cNvSpPr/>
            <p:nvPr/>
          </p:nvSpPr>
          <p:spPr>
            <a:xfrm>
              <a:off x="4722854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0" y="0"/>
                  </a:moveTo>
                  <a:lnTo>
                    <a:pt x="50720" y="0"/>
                  </a:lnTo>
                  <a:lnTo>
                    <a:pt x="50720" y="253603"/>
                  </a:lnTo>
                  <a:lnTo>
                    <a:pt x="0" y="253603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1" name="object 5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20318" y="2452177"/>
              <a:ext cx="103977" cy="258675"/>
            </a:xfrm>
            <a:prstGeom prst="rect">
              <a:avLst/>
            </a:prstGeom>
          </p:spPr>
        </p:pic>
        <p:sp>
          <p:nvSpPr>
            <p:cNvPr id="552" name="object 552"/>
            <p:cNvSpPr/>
            <p:nvPr/>
          </p:nvSpPr>
          <p:spPr>
            <a:xfrm>
              <a:off x="4773575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0" y="0"/>
                  </a:moveTo>
                  <a:lnTo>
                    <a:pt x="50720" y="0"/>
                  </a:lnTo>
                  <a:lnTo>
                    <a:pt x="50720" y="253603"/>
                  </a:lnTo>
                  <a:lnTo>
                    <a:pt x="0" y="253603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3" name="object 5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1039" y="2452177"/>
              <a:ext cx="103977" cy="258675"/>
            </a:xfrm>
            <a:prstGeom prst="rect">
              <a:avLst/>
            </a:prstGeom>
          </p:spPr>
        </p:pic>
        <p:sp>
          <p:nvSpPr>
            <p:cNvPr id="554" name="object 554"/>
            <p:cNvSpPr/>
            <p:nvPr/>
          </p:nvSpPr>
          <p:spPr>
            <a:xfrm>
              <a:off x="4824295" y="2454713"/>
              <a:ext cx="50800" cy="254000"/>
            </a:xfrm>
            <a:custGeom>
              <a:avLst/>
              <a:gdLst/>
              <a:ahLst/>
              <a:cxnLst/>
              <a:rect l="l" t="t" r="r" b="b"/>
              <a:pathLst>
                <a:path w="50800" h="254000">
                  <a:moveTo>
                    <a:pt x="0" y="0"/>
                  </a:moveTo>
                  <a:lnTo>
                    <a:pt x="50720" y="0"/>
                  </a:lnTo>
                  <a:lnTo>
                    <a:pt x="50720" y="253603"/>
                  </a:lnTo>
                  <a:lnTo>
                    <a:pt x="0" y="253603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824295" y="24547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720" y="50720"/>
                  </a:moveTo>
                  <a:lnTo>
                    <a:pt x="0" y="50720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5072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824295" y="24547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720" y="0"/>
                  </a:lnTo>
                  <a:lnTo>
                    <a:pt x="50720" y="50720"/>
                  </a:lnTo>
                  <a:lnTo>
                    <a:pt x="0" y="50720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824295" y="250543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720" y="50720"/>
                  </a:moveTo>
                  <a:lnTo>
                    <a:pt x="0" y="50720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5072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824295" y="250543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720" y="0"/>
                  </a:lnTo>
                  <a:lnTo>
                    <a:pt x="50720" y="50720"/>
                  </a:lnTo>
                  <a:lnTo>
                    <a:pt x="0" y="50720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824295" y="25561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720" y="50720"/>
                  </a:moveTo>
                  <a:lnTo>
                    <a:pt x="0" y="50720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5072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824295" y="25561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720" y="0"/>
                  </a:lnTo>
                  <a:lnTo>
                    <a:pt x="50720" y="50720"/>
                  </a:lnTo>
                  <a:lnTo>
                    <a:pt x="0" y="50720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824295" y="260687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720" y="50720"/>
                  </a:moveTo>
                  <a:lnTo>
                    <a:pt x="0" y="50720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5072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824295" y="260687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720" y="0"/>
                  </a:lnTo>
                  <a:lnTo>
                    <a:pt x="50720" y="50720"/>
                  </a:lnTo>
                  <a:lnTo>
                    <a:pt x="0" y="50720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824295" y="26575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720" y="50720"/>
                  </a:moveTo>
                  <a:lnTo>
                    <a:pt x="0" y="50720"/>
                  </a:lnTo>
                  <a:lnTo>
                    <a:pt x="0" y="0"/>
                  </a:lnTo>
                  <a:lnTo>
                    <a:pt x="50720" y="0"/>
                  </a:lnTo>
                  <a:lnTo>
                    <a:pt x="50720" y="5072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824295" y="265759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720" y="0"/>
                  </a:lnTo>
                  <a:lnTo>
                    <a:pt x="50720" y="50720"/>
                  </a:lnTo>
                  <a:lnTo>
                    <a:pt x="0" y="50720"/>
                  </a:lnTo>
                  <a:lnTo>
                    <a:pt x="0" y="0"/>
                  </a:lnTo>
                  <a:close/>
                </a:path>
              </a:pathLst>
            </a:custGeom>
            <a:ln w="50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690937" y="2175141"/>
              <a:ext cx="975994" cy="424180"/>
            </a:xfrm>
            <a:custGeom>
              <a:avLst/>
              <a:gdLst/>
              <a:ahLst/>
              <a:cxnLst/>
              <a:rect l="l" t="t" r="r" b="b"/>
              <a:pathLst>
                <a:path w="975995" h="424180">
                  <a:moveTo>
                    <a:pt x="5067" y="344906"/>
                  </a:moveTo>
                  <a:lnTo>
                    <a:pt x="0" y="344906"/>
                  </a:lnTo>
                  <a:lnTo>
                    <a:pt x="0" y="349973"/>
                  </a:lnTo>
                  <a:lnTo>
                    <a:pt x="5067" y="349973"/>
                  </a:lnTo>
                  <a:lnTo>
                    <a:pt x="5067" y="344906"/>
                  </a:lnTo>
                  <a:close/>
                </a:path>
                <a:path w="975995" h="424180">
                  <a:moveTo>
                    <a:pt x="5067" y="334759"/>
                  </a:moveTo>
                  <a:lnTo>
                    <a:pt x="0" y="334759"/>
                  </a:lnTo>
                  <a:lnTo>
                    <a:pt x="0" y="339839"/>
                  </a:lnTo>
                  <a:lnTo>
                    <a:pt x="5067" y="339839"/>
                  </a:lnTo>
                  <a:lnTo>
                    <a:pt x="5067" y="334759"/>
                  </a:lnTo>
                  <a:close/>
                </a:path>
                <a:path w="975995" h="424180">
                  <a:moveTo>
                    <a:pt x="5067" y="324624"/>
                  </a:moveTo>
                  <a:lnTo>
                    <a:pt x="0" y="324624"/>
                  </a:lnTo>
                  <a:lnTo>
                    <a:pt x="0" y="329692"/>
                  </a:lnTo>
                  <a:lnTo>
                    <a:pt x="5067" y="329692"/>
                  </a:lnTo>
                  <a:lnTo>
                    <a:pt x="5067" y="324624"/>
                  </a:lnTo>
                  <a:close/>
                </a:path>
                <a:path w="975995" h="424180">
                  <a:moveTo>
                    <a:pt x="5067" y="314477"/>
                  </a:moveTo>
                  <a:lnTo>
                    <a:pt x="0" y="314477"/>
                  </a:lnTo>
                  <a:lnTo>
                    <a:pt x="0" y="319544"/>
                  </a:lnTo>
                  <a:lnTo>
                    <a:pt x="5067" y="319544"/>
                  </a:lnTo>
                  <a:lnTo>
                    <a:pt x="5067" y="314477"/>
                  </a:lnTo>
                  <a:close/>
                </a:path>
                <a:path w="975995" h="424180">
                  <a:moveTo>
                    <a:pt x="5067" y="304330"/>
                  </a:moveTo>
                  <a:lnTo>
                    <a:pt x="0" y="304330"/>
                  </a:lnTo>
                  <a:lnTo>
                    <a:pt x="0" y="309397"/>
                  </a:lnTo>
                  <a:lnTo>
                    <a:pt x="5067" y="309397"/>
                  </a:lnTo>
                  <a:lnTo>
                    <a:pt x="5067" y="304330"/>
                  </a:lnTo>
                  <a:close/>
                </a:path>
                <a:path w="975995" h="424180">
                  <a:moveTo>
                    <a:pt x="5067" y="294182"/>
                  </a:moveTo>
                  <a:lnTo>
                    <a:pt x="0" y="294182"/>
                  </a:lnTo>
                  <a:lnTo>
                    <a:pt x="0" y="299262"/>
                  </a:lnTo>
                  <a:lnTo>
                    <a:pt x="5067" y="299262"/>
                  </a:lnTo>
                  <a:lnTo>
                    <a:pt x="5067" y="294182"/>
                  </a:lnTo>
                  <a:close/>
                </a:path>
                <a:path w="975995" h="424180">
                  <a:moveTo>
                    <a:pt x="5067" y="284048"/>
                  </a:moveTo>
                  <a:lnTo>
                    <a:pt x="0" y="284048"/>
                  </a:lnTo>
                  <a:lnTo>
                    <a:pt x="0" y="289115"/>
                  </a:lnTo>
                  <a:lnTo>
                    <a:pt x="5067" y="289115"/>
                  </a:lnTo>
                  <a:lnTo>
                    <a:pt x="5067" y="284048"/>
                  </a:lnTo>
                  <a:close/>
                </a:path>
                <a:path w="975995" h="424180">
                  <a:moveTo>
                    <a:pt x="5067" y="273900"/>
                  </a:moveTo>
                  <a:lnTo>
                    <a:pt x="0" y="273900"/>
                  </a:lnTo>
                  <a:lnTo>
                    <a:pt x="0" y="278968"/>
                  </a:lnTo>
                  <a:lnTo>
                    <a:pt x="5067" y="278968"/>
                  </a:lnTo>
                  <a:lnTo>
                    <a:pt x="5067" y="273900"/>
                  </a:lnTo>
                  <a:close/>
                </a:path>
                <a:path w="975995" h="424180">
                  <a:moveTo>
                    <a:pt x="5067" y="263753"/>
                  </a:moveTo>
                  <a:lnTo>
                    <a:pt x="0" y="263753"/>
                  </a:lnTo>
                  <a:lnTo>
                    <a:pt x="0" y="268820"/>
                  </a:lnTo>
                  <a:lnTo>
                    <a:pt x="5067" y="268820"/>
                  </a:lnTo>
                  <a:lnTo>
                    <a:pt x="5067" y="263753"/>
                  </a:lnTo>
                  <a:close/>
                </a:path>
                <a:path w="975995" h="424180">
                  <a:moveTo>
                    <a:pt x="5067" y="253606"/>
                  </a:moveTo>
                  <a:lnTo>
                    <a:pt x="0" y="253606"/>
                  </a:lnTo>
                  <a:lnTo>
                    <a:pt x="0" y="258686"/>
                  </a:lnTo>
                  <a:lnTo>
                    <a:pt x="5067" y="258686"/>
                  </a:lnTo>
                  <a:lnTo>
                    <a:pt x="5067" y="253606"/>
                  </a:lnTo>
                  <a:close/>
                </a:path>
                <a:path w="975995" h="424180">
                  <a:moveTo>
                    <a:pt x="5067" y="243471"/>
                  </a:moveTo>
                  <a:lnTo>
                    <a:pt x="0" y="243471"/>
                  </a:lnTo>
                  <a:lnTo>
                    <a:pt x="0" y="248539"/>
                  </a:lnTo>
                  <a:lnTo>
                    <a:pt x="5067" y="248539"/>
                  </a:lnTo>
                  <a:lnTo>
                    <a:pt x="5067" y="243471"/>
                  </a:lnTo>
                  <a:close/>
                </a:path>
                <a:path w="975995" h="424180">
                  <a:moveTo>
                    <a:pt x="5067" y="233324"/>
                  </a:moveTo>
                  <a:lnTo>
                    <a:pt x="0" y="233324"/>
                  </a:lnTo>
                  <a:lnTo>
                    <a:pt x="0" y="238391"/>
                  </a:lnTo>
                  <a:lnTo>
                    <a:pt x="5067" y="238391"/>
                  </a:lnTo>
                  <a:lnTo>
                    <a:pt x="5067" y="233324"/>
                  </a:lnTo>
                  <a:close/>
                </a:path>
                <a:path w="975995" h="424180">
                  <a:moveTo>
                    <a:pt x="5067" y="223177"/>
                  </a:moveTo>
                  <a:lnTo>
                    <a:pt x="0" y="223177"/>
                  </a:lnTo>
                  <a:lnTo>
                    <a:pt x="0" y="228244"/>
                  </a:lnTo>
                  <a:lnTo>
                    <a:pt x="5067" y="228244"/>
                  </a:lnTo>
                  <a:lnTo>
                    <a:pt x="5067" y="223177"/>
                  </a:lnTo>
                  <a:close/>
                </a:path>
                <a:path w="975995" h="424180">
                  <a:moveTo>
                    <a:pt x="5067" y="213029"/>
                  </a:moveTo>
                  <a:lnTo>
                    <a:pt x="0" y="213029"/>
                  </a:lnTo>
                  <a:lnTo>
                    <a:pt x="0" y="218109"/>
                  </a:lnTo>
                  <a:lnTo>
                    <a:pt x="5067" y="218109"/>
                  </a:lnTo>
                  <a:lnTo>
                    <a:pt x="5067" y="213029"/>
                  </a:lnTo>
                  <a:close/>
                </a:path>
                <a:path w="975995" h="424180">
                  <a:moveTo>
                    <a:pt x="5067" y="202882"/>
                  </a:moveTo>
                  <a:lnTo>
                    <a:pt x="0" y="202882"/>
                  </a:lnTo>
                  <a:lnTo>
                    <a:pt x="0" y="207962"/>
                  </a:lnTo>
                  <a:lnTo>
                    <a:pt x="5067" y="207962"/>
                  </a:lnTo>
                  <a:lnTo>
                    <a:pt x="5067" y="202882"/>
                  </a:lnTo>
                  <a:close/>
                </a:path>
                <a:path w="975995" h="424180">
                  <a:moveTo>
                    <a:pt x="5067" y="192747"/>
                  </a:moveTo>
                  <a:lnTo>
                    <a:pt x="0" y="192747"/>
                  </a:lnTo>
                  <a:lnTo>
                    <a:pt x="0" y="197815"/>
                  </a:lnTo>
                  <a:lnTo>
                    <a:pt x="5067" y="197815"/>
                  </a:lnTo>
                  <a:lnTo>
                    <a:pt x="5067" y="192747"/>
                  </a:lnTo>
                  <a:close/>
                </a:path>
                <a:path w="975995" h="424180">
                  <a:moveTo>
                    <a:pt x="5067" y="182600"/>
                  </a:moveTo>
                  <a:lnTo>
                    <a:pt x="0" y="182600"/>
                  </a:lnTo>
                  <a:lnTo>
                    <a:pt x="0" y="187667"/>
                  </a:lnTo>
                  <a:lnTo>
                    <a:pt x="5067" y="187667"/>
                  </a:lnTo>
                  <a:lnTo>
                    <a:pt x="5067" y="182600"/>
                  </a:lnTo>
                  <a:close/>
                </a:path>
                <a:path w="975995" h="424180">
                  <a:moveTo>
                    <a:pt x="5067" y="172453"/>
                  </a:moveTo>
                  <a:lnTo>
                    <a:pt x="0" y="172453"/>
                  </a:lnTo>
                  <a:lnTo>
                    <a:pt x="0" y="177533"/>
                  </a:lnTo>
                  <a:lnTo>
                    <a:pt x="5067" y="177533"/>
                  </a:lnTo>
                  <a:lnTo>
                    <a:pt x="5067" y="172453"/>
                  </a:lnTo>
                  <a:close/>
                </a:path>
                <a:path w="975995" h="424180">
                  <a:moveTo>
                    <a:pt x="5067" y="162306"/>
                  </a:moveTo>
                  <a:lnTo>
                    <a:pt x="0" y="162306"/>
                  </a:lnTo>
                  <a:lnTo>
                    <a:pt x="0" y="167386"/>
                  </a:lnTo>
                  <a:lnTo>
                    <a:pt x="5067" y="167386"/>
                  </a:lnTo>
                  <a:lnTo>
                    <a:pt x="5067" y="162306"/>
                  </a:lnTo>
                  <a:close/>
                </a:path>
                <a:path w="975995" h="424180">
                  <a:moveTo>
                    <a:pt x="5067" y="152171"/>
                  </a:moveTo>
                  <a:lnTo>
                    <a:pt x="0" y="152171"/>
                  </a:lnTo>
                  <a:lnTo>
                    <a:pt x="0" y="157238"/>
                  </a:lnTo>
                  <a:lnTo>
                    <a:pt x="5067" y="157238"/>
                  </a:lnTo>
                  <a:lnTo>
                    <a:pt x="5067" y="152171"/>
                  </a:lnTo>
                  <a:close/>
                </a:path>
                <a:path w="975995" h="424180">
                  <a:moveTo>
                    <a:pt x="5067" y="142024"/>
                  </a:moveTo>
                  <a:lnTo>
                    <a:pt x="0" y="142024"/>
                  </a:lnTo>
                  <a:lnTo>
                    <a:pt x="0" y="147091"/>
                  </a:lnTo>
                  <a:lnTo>
                    <a:pt x="5067" y="147091"/>
                  </a:lnTo>
                  <a:lnTo>
                    <a:pt x="5067" y="142024"/>
                  </a:lnTo>
                  <a:close/>
                </a:path>
                <a:path w="975995" h="424180">
                  <a:moveTo>
                    <a:pt x="5067" y="131876"/>
                  </a:moveTo>
                  <a:lnTo>
                    <a:pt x="0" y="131876"/>
                  </a:lnTo>
                  <a:lnTo>
                    <a:pt x="0" y="136956"/>
                  </a:lnTo>
                  <a:lnTo>
                    <a:pt x="5067" y="136956"/>
                  </a:lnTo>
                  <a:lnTo>
                    <a:pt x="5067" y="131876"/>
                  </a:lnTo>
                  <a:close/>
                </a:path>
                <a:path w="975995" h="424180">
                  <a:moveTo>
                    <a:pt x="5067" y="121729"/>
                  </a:moveTo>
                  <a:lnTo>
                    <a:pt x="0" y="121729"/>
                  </a:lnTo>
                  <a:lnTo>
                    <a:pt x="0" y="126809"/>
                  </a:lnTo>
                  <a:lnTo>
                    <a:pt x="5067" y="126809"/>
                  </a:lnTo>
                  <a:lnTo>
                    <a:pt x="5067" y="121729"/>
                  </a:lnTo>
                  <a:close/>
                </a:path>
                <a:path w="975995" h="424180">
                  <a:moveTo>
                    <a:pt x="5067" y="111594"/>
                  </a:moveTo>
                  <a:lnTo>
                    <a:pt x="0" y="111594"/>
                  </a:lnTo>
                  <a:lnTo>
                    <a:pt x="0" y="116662"/>
                  </a:lnTo>
                  <a:lnTo>
                    <a:pt x="5067" y="116662"/>
                  </a:lnTo>
                  <a:lnTo>
                    <a:pt x="5067" y="111594"/>
                  </a:lnTo>
                  <a:close/>
                </a:path>
                <a:path w="975995" h="424180">
                  <a:moveTo>
                    <a:pt x="5067" y="101447"/>
                  </a:moveTo>
                  <a:lnTo>
                    <a:pt x="0" y="101447"/>
                  </a:lnTo>
                  <a:lnTo>
                    <a:pt x="0" y="106514"/>
                  </a:lnTo>
                  <a:lnTo>
                    <a:pt x="5067" y="106514"/>
                  </a:lnTo>
                  <a:lnTo>
                    <a:pt x="5067" y="101447"/>
                  </a:lnTo>
                  <a:close/>
                </a:path>
                <a:path w="975995" h="424180">
                  <a:moveTo>
                    <a:pt x="5067" y="91300"/>
                  </a:moveTo>
                  <a:lnTo>
                    <a:pt x="0" y="91300"/>
                  </a:lnTo>
                  <a:lnTo>
                    <a:pt x="0" y="96380"/>
                  </a:lnTo>
                  <a:lnTo>
                    <a:pt x="5067" y="96380"/>
                  </a:lnTo>
                  <a:lnTo>
                    <a:pt x="5067" y="91300"/>
                  </a:lnTo>
                  <a:close/>
                </a:path>
                <a:path w="975995" h="424180">
                  <a:moveTo>
                    <a:pt x="5067" y="81153"/>
                  </a:moveTo>
                  <a:lnTo>
                    <a:pt x="0" y="81153"/>
                  </a:lnTo>
                  <a:lnTo>
                    <a:pt x="0" y="86233"/>
                  </a:lnTo>
                  <a:lnTo>
                    <a:pt x="5067" y="86233"/>
                  </a:lnTo>
                  <a:lnTo>
                    <a:pt x="5067" y="81153"/>
                  </a:lnTo>
                  <a:close/>
                </a:path>
                <a:path w="975995" h="424180">
                  <a:moveTo>
                    <a:pt x="5067" y="71018"/>
                  </a:moveTo>
                  <a:lnTo>
                    <a:pt x="0" y="71018"/>
                  </a:lnTo>
                  <a:lnTo>
                    <a:pt x="0" y="76085"/>
                  </a:lnTo>
                  <a:lnTo>
                    <a:pt x="5067" y="76085"/>
                  </a:lnTo>
                  <a:lnTo>
                    <a:pt x="5067" y="71018"/>
                  </a:lnTo>
                  <a:close/>
                </a:path>
                <a:path w="975995" h="424180">
                  <a:moveTo>
                    <a:pt x="5067" y="60871"/>
                  </a:moveTo>
                  <a:lnTo>
                    <a:pt x="0" y="60871"/>
                  </a:lnTo>
                  <a:lnTo>
                    <a:pt x="0" y="65938"/>
                  </a:lnTo>
                  <a:lnTo>
                    <a:pt x="5067" y="65938"/>
                  </a:lnTo>
                  <a:lnTo>
                    <a:pt x="5067" y="60871"/>
                  </a:lnTo>
                  <a:close/>
                </a:path>
                <a:path w="975995" h="424180">
                  <a:moveTo>
                    <a:pt x="5067" y="50723"/>
                  </a:moveTo>
                  <a:lnTo>
                    <a:pt x="0" y="50723"/>
                  </a:lnTo>
                  <a:lnTo>
                    <a:pt x="0" y="55803"/>
                  </a:lnTo>
                  <a:lnTo>
                    <a:pt x="5067" y="55803"/>
                  </a:lnTo>
                  <a:lnTo>
                    <a:pt x="5067" y="50723"/>
                  </a:lnTo>
                  <a:close/>
                </a:path>
                <a:path w="975995" h="424180">
                  <a:moveTo>
                    <a:pt x="5067" y="40576"/>
                  </a:moveTo>
                  <a:lnTo>
                    <a:pt x="0" y="40576"/>
                  </a:lnTo>
                  <a:lnTo>
                    <a:pt x="0" y="45656"/>
                  </a:lnTo>
                  <a:lnTo>
                    <a:pt x="5067" y="45656"/>
                  </a:lnTo>
                  <a:lnTo>
                    <a:pt x="5067" y="40576"/>
                  </a:lnTo>
                  <a:close/>
                </a:path>
                <a:path w="975995" h="424180">
                  <a:moveTo>
                    <a:pt x="5067" y="30441"/>
                  </a:moveTo>
                  <a:lnTo>
                    <a:pt x="0" y="30441"/>
                  </a:lnTo>
                  <a:lnTo>
                    <a:pt x="0" y="35509"/>
                  </a:lnTo>
                  <a:lnTo>
                    <a:pt x="5067" y="35509"/>
                  </a:lnTo>
                  <a:lnTo>
                    <a:pt x="5067" y="30441"/>
                  </a:lnTo>
                  <a:close/>
                </a:path>
                <a:path w="975995" h="424180">
                  <a:moveTo>
                    <a:pt x="5067" y="20294"/>
                  </a:moveTo>
                  <a:lnTo>
                    <a:pt x="0" y="20294"/>
                  </a:lnTo>
                  <a:lnTo>
                    <a:pt x="0" y="25361"/>
                  </a:lnTo>
                  <a:lnTo>
                    <a:pt x="5067" y="25361"/>
                  </a:lnTo>
                  <a:lnTo>
                    <a:pt x="5067" y="20294"/>
                  </a:lnTo>
                  <a:close/>
                </a:path>
                <a:path w="975995" h="424180">
                  <a:moveTo>
                    <a:pt x="5067" y="10147"/>
                  </a:moveTo>
                  <a:lnTo>
                    <a:pt x="0" y="10147"/>
                  </a:lnTo>
                  <a:lnTo>
                    <a:pt x="0" y="15227"/>
                  </a:lnTo>
                  <a:lnTo>
                    <a:pt x="5067" y="15227"/>
                  </a:lnTo>
                  <a:lnTo>
                    <a:pt x="5067" y="10147"/>
                  </a:lnTo>
                  <a:close/>
                </a:path>
                <a:path w="975995" h="424180">
                  <a:moveTo>
                    <a:pt x="5067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5067" y="5080"/>
                  </a:lnTo>
                  <a:lnTo>
                    <a:pt x="5067" y="0"/>
                  </a:lnTo>
                  <a:close/>
                </a:path>
                <a:path w="975995" h="424180">
                  <a:moveTo>
                    <a:pt x="5194" y="360451"/>
                  </a:moveTo>
                  <a:lnTo>
                    <a:pt x="5118" y="359041"/>
                  </a:lnTo>
                  <a:lnTo>
                    <a:pt x="5067" y="355053"/>
                  </a:lnTo>
                  <a:lnTo>
                    <a:pt x="0" y="355053"/>
                  </a:lnTo>
                  <a:lnTo>
                    <a:pt x="114" y="360451"/>
                  </a:lnTo>
                  <a:lnTo>
                    <a:pt x="5194" y="360451"/>
                  </a:lnTo>
                  <a:close/>
                </a:path>
                <a:path w="975995" h="424180">
                  <a:moveTo>
                    <a:pt x="6388" y="370344"/>
                  </a:moveTo>
                  <a:lnTo>
                    <a:pt x="6083" y="368808"/>
                  </a:lnTo>
                  <a:lnTo>
                    <a:pt x="5842" y="367220"/>
                  </a:lnTo>
                  <a:lnTo>
                    <a:pt x="5715" y="366179"/>
                  </a:lnTo>
                  <a:lnTo>
                    <a:pt x="5638" y="365569"/>
                  </a:lnTo>
                  <a:lnTo>
                    <a:pt x="596" y="366179"/>
                  </a:lnTo>
                  <a:lnTo>
                    <a:pt x="723" y="367220"/>
                  </a:lnTo>
                  <a:lnTo>
                    <a:pt x="812" y="367944"/>
                  </a:lnTo>
                  <a:lnTo>
                    <a:pt x="1079" y="369658"/>
                  </a:lnTo>
                  <a:lnTo>
                    <a:pt x="1409" y="371322"/>
                  </a:lnTo>
                  <a:lnTo>
                    <a:pt x="6388" y="370344"/>
                  </a:lnTo>
                  <a:close/>
                </a:path>
                <a:path w="975995" h="424180">
                  <a:moveTo>
                    <a:pt x="8953" y="379272"/>
                  </a:moveTo>
                  <a:lnTo>
                    <a:pt x="8394" y="377837"/>
                  </a:lnTo>
                  <a:lnTo>
                    <a:pt x="7835" y="376161"/>
                  </a:lnTo>
                  <a:lnTo>
                    <a:pt x="7442" y="374777"/>
                  </a:lnTo>
                  <a:lnTo>
                    <a:pt x="2565" y="376161"/>
                  </a:lnTo>
                  <a:lnTo>
                    <a:pt x="2616" y="376339"/>
                  </a:lnTo>
                  <a:lnTo>
                    <a:pt x="3035" y="377837"/>
                  </a:lnTo>
                  <a:lnTo>
                    <a:pt x="3606" y="379539"/>
                  </a:lnTo>
                  <a:lnTo>
                    <a:pt x="4241" y="381127"/>
                  </a:lnTo>
                  <a:lnTo>
                    <a:pt x="8953" y="379272"/>
                  </a:lnTo>
                  <a:close/>
                </a:path>
                <a:path w="975995" h="424180">
                  <a:moveTo>
                    <a:pt x="13538" y="387743"/>
                  </a:moveTo>
                  <a:lnTo>
                    <a:pt x="12636" y="386486"/>
                  </a:lnTo>
                  <a:lnTo>
                    <a:pt x="11798" y="385152"/>
                  </a:lnTo>
                  <a:lnTo>
                    <a:pt x="11036" y="383743"/>
                  </a:lnTo>
                  <a:lnTo>
                    <a:pt x="6578" y="386156"/>
                  </a:lnTo>
                  <a:lnTo>
                    <a:pt x="7429" y="387743"/>
                  </a:lnTo>
                  <a:lnTo>
                    <a:pt x="8394" y="389280"/>
                  </a:lnTo>
                  <a:lnTo>
                    <a:pt x="9436" y="390715"/>
                  </a:lnTo>
                  <a:lnTo>
                    <a:pt x="13538" y="387743"/>
                  </a:lnTo>
                  <a:close/>
                </a:path>
                <a:path w="975995" h="424180">
                  <a:moveTo>
                    <a:pt x="19862" y="394360"/>
                  </a:moveTo>
                  <a:lnTo>
                    <a:pt x="18669" y="393395"/>
                  </a:lnTo>
                  <a:lnTo>
                    <a:pt x="17538" y="392366"/>
                  </a:lnTo>
                  <a:lnTo>
                    <a:pt x="16484" y="391274"/>
                  </a:lnTo>
                  <a:lnTo>
                    <a:pt x="12814" y="394779"/>
                  </a:lnTo>
                  <a:lnTo>
                    <a:pt x="14033" y="396049"/>
                  </a:lnTo>
                  <a:lnTo>
                    <a:pt x="15328" y="397230"/>
                  </a:lnTo>
                  <a:lnTo>
                    <a:pt x="16713" y="398322"/>
                  </a:lnTo>
                  <a:lnTo>
                    <a:pt x="19862" y="394360"/>
                  </a:lnTo>
                  <a:close/>
                </a:path>
                <a:path w="975995" h="424180">
                  <a:moveTo>
                    <a:pt x="28028" y="399224"/>
                  </a:moveTo>
                  <a:lnTo>
                    <a:pt x="26504" y="398564"/>
                  </a:lnTo>
                  <a:lnTo>
                    <a:pt x="25069" y="397814"/>
                  </a:lnTo>
                  <a:lnTo>
                    <a:pt x="23710" y="397002"/>
                  </a:lnTo>
                  <a:lnTo>
                    <a:pt x="21107" y="401358"/>
                  </a:lnTo>
                  <a:lnTo>
                    <a:pt x="22644" y="402285"/>
                  </a:lnTo>
                  <a:lnTo>
                    <a:pt x="24269" y="403123"/>
                  </a:lnTo>
                  <a:lnTo>
                    <a:pt x="25984" y="403872"/>
                  </a:lnTo>
                  <a:lnTo>
                    <a:pt x="28028" y="399224"/>
                  </a:lnTo>
                  <a:close/>
                </a:path>
                <a:path w="975995" h="424180">
                  <a:moveTo>
                    <a:pt x="36982" y="402107"/>
                  </a:moveTo>
                  <a:lnTo>
                    <a:pt x="35483" y="401777"/>
                  </a:lnTo>
                  <a:lnTo>
                    <a:pt x="34048" y="401396"/>
                  </a:lnTo>
                  <a:lnTo>
                    <a:pt x="32651" y="400964"/>
                  </a:lnTo>
                  <a:lnTo>
                    <a:pt x="31140" y="405803"/>
                  </a:lnTo>
                  <a:lnTo>
                    <a:pt x="32664" y="406273"/>
                  </a:lnTo>
                  <a:lnTo>
                    <a:pt x="34239" y="406692"/>
                  </a:lnTo>
                  <a:lnTo>
                    <a:pt x="35877" y="407060"/>
                  </a:lnTo>
                  <a:lnTo>
                    <a:pt x="35953" y="406692"/>
                  </a:lnTo>
                  <a:lnTo>
                    <a:pt x="36042" y="406273"/>
                  </a:lnTo>
                  <a:lnTo>
                    <a:pt x="36156" y="405803"/>
                  </a:lnTo>
                  <a:lnTo>
                    <a:pt x="36982" y="402107"/>
                  </a:lnTo>
                  <a:close/>
                </a:path>
                <a:path w="975995" h="424180">
                  <a:moveTo>
                    <a:pt x="46647" y="403504"/>
                  </a:moveTo>
                  <a:lnTo>
                    <a:pt x="41567" y="403504"/>
                  </a:lnTo>
                  <a:lnTo>
                    <a:pt x="40919" y="407987"/>
                  </a:lnTo>
                  <a:lnTo>
                    <a:pt x="46304" y="407987"/>
                  </a:lnTo>
                  <a:lnTo>
                    <a:pt x="46647" y="403504"/>
                  </a:lnTo>
                  <a:close/>
                </a:path>
                <a:path w="975995" h="424180">
                  <a:moveTo>
                    <a:pt x="57175" y="403733"/>
                  </a:moveTo>
                  <a:lnTo>
                    <a:pt x="51993" y="403733"/>
                  </a:lnTo>
                  <a:lnTo>
                    <a:pt x="51930" y="408800"/>
                  </a:lnTo>
                  <a:lnTo>
                    <a:pt x="57175" y="408800"/>
                  </a:lnTo>
                  <a:lnTo>
                    <a:pt x="57175" y="403733"/>
                  </a:lnTo>
                  <a:close/>
                </a:path>
                <a:path w="975995" h="424180">
                  <a:moveTo>
                    <a:pt x="67322" y="403745"/>
                  </a:moveTo>
                  <a:lnTo>
                    <a:pt x="62242" y="403745"/>
                  </a:lnTo>
                  <a:lnTo>
                    <a:pt x="62242" y="408813"/>
                  </a:lnTo>
                  <a:lnTo>
                    <a:pt x="67322" y="408813"/>
                  </a:lnTo>
                  <a:lnTo>
                    <a:pt x="67322" y="403745"/>
                  </a:lnTo>
                  <a:close/>
                </a:path>
                <a:path w="975995" h="424180">
                  <a:moveTo>
                    <a:pt x="77457" y="403745"/>
                  </a:moveTo>
                  <a:lnTo>
                    <a:pt x="72390" y="403745"/>
                  </a:lnTo>
                  <a:lnTo>
                    <a:pt x="72390" y="408813"/>
                  </a:lnTo>
                  <a:lnTo>
                    <a:pt x="77457" y="408813"/>
                  </a:lnTo>
                  <a:lnTo>
                    <a:pt x="77457" y="403745"/>
                  </a:lnTo>
                  <a:close/>
                </a:path>
                <a:path w="975995" h="424180">
                  <a:moveTo>
                    <a:pt x="87604" y="403745"/>
                  </a:moveTo>
                  <a:lnTo>
                    <a:pt x="82537" y="403745"/>
                  </a:lnTo>
                  <a:lnTo>
                    <a:pt x="82537" y="408813"/>
                  </a:lnTo>
                  <a:lnTo>
                    <a:pt x="87604" y="408813"/>
                  </a:lnTo>
                  <a:lnTo>
                    <a:pt x="87604" y="403745"/>
                  </a:lnTo>
                  <a:close/>
                </a:path>
                <a:path w="975995" h="424180">
                  <a:moveTo>
                    <a:pt x="97751" y="403745"/>
                  </a:moveTo>
                  <a:lnTo>
                    <a:pt x="92671" y="403745"/>
                  </a:lnTo>
                  <a:lnTo>
                    <a:pt x="92671" y="408825"/>
                  </a:lnTo>
                  <a:lnTo>
                    <a:pt x="97751" y="408825"/>
                  </a:lnTo>
                  <a:lnTo>
                    <a:pt x="97751" y="403745"/>
                  </a:lnTo>
                  <a:close/>
                </a:path>
                <a:path w="975995" h="424180">
                  <a:moveTo>
                    <a:pt x="107899" y="403745"/>
                  </a:moveTo>
                  <a:lnTo>
                    <a:pt x="102819" y="403745"/>
                  </a:lnTo>
                  <a:lnTo>
                    <a:pt x="102819" y="408825"/>
                  </a:lnTo>
                  <a:lnTo>
                    <a:pt x="107899" y="408825"/>
                  </a:lnTo>
                  <a:lnTo>
                    <a:pt x="107899" y="403745"/>
                  </a:lnTo>
                  <a:close/>
                </a:path>
                <a:path w="975995" h="424180">
                  <a:moveTo>
                    <a:pt x="118033" y="403745"/>
                  </a:moveTo>
                  <a:lnTo>
                    <a:pt x="112966" y="403745"/>
                  </a:lnTo>
                  <a:lnTo>
                    <a:pt x="112966" y="408825"/>
                  </a:lnTo>
                  <a:lnTo>
                    <a:pt x="118033" y="408825"/>
                  </a:lnTo>
                  <a:lnTo>
                    <a:pt x="118033" y="403745"/>
                  </a:lnTo>
                  <a:close/>
                </a:path>
                <a:path w="975995" h="424180">
                  <a:moveTo>
                    <a:pt x="128181" y="403745"/>
                  </a:moveTo>
                  <a:lnTo>
                    <a:pt x="123113" y="403745"/>
                  </a:lnTo>
                  <a:lnTo>
                    <a:pt x="123113" y="408825"/>
                  </a:lnTo>
                  <a:lnTo>
                    <a:pt x="128181" y="408825"/>
                  </a:lnTo>
                  <a:lnTo>
                    <a:pt x="128181" y="403745"/>
                  </a:lnTo>
                  <a:close/>
                </a:path>
                <a:path w="975995" h="424180">
                  <a:moveTo>
                    <a:pt x="138328" y="403745"/>
                  </a:moveTo>
                  <a:lnTo>
                    <a:pt x="133248" y="403745"/>
                  </a:lnTo>
                  <a:lnTo>
                    <a:pt x="133248" y="408825"/>
                  </a:lnTo>
                  <a:lnTo>
                    <a:pt x="138328" y="408825"/>
                  </a:lnTo>
                  <a:lnTo>
                    <a:pt x="138328" y="403745"/>
                  </a:lnTo>
                  <a:close/>
                </a:path>
                <a:path w="975995" h="424180">
                  <a:moveTo>
                    <a:pt x="148475" y="403758"/>
                  </a:moveTo>
                  <a:lnTo>
                    <a:pt x="143395" y="403758"/>
                  </a:lnTo>
                  <a:lnTo>
                    <a:pt x="143395" y="408825"/>
                  </a:lnTo>
                  <a:lnTo>
                    <a:pt x="148475" y="408825"/>
                  </a:lnTo>
                  <a:lnTo>
                    <a:pt x="148475" y="403758"/>
                  </a:lnTo>
                  <a:close/>
                </a:path>
                <a:path w="975995" h="424180">
                  <a:moveTo>
                    <a:pt x="158610" y="403758"/>
                  </a:moveTo>
                  <a:lnTo>
                    <a:pt x="153543" y="403758"/>
                  </a:lnTo>
                  <a:lnTo>
                    <a:pt x="153543" y="408825"/>
                  </a:lnTo>
                  <a:lnTo>
                    <a:pt x="158610" y="408825"/>
                  </a:lnTo>
                  <a:lnTo>
                    <a:pt x="158610" y="403758"/>
                  </a:lnTo>
                  <a:close/>
                </a:path>
                <a:path w="975995" h="424180">
                  <a:moveTo>
                    <a:pt x="168757" y="403758"/>
                  </a:moveTo>
                  <a:lnTo>
                    <a:pt x="163690" y="403758"/>
                  </a:lnTo>
                  <a:lnTo>
                    <a:pt x="163690" y="408825"/>
                  </a:lnTo>
                  <a:lnTo>
                    <a:pt x="168757" y="408825"/>
                  </a:lnTo>
                  <a:lnTo>
                    <a:pt x="168757" y="403758"/>
                  </a:lnTo>
                  <a:close/>
                </a:path>
                <a:path w="975995" h="424180">
                  <a:moveTo>
                    <a:pt x="178904" y="403758"/>
                  </a:moveTo>
                  <a:lnTo>
                    <a:pt x="173824" y="403758"/>
                  </a:lnTo>
                  <a:lnTo>
                    <a:pt x="173824" y="408825"/>
                  </a:lnTo>
                  <a:lnTo>
                    <a:pt x="178904" y="408825"/>
                  </a:lnTo>
                  <a:lnTo>
                    <a:pt x="178904" y="403758"/>
                  </a:lnTo>
                  <a:close/>
                </a:path>
                <a:path w="975995" h="424180">
                  <a:moveTo>
                    <a:pt x="189052" y="403758"/>
                  </a:moveTo>
                  <a:lnTo>
                    <a:pt x="183972" y="403758"/>
                  </a:lnTo>
                  <a:lnTo>
                    <a:pt x="183972" y="408825"/>
                  </a:lnTo>
                  <a:lnTo>
                    <a:pt x="189052" y="408825"/>
                  </a:lnTo>
                  <a:lnTo>
                    <a:pt x="189052" y="403758"/>
                  </a:lnTo>
                  <a:close/>
                </a:path>
                <a:path w="975995" h="424180">
                  <a:moveTo>
                    <a:pt x="199186" y="403758"/>
                  </a:moveTo>
                  <a:lnTo>
                    <a:pt x="194119" y="403758"/>
                  </a:lnTo>
                  <a:lnTo>
                    <a:pt x="194119" y="408825"/>
                  </a:lnTo>
                  <a:lnTo>
                    <a:pt x="199186" y="408825"/>
                  </a:lnTo>
                  <a:lnTo>
                    <a:pt x="199186" y="403758"/>
                  </a:lnTo>
                  <a:close/>
                </a:path>
                <a:path w="975995" h="424180">
                  <a:moveTo>
                    <a:pt x="209334" y="403758"/>
                  </a:moveTo>
                  <a:lnTo>
                    <a:pt x="204266" y="403758"/>
                  </a:lnTo>
                  <a:lnTo>
                    <a:pt x="204266" y="408825"/>
                  </a:lnTo>
                  <a:lnTo>
                    <a:pt x="209334" y="408825"/>
                  </a:lnTo>
                  <a:lnTo>
                    <a:pt x="209334" y="403758"/>
                  </a:lnTo>
                  <a:close/>
                </a:path>
                <a:path w="975995" h="424180">
                  <a:moveTo>
                    <a:pt x="219481" y="403758"/>
                  </a:moveTo>
                  <a:lnTo>
                    <a:pt x="214401" y="403758"/>
                  </a:lnTo>
                  <a:lnTo>
                    <a:pt x="214401" y="408838"/>
                  </a:lnTo>
                  <a:lnTo>
                    <a:pt x="219481" y="408838"/>
                  </a:lnTo>
                  <a:lnTo>
                    <a:pt x="219481" y="403758"/>
                  </a:lnTo>
                  <a:close/>
                </a:path>
                <a:path w="975995" h="424180">
                  <a:moveTo>
                    <a:pt x="229628" y="403758"/>
                  </a:moveTo>
                  <a:lnTo>
                    <a:pt x="224548" y="403758"/>
                  </a:lnTo>
                  <a:lnTo>
                    <a:pt x="224548" y="408838"/>
                  </a:lnTo>
                  <a:lnTo>
                    <a:pt x="229628" y="408838"/>
                  </a:lnTo>
                  <a:lnTo>
                    <a:pt x="229628" y="403758"/>
                  </a:lnTo>
                  <a:close/>
                </a:path>
                <a:path w="975995" h="424180">
                  <a:moveTo>
                    <a:pt x="239763" y="403758"/>
                  </a:moveTo>
                  <a:lnTo>
                    <a:pt x="234696" y="403758"/>
                  </a:lnTo>
                  <a:lnTo>
                    <a:pt x="234696" y="408838"/>
                  </a:lnTo>
                  <a:lnTo>
                    <a:pt x="239763" y="408838"/>
                  </a:lnTo>
                  <a:lnTo>
                    <a:pt x="239763" y="403758"/>
                  </a:lnTo>
                  <a:close/>
                </a:path>
                <a:path w="975995" h="424180">
                  <a:moveTo>
                    <a:pt x="249910" y="403758"/>
                  </a:moveTo>
                  <a:lnTo>
                    <a:pt x="244843" y="403758"/>
                  </a:lnTo>
                  <a:lnTo>
                    <a:pt x="244843" y="408838"/>
                  </a:lnTo>
                  <a:lnTo>
                    <a:pt x="249910" y="408838"/>
                  </a:lnTo>
                  <a:lnTo>
                    <a:pt x="249910" y="403758"/>
                  </a:lnTo>
                  <a:close/>
                </a:path>
                <a:path w="975995" h="424180">
                  <a:moveTo>
                    <a:pt x="260057" y="403771"/>
                  </a:moveTo>
                  <a:lnTo>
                    <a:pt x="254977" y="403771"/>
                  </a:lnTo>
                  <a:lnTo>
                    <a:pt x="254977" y="408838"/>
                  </a:lnTo>
                  <a:lnTo>
                    <a:pt x="260057" y="408838"/>
                  </a:lnTo>
                  <a:lnTo>
                    <a:pt x="260057" y="403771"/>
                  </a:lnTo>
                  <a:close/>
                </a:path>
                <a:path w="975995" h="424180">
                  <a:moveTo>
                    <a:pt x="270205" y="403771"/>
                  </a:moveTo>
                  <a:lnTo>
                    <a:pt x="265125" y="403771"/>
                  </a:lnTo>
                  <a:lnTo>
                    <a:pt x="265125" y="408838"/>
                  </a:lnTo>
                  <a:lnTo>
                    <a:pt x="270205" y="408838"/>
                  </a:lnTo>
                  <a:lnTo>
                    <a:pt x="270205" y="403771"/>
                  </a:lnTo>
                  <a:close/>
                </a:path>
                <a:path w="975995" h="424180">
                  <a:moveTo>
                    <a:pt x="280339" y="403771"/>
                  </a:moveTo>
                  <a:lnTo>
                    <a:pt x="275272" y="403771"/>
                  </a:lnTo>
                  <a:lnTo>
                    <a:pt x="275272" y="408838"/>
                  </a:lnTo>
                  <a:lnTo>
                    <a:pt x="280339" y="408838"/>
                  </a:lnTo>
                  <a:lnTo>
                    <a:pt x="280339" y="403771"/>
                  </a:lnTo>
                  <a:close/>
                </a:path>
                <a:path w="975995" h="424180">
                  <a:moveTo>
                    <a:pt x="290487" y="403771"/>
                  </a:moveTo>
                  <a:lnTo>
                    <a:pt x="285419" y="403771"/>
                  </a:lnTo>
                  <a:lnTo>
                    <a:pt x="285419" y="408838"/>
                  </a:lnTo>
                  <a:lnTo>
                    <a:pt x="290487" y="408838"/>
                  </a:lnTo>
                  <a:lnTo>
                    <a:pt x="290487" y="403771"/>
                  </a:lnTo>
                  <a:close/>
                </a:path>
                <a:path w="975995" h="424180">
                  <a:moveTo>
                    <a:pt x="300634" y="403771"/>
                  </a:moveTo>
                  <a:lnTo>
                    <a:pt x="295554" y="403771"/>
                  </a:lnTo>
                  <a:lnTo>
                    <a:pt x="295554" y="408838"/>
                  </a:lnTo>
                  <a:lnTo>
                    <a:pt x="300634" y="408838"/>
                  </a:lnTo>
                  <a:lnTo>
                    <a:pt x="300634" y="403771"/>
                  </a:lnTo>
                  <a:close/>
                </a:path>
                <a:path w="975995" h="424180">
                  <a:moveTo>
                    <a:pt x="310781" y="403771"/>
                  </a:moveTo>
                  <a:lnTo>
                    <a:pt x="305701" y="403771"/>
                  </a:lnTo>
                  <a:lnTo>
                    <a:pt x="305701" y="408838"/>
                  </a:lnTo>
                  <a:lnTo>
                    <a:pt x="310781" y="408838"/>
                  </a:lnTo>
                  <a:lnTo>
                    <a:pt x="310781" y="403771"/>
                  </a:lnTo>
                  <a:close/>
                </a:path>
                <a:path w="975995" h="424180">
                  <a:moveTo>
                    <a:pt x="320916" y="403771"/>
                  </a:moveTo>
                  <a:lnTo>
                    <a:pt x="315849" y="403771"/>
                  </a:lnTo>
                  <a:lnTo>
                    <a:pt x="315849" y="408838"/>
                  </a:lnTo>
                  <a:lnTo>
                    <a:pt x="320916" y="408838"/>
                  </a:lnTo>
                  <a:lnTo>
                    <a:pt x="320916" y="403771"/>
                  </a:lnTo>
                  <a:close/>
                </a:path>
                <a:path w="975995" h="424180">
                  <a:moveTo>
                    <a:pt x="331063" y="403771"/>
                  </a:moveTo>
                  <a:lnTo>
                    <a:pt x="325996" y="403771"/>
                  </a:lnTo>
                  <a:lnTo>
                    <a:pt x="325996" y="408851"/>
                  </a:lnTo>
                  <a:lnTo>
                    <a:pt x="331063" y="408851"/>
                  </a:lnTo>
                  <a:lnTo>
                    <a:pt x="331063" y="403771"/>
                  </a:lnTo>
                  <a:close/>
                </a:path>
                <a:path w="975995" h="424180">
                  <a:moveTo>
                    <a:pt x="341210" y="403771"/>
                  </a:moveTo>
                  <a:lnTo>
                    <a:pt x="336130" y="403771"/>
                  </a:lnTo>
                  <a:lnTo>
                    <a:pt x="336130" y="408851"/>
                  </a:lnTo>
                  <a:lnTo>
                    <a:pt x="341210" y="408851"/>
                  </a:lnTo>
                  <a:lnTo>
                    <a:pt x="341210" y="403771"/>
                  </a:lnTo>
                  <a:close/>
                </a:path>
                <a:path w="975995" h="424180">
                  <a:moveTo>
                    <a:pt x="351358" y="403771"/>
                  </a:moveTo>
                  <a:lnTo>
                    <a:pt x="346278" y="403771"/>
                  </a:lnTo>
                  <a:lnTo>
                    <a:pt x="346278" y="408851"/>
                  </a:lnTo>
                  <a:lnTo>
                    <a:pt x="351358" y="408851"/>
                  </a:lnTo>
                  <a:lnTo>
                    <a:pt x="351358" y="403771"/>
                  </a:lnTo>
                  <a:close/>
                </a:path>
                <a:path w="975995" h="424180">
                  <a:moveTo>
                    <a:pt x="361492" y="403771"/>
                  </a:moveTo>
                  <a:lnTo>
                    <a:pt x="356425" y="403771"/>
                  </a:lnTo>
                  <a:lnTo>
                    <a:pt x="356425" y="408851"/>
                  </a:lnTo>
                  <a:lnTo>
                    <a:pt x="361492" y="408851"/>
                  </a:lnTo>
                  <a:lnTo>
                    <a:pt x="361492" y="403771"/>
                  </a:lnTo>
                  <a:close/>
                </a:path>
                <a:path w="975995" h="424180">
                  <a:moveTo>
                    <a:pt x="371640" y="403783"/>
                  </a:moveTo>
                  <a:lnTo>
                    <a:pt x="366572" y="403783"/>
                  </a:lnTo>
                  <a:lnTo>
                    <a:pt x="366572" y="408851"/>
                  </a:lnTo>
                  <a:lnTo>
                    <a:pt x="371640" y="408851"/>
                  </a:lnTo>
                  <a:lnTo>
                    <a:pt x="371640" y="403783"/>
                  </a:lnTo>
                  <a:close/>
                </a:path>
                <a:path w="975995" h="424180">
                  <a:moveTo>
                    <a:pt x="381787" y="403783"/>
                  </a:moveTo>
                  <a:lnTo>
                    <a:pt x="376707" y="403783"/>
                  </a:lnTo>
                  <a:lnTo>
                    <a:pt x="376707" y="408851"/>
                  </a:lnTo>
                  <a:lnTo>
                    <a:pt x="381787" y="408851"/>
                  </a:lnTo>
                  <a:lnTo>
                    <a:pt x="381787" y="403783"/>
                  </a:lnTo>
                  <a:close/>
                </a:path>
                <a:path w="975995" h="424180">
                  <a:moveTo>
                    <a:pt x="391934" y="403783"/>
                  </a:moveTo>
                  <a:lnTo>
                    <a:pt x="386854" y="403783"/>
                  </a:lnTo>
                  <a:lnTo>
                    <a:pt x="386854" y="408851"/>
                  </a:lnTo>
                  <a:lnTo>
                    <a:pt x="391934" y="408851"/>
                  </a:lnTo>
                  <a:lnTo>
                    <a:pt x="391934" y="403783"/>
                  </a:lnTo>
                  <a:close/>
                </a:path>
                <a:path w="975995" h="424180">
                  <a:moveTo>
                    <a:pt x="402069" y="403783"/>
                  </a:moveTo>
                  <a:lnTo>
                    <a:pt x="397002" y="403783"/>
                  </a:lnTo>
                  <a:lnTo>
                    <a:pt x="397002" y="408851"/>
                  </a:lnTo>
                  <a:lnTo>
                    <a:pt x="402069" y="408851"/>
                  </a:lnTo>
                  <a:lnTo>
                    <a:pt x="402069" y="403783"/>
                  </a:lnTo>
                  <a:close/>
                </a:path>
                <a:path w="975995" h="424180">
                  <a:moveTo>
                    <a:pt x="412216" y="403783"/>
                  </a:moveTo>
                  <a:lnTo>
                    <a:pt x="407149" y="403783"/>
                  </a:lnTo>
                  <a:lnTo>
                    <a:pt x="407149" y="408851"/>
                  </a:lnTo>
                  <a:lnTo>
                    <a:pt x="412216" y="408851"/>
                  </a:lnTo>
                  <a:lnTo>
                    <a:pt x="412216" y="403783"/>
                  </a:lnTo>
                  <a:close/>
                </a:path>
                <a:path w="975995" h="424180">
                  <a:moveTo>
                    <a:pt x="422363" y="403783"/>
                  </a:moveTo>
                  <a:lnTo>
                    <a:pt x="417283" y="403783"/>
                  </a:lnTo>
                  <a:lnTo>
                    <a:pt x="417283" y="408851"/>
                  </a:lnTo>
                  <a:lnTo>
                    <a:pt x="422363" y="408851"/>
                  </a:lnTo>
                  <a:lnTo>
                    <a:pt x="422363" y="403783"/>
                  </a:lnTo>
                  <a:close/>
                </a:path>
                <a:path w="975995" h="424180">
                  <a:moveTo>
                    <a:pt x="432511" y="403783"/>
                  </a:moveTo>
                  <a:lnTo>
                    <a:pt x="427431" y="403783"/>
                  </a:lnTo>
                  <a:lnTo>
                    <a:pt x="427431" y="408851"/>
                  </a:lnTo>
                  <a:lnTo>
                    <a:pt x="432511" y="408851"/>
                  </a:lnTo>
                  <a:lnTo>
                    <a:pt x="432511" y="403783"/>
                  </a:lnTo>
                  <a:close/>
                </a:path>
                <a:path w="975995" h="424180">
                  <a:moveTo>
                    <a:pt x="442645" y="403783"/>
                  </a:moveTo>
                  <a:lnTo>
                    <a:pt x="437578" y="403783"/>
                  </a:lnTo>
                  <a:lnTo>
                    <a:pt x="437578" y="408863"/>
                  </a:lnTo>
                  <a:lnTo>
                    <a:pt x="442645" y="408863"/>
                  </a:lnTo>
                  <a:lnTo>
                    <a:pt x="442645" y="403783"/>
                  </a:lnTo>
                  <a:close/>
                </a:path>
                <a:path w="975995" h="424180">
                  <a:moveTo>
                    <a:pt x="452793" y="403783"/>
                  </a:moveTo>
                  <a:lnTo>
                    <a:pt x="447725" y="403783"/>
                  </a:lnTo>
                  <a:lnTo>
                    <a:pt x="447725" y="408863"/>
                  </a:lnTo>
                  <a:lnTo>
                    <a:pt x="452793" y="408863"/>
                  </a:lnTo>
                  <a:lnTo>
                    <a:pt x="452793" y="403783"/>
                  </a:lnTo>
                  <a:close/>
                </a:path>
                <a:path w="975995" h="424180">
                  <a:moveTo>
                    <a:pt x="462940" y="403783"/>
                  </a:moveTo>
                  <a:lnTo>
                    <a:pt x="457860" y="403783"/>
                  </a:lnTo>
                  <a:lnTo>
                    <a:pt x="457860" y="408863"/>
                  </a:lnTo>
                  <a:lnTo>
                    <a:pt x="462940" y="408863"/>
                  </a:lnTo>
                  <a:lnTo>
                    <a:pt x="462940" y="403783"/>
                  </a:lnTo>
                  <a:close/>
                </a:path>
                <a:path w="975995" h="424180">
                  <a:moveTo>
                    <a:pt x="473087" y="403783"/>
                  </a:moveTo>
                  <a:lnTo>
                    <a:pt x="468007" y="403783"/>
                  </a:lnTo>
                  <a:lnTo>
                    <a:pt x="468007" y="408863"/>
                  </a:lnTo>
                  <a:lnTo>
                    <a:pt x="473087" y="408863"/>
                  </a:lnTo>
                  <a:lnTo>
                    <a:pt x="473087" y="403783"/>
                  </a:lnTo>
                  <a:close/>
                </a:path>
                <a:path w="975995" h="424180">
                  <a:moveTo>
                    <a:pt x="483222" y="403796"/>
                  </a:moveTo>
                  <a:lnTo>
                    <a:pt x="478155" y="403796"/>
                  </a:lnTo>
                  <a:lnTo>
                    <a:pt x="478155" y="408863"/>
                  </a:lnTo>
                  <a:lnTo>
                    <a:pt x="483222" y="408863"/>
                  </a:lnTo>
                  <a:lnTo>
                    <a:pt x="483222" y="403796"/>
                  </a:lnTo>
                  <a:close/>
                </a:path>
                <a:path w="975995" h="424180">
                  <a:moveTo>
                    <a:pt x="493369" y="403796"/>
                  </a:moveTo>
                  <a:lnTo>
                    <a:pt x="488302" y="403796"/>
                  </a:lnTo>
                  <a:lnTo>
                    <a:pt x="488302" y="408863"/>
                  </a:lnTo>
                  <a:lnTo>
                    <a:pt x="493369" y="408863"/>
                  </a:lnTo>
                  <a:lnTo>
                    <a:pt x="493369" y="403796"/>
                  </a:lnTo>
                  <a:close/>
                </a:path>
                <a:path w="975995" h="424180">
                  <a:moveTo>
                    <a:pt x="503516" y="403796"/>
                  </a:moveTo>
                  <a:lnTo>
                    <a:pt x="498436" y="403796"/>
                  </a:lnTo>
                  <a:lnTo>
                    <a:pt x="498436" y="408863"/>
                  </a:lnTo>
                  <a:lnTo>
                    <a:pt x="503516" y="408863"/>
                  </a:lnTo>
                  <a:lnTo>
                    <a:pt x="503516" y="403796"/>
                  </a:lnTo>
                  <a:close/>
                </a:path>
                <a:path w="975995" h="424180">
                  <a:moveTo>
                    <a:pt x="513664" y="403796"/>
                  </a:moveTo>
                  <a:lnTo>
                    <a:pt x="508584" y="403796"/>
                  </a:lnTo>
                  <a:lnTo>
                    <a:pt x="508584" y="408863"/>
                  </a:lnTo>
                  <a:lnTo>
                    <a:pt x="513664" y="408863"/>
                  </a:lnTo>
                  <a:lnTo>
                    <a:pt x="513664" y="403796"/>
                  </a:lnTo>
                  <a:close/>
                </a:path>
                <a:path w="975995" h="424180">
                  <a:moveTo>
                    <a:pt x="523798" y="403796"/>
                  </a:moveTo>
                  <a:lnTo>
                    <a:pt x="518731" y="403796"/>
                  </a:lnTo>
                  <a:lnTo>
                    <a:pt x="518731" y="408863"/>
                  </a:lnTo>
                  <a:lnTo>
                    <a:pt x="523798" y="408863"/>
                  </a:lnTo>
                  <a:lnTo>
                    <a:pt x="523798" y="403796"/>
                  </a:lnTo>
                  <a:close/>
                </a:path>
                <a:path w="975995" h="424180">
                  <a:moveTo>
                    <a:pt x="533946" y="403796"/>
                  </a:moveTo>
                  <a:lnTo>
                    <a:pt x="528878" y="403796"/>
                  </a:lnTo>
                  <a:lnTo>
                    <a:pt x="528878" y="408863"/>
                  </a:lnTo>
                  <a:lnTo>
                    <a:pt x="533946" y="408863"/>
                  </a:lnTo>
                  <a:lnTo>
                    <a:pt x="533946" y="403796"/>
                  </a:lnTo>
                  <a:close/>
                </a:path>
                <a:path w="975995" h="424180">
                  <a:moveTo>
                    <a:pt x="544093" y="403796"/>
                  </a:moveTo>
                  <a:lnTo>
                    <a:pt x="539013" y="403796"/>
                  </a:lnTo>
                  <a:lnTo>
                    <a:pt x="539013" y="408863"/>
                  </a:lnTo>
                  <a:lnTo>
                    <a:pt x="544093" y="408863"/>
                  </a:lnTo>
                  <a:lnTo>
                    <a:pt x="544093" y="403796"/>
                  </a:lnTo>
                  <a:close/>
                </a:path>
                <a:path w="975995" h="424180">
                  <a:moveTo>
                    <a:pt x="554240" y="403796"/>
                  </a:moveTo>
                  <a:lnTo>
                    <a:pt x="549160" y="403796"/>
                  </a:lnTo>
                  <a:lnTo>
                    <a:pt x="549160" y="408876"/>
                  </a:lnTo>
                  <a:lnTo>
                    <a:pt x="554240" y="408876"/>
                  </a:lnTo>
                  <a:lnTo>
                    <a:pt x="554240" y="403796"/>
                  </a:lnTo>
                  <a:close/>
                </a:path>
                <a:path w="975995" h="424180">
                  <a:moveTo>
                    <a:pt x="564375" y="403796"/>
                  </a:moveTo>
                  <a:lnTo>
                    <a:pt x="559308" y="403796"/>
                  </a:lnTo>
                  <a:lnTo>
                    <a:pt x="559308" y="408876"/>
                  </a:lnTo>
                  <a:lnTo>
                    <a:pt x="564375" y="408876"/>
                  </a:lnTo>
                  <a:lnTo>
                    <a:pt x="564375" y="403796"/>
                  </a:lnTo>
                  <a:close/>
                </a:path>
                <a:path w="975995" h="424180">
                  <a:moveTo>
                    <a:pt x="574522" y="403796"/>
                  </a:moveTo>
                  <a:lnTo>
                    <a:pt x="569455" y="403796"/>
                  </a:lnTo>
                  <a:lnTo>
                    <a:pt x="569455" y="408876"/>
                  </a:lnTo>
                  <a:lnTo>
                    <a:pt x="574522" y="408876"/>
                  </a:lnTo>
                  <a:lnTo>
                    <a:pt x="574522" y="403796"/>
                  </a:lnTo>
                  <a:close/>
                </a:path>
                <a:path w="975995" h="424180">
                  <a:moveTo>
                    <a:pt x="584669" y="403796"/>
                  </a:moveTo>
                  <a:lnTo>
                    <a:pt x="579589" y="403796"/>
                  </a:lnTo>
                  <a:lnTo>
                    <a:pt x="579589" y="408876"/>
                  </a:lnTo>
                  <a:lnTo>
                    <a:pt x="584669" y="408876"/>
                  </a:lnTo>
                  <a:lnTo>
                    <a:pt x="584669" y="403796"/>
                  </a:lnTo>
                  <a:close/>
                </a:path>
                <a:path w="975995" h="424180">
                  <a:moveTo>
                    <a:pt x="594817" y="403809"/>
                  </a:moveTo>
                  <a:lnTo>
                    <a:pt x="589737" y="403809"/>
                  </a:lnTo>
                  <a:lnTo>
                    <a:pt x="589737" y="408876"/>
                  </a:lnTo>
                  <a:lnTo>
                    <a:pt x="594817" y="408876"/>
                  </a:lnTo>
                  <a:lnTo>
                    <a:pt x="594817" y="403809"/>
                  </a:lnTo>
                  <a:close/>
                </a:path>
                <a:path w="975995" h="424180">
                  <a:moveTo>
                    <a:pt x="604951" y="403809"/>
                  </a:moveTo>
                  <a:lnTo>
                    <a:pt x="599884" y="403809"/>
                  </a:lnTo>
                  <a:lnTo>
                    <a:pt x="599884" y="408876"/>
                  </a:lnTo>
                  <a:lnTo>
                    <a:pt x="604951" y="408876"/>
                  </a:lnTo>
                  <a:lnTo>
                    <a:pt x="604951" y="403809"/>
                  </a:lnTo>
                  <a:close/>
                </a:path>
                <a:path w="975995" h="424180">
                  <a:moveTo>
                    <a:pt x="615099" y="403809"/>
                  </a:moveTo>
                  <a:lnTo>
                    <a:pt x="610031" y="403809"/>
                  </a:lnTo>
                  <a:lnTo>
                    <a:pt x="610031" y="408876"/>
                  </a:lnTo>
                  <a:lnTo>
                    <a:pt x="615099" y="408876"/>
                  </a:lnTo>
                  <a:lnTo>
                    <a:pt x="615099" y="403809"/>
                  </a:lnTo>
                  <a:close/>
                </a:path>
                <a:path w="975995" h="424180">
                  <a:moveTo>
                    <a:pt x="625246" y="403809"/>
                  </a:moveTo>
                  <a:lnTo>
                    <a:pt x="620179" y="403809"/>
                  </a:lnTo>
                  <a:lnTo>
                    <a:pt x="620166" y="408876"/>
                  </a:lnTo>
                  <a:lnTo>
                    <a:pt x="625246" y="408876"/>
                  </a:lnTo>
                  <a:lnTo>
                    <a:pt x="625246" y="403809"/>
                  </a:lnTo>
                  <a:close/>
                </a:path>
                <a:path w="975995" h="424180">
                  <a:moveTo>
                    <a:pt x="635393" y="403809"/>
                  </a:moveTo>
                  <a:lnTo>
                    <a:pt x="630313" y="403809"/>
                  </a:lnTo>
                  <a:lnTo>
                    <a:pt x="630313" y="408876"/>
                  </a:lnTo>
                  <a:lnTo>
                    <a:pt x="635393" y="408876"/>
                  </a:lnTo>
                  <a:lnTo>
                    <a:pt x="635393" y="403809"/>
                  </a:lnTo>
                  <a:close/>
                </a:path>
                <a:path w="975995" h="424180">
                  <a:moveTo>
                    <a:pt x="645528" y="403809"/>
                  </a:moveTo>
                  <a:lnTo>
                    <a:pt x="640461" y="403809"/>
                  </a:lnTo>
                  <a:lnTo>
                    <a:pt x="640461" y="408876"/>
                  </a:lnTo>
                  <a:lnTo>
                    <a:pt x="645528" y="408876"/>
                  </a:lnTo>
                  <a:lnTo>
                    <a:pt x="645528" y="403809"/>
                  </a:lnTo>
                  <a:close/>
                </a:path>
                <a:path w="975995" h="424180">
                  <a:moveTo>
                    <a:pt x="655675" y="403809"/>
                  </a:moveTo>
                  <a:lnTo>
                    <a:pt x="650608" y="403809"/>
                  </a:lnTo>
                  <a:lnTo>
                    <a:pt x="650608" y="408876"/>
                  </a:lnTo>
                  <a:lnTo>
                    <a:pt x="655675" y="408876"/>
                  </a:lnTo>
                  <a:lnTo>
                    <a:pt x="655675" y="403809"/>
                  </a:lnTo>
                  <a:close/>
                </a:path>
                <a:path w="975995" h="424180">
                  <a:moveTo>
                    <a:pt x="665822" y="403809"/>
                  </a:moveTo>
                  <a:lnTo>
                    <a:pt x="660755" y="403809"/>
                  </a:lnTo>
                  <a:lnTo>
                    <a:pt x="660742" y="408889"/>
                  </a:lnTo>
                  <a:lnTo>
                    <a:pt x="665822" y="408889"/>
                  </a:lnTo>
                  <a:lnTo>
                    <a:pt x="665822" y="403809"/>
                  </a:lnTo>
                  <a:close/>
                </a:path>
                <a:path w="975995" h="424180">
                  <a:moveTo>
                    <a:pt x="675970" y="403809"/>
                  </a:moveTo>
                  <a:lnTo>
                    <a:pt x="670890" y="403809"/>
                  </a:lnTo>
                  <a:lnTo>
                    <a:pt x="670890" y="408889"/>
                  </a:lnTo>
                  <a:lnTo>
                    <a:pt x="675970" y="408889"/>
                  </a:lnTo>
                  <a:lnTo>
                    <a:pt x="675970" y="403809"/>
                  </a:lnTo>
                  <a:close/>
                </a:path>
                <a:path w="975995" h="424180">
                  <a:moveTo>
                    <a:pt x="686104" y="403809"/>
                  </a:moveTo>
                  <a:lnTo>
                    <a:pt x="681037" y="403809"/>
                  </a:lnTo>
                  <a:lnTo>
                    <a:pt x="681037" y="408889"/>
                  </a:lnTo>
                  <a:lnTo>
                    <a:pt x="686104" y="408889"/>
                  </a:lnTo>
                  <a:lnTo>
                    <a:pt x="686104" y="403809"/>
                  </a:lnTo>
                  <a:close/>
                </a:path>
                <a:path w="975995" h="424180">
                  <a:moveTo>
                    <a:pt x="696252" y="403809"/>
                  </a:moveTo>
                  <a:lnTo>
                    <a:pt x="691184" y="403809"/>
                  </a:lnTo>
                  <a:lnTo>
                    <a:pt x="691184" y="408889"/>
                  </a:lnTo>
                  <a:lnTo>
                    <a:pt x="696252" y="408889"/>
                  </a:lnTo>
                  <a:lnTo>
                    <a:pt x="696252" y="403809"/>
                  </a:lnTo>
                  <a:close/>
                </a:path>
                <a:path w="975995" h="424180">
                  <a:moveTo>
                    <a:pt x="706399" y="403821"/>
                  </a:moveTo>
                  <a:lnTo>
                    <a:pt x="701332" y="403821"/>
                  </a:lnTo>
                  <a:lnTo>
                    <a:pt x="701319" y="408889"/>
                  </a:lnTo>
                  <a:lnTo>
                    <a:pt x="706399" y="408889"/>
                  </a:lnTo>
                  <a:lnTo>
                    <a:pt x="706399" y="403821"/>
                  </a:lnTo>
                  <a:close/>
                </a:path>
                <a:path w="975995" h="424180">
                  <a:moveTo>
                    <a:pt x="716546" y="403821"/>
                  </a:moveTo>
                  <a:lnTo>
                    <a:pt x="711466" y="403821"/>
                  </a:lnTo>
                  <a:lnTo>
                    <a:pt x="711466" y="408889"/>
                  </a:lnTo>
                  <a:lnTo>
                    <a:pt x="716546" y="408889"/>
                  </a:lnTo>
                  <a:lnTo>
                    <a:pt x="716546" y="403821"/>
                  </a:lnTo>
                  <a:close/>
                </a:path>
                <a:path w="975995" h="424180">
                  <a:moveTo>
                    <a:pt x="726681" y="403821"/>
                  </a:moveTo>
                  <a:lnTo>
                    <a:pt x="721614" y="403821"/>
                  </a:lnTo>
                  <a:lnTo>
                    <a:pt x="721614" y="408889"/>
                  </a:lnTo>
                  <a:lnTo>
                    <a:pt x="726681" y="408889"/>
                  </a:lnTo>
                  <a:lnTo>
                    <a:pt x="726681" y="403821"/>
                  </a:lnTo>
                  <a:close/>
                </a:path>
                <a:path w="975995" h="424180">
                  <a:moveTo>
                    <a:pt x="736828" y="403821"/>
                  </a:moveTo>
                  <a:lnTo>
                    <a:pt x="731761" y="403821"/>
                  </a:lnTo>
                  <a:lnTo>
                    <a:pt x="731761" y="408889"/>
                  </a:lnTo>
                  <a:lnTo>
                    <a:pt x="736828" y="408889"/>
                  </a:lnTo>
                  <a:lnTo>
                    <a:pt x="736828" y="403821"/>
                  </a:lnTo>
                  <a:close/>
                </a:path>
                <a:path w="975995" h="424180">
                  <a:moveTo>
                    <a:pt x="746975" y="403821"/>
                  </a:moveTo>
                  <a:lnTo>
                    <a:pt x="741908" y="403821"/>
                  </a:lnTo>
                  <a:lnTo>
                    <a:pt x="741895" y="408889"/>
                  </a:lnTo>
                  <a:lnTo>
                    <a:pt x="746975" y="408889"/>
                  </a:lnTo>
                  <a:lnTo>
                    <a:pt x="746975" y="403821"/>
                  </a:lnTo>
                  <a:close/>
                </a:path>
                <a:path w="975995" h="424180">
                  <a:moveTo>
                    <a:pt x="757123" y="403821"/>
                  </a:moveTo>
                  <a:lnTo>
                    <a:pt x="752043" y="403821"/>
                  </a:lnTo>
                  <a:lnTo>
                    <a:pt x="752043" y="408889"/>
                  </a:lnTo>
                  <a:lnTo>
                    <a:pt x="757123" y="408889"/>
                  </a:lnTo>
                  <a:lnTo>
                    <a:pt x="757123" y="403821"/>
                  </a:lnTo>
                  <a:close/>
                </a:path>
                <a:path w="975995" h="424180">
                  <a:moveTo>
                    <a:pt x="767257" y="403821"/>
                  </a:moveTo>
                  <a:lnTo>
                    <a:pt x="762190" y="403821"/>
                  </a:lnTo>
                  <a:lnTo>
                    <a:pt x="762190" y="408889"/>
                  </a:lnTo>
                  <a:lnTo>
                    <a:pt x="767257" y="408889"/>
                  </a:lnTo>
                  <a:lnTo>
                    <a:pt x="767257" y="403821"/>
                  </a:lnTo>
                  <a:close/>
                </a:path>
                <a:path w="975995" h="424180">
                  <a:moveTo>
                    <a:pt x="777405" y="403821"/>
                  </a:moveTo>
                  <a:lnTo>
                    <a:pt x="772337" y="403821"/>
                  </a:lnTo>
                  <a:lnTo>
                    <a:pt x="772337" y="408901"/>
                  </a:lnTo>
                  <a:lnTo>
                    <a:pt x="777405" y="408901"/>
                  </a:lnTo>
                  <a:lnTo>
                    <a:pt x="777405" y="403821"/>
                  </a:lnTo>
                  <a:close/>
                </a:path>
                <a:path w="975995" h="424180">
                  <a:moveTo>
                    <a:pt x="787552" y="403821"/>
                  </a:moveTo>
                  <a:lnTo>
                    <a:pt x="782485" y="403821"/>
                  </a:lnTo>
                  <a:lnTo>
                    <a:pt x="782472" y="408901"/>
                  </a:lnTo>
                  <a:lnTo>
                    <a:pt x="787552" y="408901"/>
                  </a:lnTo>
                  <a:lnTo>
                    <a:pt x="787552" y="403821"/>
                  </a:lnTo>
                  <a:close/>
                </a:path>
                <a:path w="975995" h="424180">
                  <a:moveTo>
                    <a:pt x="797699" y="403821"/>
                  </a:moveTo>
                  <a:lnTo>
                    <a:pt x="792619" y="403821"/>
                  </a:lnTo>
                  <a:lnTo>
                    <a:pt x="792619" y="408901"/>
                  </a:lnTo>
                  <a:lnTo>
                    <a:pt x="797699" y="408901"/>
                  </a:lnTo>
                  <a:lnTo>
                    <a:pt x="797699" y="403821"/>
                  </a:lnTo>
                  <a:close/>
                </a:path>
                <a:path w="975995" h="424180">
                  <a:moveTo>
                    <a:pt x="807834" y="403821"/>
                  </a:moveTo>
                  <a:lnTo>
                    <a:pt x="802767" y="403821"/>
                  </a:lnTo>
                  <a:lnTo>
                    <a:pt x="802767" y="408901"/>
                  </a:lnTo>
                  <a:lnTo>
                    <a:pt x="807834" y="408901"/>
                  </a:lnTo>
                  <a:lnTo>
                    <a:pt x="807834" y="403821"/>
                  </a:lnTo>
                  <a:close/>
                </a:path>
                <a:path w="975995" h="424180">
                  <a:moveTo>
                    <a:pt x="817981" y="403834"/>
                  </a:moveTo>
                  <a:lnTo>
                    <a:pt x="812914" y="403834"/>
                  </a:lnTo>
                  <a:lnTo>
                    <a:pt x="812914" y="408901"/>
                  </a:lnTo>
                  <a:lnTo>
                    <a:pt x="817981" y="408901"/>
                  </a:lnTo>
                  <a:lnTo>
                    <a:pt x="817981" y="403834"/>
                  </a:lnTo>
                  <a:close/>
                </a:path>
                <a:path w="975995" h="424180">
                  <a:moveTo>
                    <a:pt x="828128" y="403834"/>
                  </a:moveTo>
                  <a:lnTo>
                    <a:pt x="823061" y="403834"/>
                  </a:lnTo>
                  <a:lnTo>
                    <a:pt x="823048" y="408901"/>
                  </a:lnTo>
                  <a:lnTo>
                    <a:pt x="828128" y="408901"/>
                  </a:lnTo>
                  <a:lnTo>
                    <a:pt x="828128" y="403834"/>
                  </a:lnTo>
                  <a:close/>
                </a:path>
                <a:path w="975995" h="424180">
                  <a:moveTo>
                    <a:pt x="838276" y="403834"/>
                  </a:moveTo>
                  <a:lnTo>
                    <a:pt x="833196" y="403834"/>
                  </a:lnTo>
                  <a:lnTo>
                    <a:pt x="833196" y="408901"/>
                  </a:lnTo>
                  <a:lnTo>
                    <a:pt x="838276" y="408901"/>
                  </a:lnTo>
                  <a:lnTo>
                    <a:pt x="838276" y="403834"/>
                  </a:lnTo>
                  <a:close/>
                </a:path>
                <a:path w="975995" h="424180">
                  <a:moveTo>
                    <a:pt x="848410" y="403834"/>
                  </a:moveTo>
                  <a:lnTo>
                    <a:pt x="843343" y="403834"/>
                  </a:lnTo>
                  <a:lnTo>
                    <a:pt x="843343" y="408901"/>
                  </a:lnTo>
                  <a:lnTo>
                    <a:pt x="848410" y="408901"/>
                  </a:lnTo>
                  <a:lnTo>
                    <a:pt x="848410" y="403834"/>
                  </a:lnTo>
                  <a:close/>
                </a:path>
                <a:path w="975995" h="424180">
                  <a:moveTo>
                    <a:pt x="858558" y="403834"/>
                  </a:moveTo>
                  <a:lnTo>
                    <a:pt x="853490" y="403834"/>
                  </a:lnTo>
                  <a:lnTo>
                    <a:pt x="853490" y="408901"/>
                  </a:lnTo>
                  <a:lnTo>
                    <a:pt x="858558" y="408901"/>
                  </a:lnTo>
                  <a:lnTo>
                    <a:pt x="858558" y="403834"/>
                  </a:lnTo>
                  <a:close/>
                </a:path>
                <a:path w="975995" h="424180">
                  <a:moveTo>
                    <a:pt x="868705" y="403834"/>
                  </a:moveTo>
                  <a:lnTo>
                    <a:pt x="863638" y="403834"/>
                  </a:lnTo>
                  <a:lnTo>
                    <a:pt x="863625" y="408901"/>
                  </a:lnTo>
                  <a:lnTo>
                    <a:pt x="868705" y="408901"/>
                  </a:lnTo>
                  <a:lnTo>
                    <a:pt x="868705" y="403834"/>
                  </a:lnTo>
                  <a:close/>
                </a:path>
                <a:path w="975995" h="424180">
                  <a:moveTo>
                    <a:pt x="878852" y="403834"/>
                  </a:moveTo>
                  <a:lnTo>
                    <a:pt x="873772" y="403834"/>
                  </a:lnTo>
                  <a:lnTo>
                    <a:pt x="873772" y="408901"/>
                  </a:lnTo>
                  <a:lnTo>
                    <a:pt x="878852" y="408901"/>
                  </a:lnTo>
                  <a:lnTo>
                    <a:pt x="878852" y="403834"/>
                  </a:lnTo>
                  <a:close/>
                </a:path>
                <a:path w="975995" h="424180">
                  <a:moveTo>
                    <a:pt x="888987" y="403834"/>
                  </a:moveTo>
                  <a:lnTo>
                    <a:pt x="883920" y="403834"/>
                  </a:lnTo>
                  <a:lnTo>
                    <a:pt x="883920" y="408914"/>
                  </a:lnTo>
                  <a:lnTo>
                    <a:pt x="888987" y="408914"/>
                  </a:lnTo>
                  <a:lnTo>
                    <a:pt x="888987" y="403834"/>
                  </a:lnTo>
                  <a:close/>
                </a:path>
                <a:path w="975995" h="424180">
                  <a:moveTo>
                    <a:pt x="899134" y="403834"/>
                  </a:moveTo>
                  <a:lnTo>
                    <a:pt x="894067" y="403834"/>
                  </a:lnTo>
                  <a:lnTo>
                    <a:pt x="894067" y="408914"/>
                  </a:lnTo>
                  <a:lnTo>
                    <a:pt x="899134" y="408914"/>
                  </a:lnTo>
                  <a:lnTo>
                    <a:pt x="899134" y="403834"/>
                  </a:lnTo>
                  <a:close/>
                </a:path>
                <a:path w="975995" h="424180">
                  <a:moveTo>
                    <a:pt x="909281" y="403834"/>
                  </a:moveTo>
                  <a:lnTo>
                    <a:pt x="904214" y="403834"/>
                  </a:lnTo>
                  <a:lnTo>
                    <a:pt x="904201" y="408914"/>
                  </a:lnTo>
                  <a:lnTo>
                    <a:pt x="909281" y="408914"/>
                  </a:lnTo>
                  <a:lnTo>
                    <a:pt x="909281" y="403834"/>
                  </a:lnTo>
                  <a:close/>
                </a:path>
                <a:path w="975995" h="424180">
                  <a:moveTo>
                    <a:pt x="919429" y="403834"/>
                  </a:moveTo>
                  <a:lnTo>
                    <a:pt x="914349" y="403834"/>
                  </a:lnTo>
                  <a:lnTo>
                    <a:pt x="914349" y="408914"/>
                  </a:lnTo>
                  <a:lnTo>
                    <a:pt x="919429" y="408914"/>
                  </a:lnTo>
                  <a:lnTo>
                    <a:pt x="919429" y="403834"/>
                  </a:lnTo>
                  <a:close/>
                </a:path>
                <a:path w="975995" h="424180">
                  <a:moveTo>
                    <a:pt x="929563" y="403847"/>
                  </a:moveTo>
                  <a:lnTo>
                    <a:pt x="924496" y="403847"/>
                  </a:lnTo>
                  <a:lnTo>
                    <a:pt x="924496" y="408914"/>
                  </a:lnTo>
                  <a:lnTo>
                    <a:pt x="929563" y="408914"/>
                  </a:lnTo>
                  <a:lnTo>
                    <a:pt x="929563" y="403847"/>
                  </a:lnTo>
                  <a:close/>
                </a:path>
                <a:path w="975995" h="424180">
                  <a:moveTo>
                    <a:pt x="939711" y="403847"/>
                  </a:moveTo>
                  <a:lnTo>
                    <a:pt x="934643" y="403847"/>
                  </a:lnTo>
                  <a:lnTo>
                    <a:pt x="934643" y="408914"/>
                  </a:lnTo>
                  <a:lnTo>
                    <a:pt x="939711" y="408914"/>
                  </a:lnTo>
                  <a:lnTo>
                    <a:pt x="939711" y="403847"/>
                  </a:lnTo>
                  <a:close/>
                </a:path>
                <a:path w="975995" h="424180">
                  <a:moveTo>
                    <a:pt x="975512" y="406374"/>
                  </a:moveTo>
                  <a:lnTo>
                    <a:pt x="940003" y="388632"/>
                  </a:lnTo>
                  <a:lnTo>
                    <a:pt x="947610" y="403847"/>
                  </a:lnTo>
                  <a:lnTo>
                    <a:pt x="944791" y="403847"/>
                  </a:lnTo>
                  <a:lnTo>
                    <a:pt x="944778" y="408914"/>
                  </a:lnTo>
                  <a:lnTo>
                    <a:pt x="947610" y="408914"/>
                  </a:lnTo>
                  <a:lnTo>
                    <a:pt x="940003" y="424129"/>
                  </a:lnTo>
                  <a:lnTo>
                    <a:pt x="975512" y="406374"/>
                  </a:lnTo>
                  <a:close/>
                </a:path>
              </a:pathLst>
            </a:custGeom>
            <a:solidFill>
              <a:srgbClr val="957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630948" y="256376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504" y="17752"/>
                  </a:moveTo>
                  <a:lnTo>
                    <a:pt x="0" y="35504"/>
                  </a:lnTo>
                  <a:lnTo>
                    <a:pt x="8876" y="17752"/>
                  </a:lnTo>
                  <a:lnTo>
                    <a:pt x="0" y="0"/>
                  </a:lnTo>
                  <a:lnTo>
                    <a:pt x="35504" y="17752"/>
                  </a:lnTo>
                  <a:close/>
                </a:path>
              </a:pathLst>
            </a:custGeom>
            <a:ln w="5072">
              <a:solidFill>
                <a:srgbClr val="9573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456823" y="2241080"/>
              <a:ext cx="512445" cy="360680"/>
            </a:xfrm>
            <a:custGeom>
              <a:avLst/>
              <a:gdLst/>
              <a:ahLst/>
              <a:cxnLst/>
              <a:rect l="l" t="t" r="r" b="b"/>
              <a:pathLst>
                <a:path w="512445" h="360680">
                  <a:moveTo>
                    <a:pt x="5067" y="101447"/>
                  </a:moveTo>
                  <a:lnTo>
                    <a:pt x="0" y="101447"/>
                  </a:lnTo>
                  <a:lnTo>
                    <a:pt x="0" y="106514"/>
                  </a:lnTo>
                  <a:lnTo>
                    <a:pt x="5067" y="106514"/>
                  </a:lnTo>
                  <a:lnTo>
                    <a:pt x="5067" y="101447"/>
                  </a:lnTo>
                  <a:close/>
                </a:path>
                <a:path w="512445" h="360680">
                  <a:moveTo>
                    <a:pt x="5067" y="91300"/>
                  </a:moveTo>
                  <a:lnTo>
                    <a:pt x="0" y="91300"/>
                  </a:lnTo>
                  <a:lnTo>
                    <a:pt x="0" y="96367"/>
                  </a:lnTo>
                  <a:lnTo>
                    <a:pt x="5067" y="96367"/>
                  </a:lnTo>
                  <a:lnTo>
                    <a:pt x="5067" y="91300"/>
                  </a:lnTo>
                  <a:close/>
                </a:path>
                <a:path w="512445" h="360680">
                  <a:moveTo>
                    <a:pt x="5067" y="81153"/>
                  </a:moveTo>
                  <a:lnTo>
                    <a:pt x="0" y="81153"/>
                  </a:lnTo>
                  <a:lnTo>
                    <a:pt x="0" y="86233"/>
                  </a:lnTo>
                  <a:lnTo>
                    <a:pt x="5067" y="86233"/>
                  </a:lnTo>
                  <a:lnTo>
                    <a:pt x="5067" y="81153"/>
                  </a:lnTo>
                  <a:close/>
                </a:path>
                <a:path w="512445" h="360680">
                  <a:moveTo>
                    <a:pt x="5067" y="71018"/>
                  </a:moveTo>
                  <a:lnTo>
                    <a:pt x="0" y="71018"/>
                  </a:lnTo>
                  <a:lnTo>
                    <a:pt x="0" y="76085"/>
                  </a:lnTo>
                  <a:lnTo>
                    <a:pt x="5067" y="76085"/>
                  </a:lnTo>
                  <a:lnTo>
                    <a:pt x="5067" y="71018"/>
                  </a:lnTo>
                  <a:close/>
                </a:path>
                <a:path w="512445" h="360680">
                  <a:moveTo>
                    <a:pt x="5067" y="60871"/>
                  </a:moveTo>
                  <a:lnTo>
                    <a:pt x="0" y="60871"/>
                  </a:lnTo>
                  <a:lnTo>
                    <a:pt x="0" y="65938"/>
                  </a:lnTo>
                  <a:lnTo>
                    <a:pt x="5067" y="65938"/>
                  </a:lnTo>
                  <a:lnTo>
                    <a:pt x="5067" y="60871"/>
                  </a:lnTo>
                  <a:close/>
                </a:path>
                <a:path w="512445" h="360680">
                  <a:moveTo>
                    <a:pt x="5067" y="50723"/>
                  </a:moveTo>
                  <a:lnTo>
                    <a:pt x="0" y="50723"/>
                  </a:lnTo>
                  <a:lnTo>
                    <a:pt x="0" y="55791"/>
                  </a:lnTo>
                  <a:lnTo>
                    <a:pt x="5067" y="55791"/>
                  </a:lnTo>
                  <a:lnTo>
                    <a:pt x="5067" y="50723"/>
                  </a:lnTo>
                  <a:close/>
                </a:path>
                <a:path w="512445" h="360680">
                  <a:moveTo>
                    <a:pt x="5067" y="40576"/>
                  </a:moveTo>
                  <a:lnTo>
                    <a:pt x="0" y="40576"/>
                  </a:lnTo>
                  <a:lnTo>
                    <a:pt x="0" y="45656"/>
                  </a:lnTo>
                  <a:lnTo>
                    <a:pt x="5067" y="45656"/>
                  </a:lnTo>
                  <a:lnTo>
                    <a:pt x="5067" y="40576"/>
                  </a:lnTo>
                  <a:close/>
                </a:path>
                <a:path w="512445" h="360680">
                  <a:moveTo>
                    <a:pt x="5067" y="30441"/>
                  </a:moveTo>
                  <a:lnTo>
                    <a:pt x="0" y="30441"/>
                  </a:lnTo>
                  <a:lnTo>
                    <a:pt x="0" y="35509"/>
                  </a:lnTo>
                  <a:lnTo>
                    <a:pt x="5067" y="35509"/>
                  </a:lnTo>
                  <a:lnTo>
                    <a:pt x="5067" y="30441"/>
                  </a:lnTo>
                  <a:close/>
                </a:path>
                <a:path w="512445" h="360680">
                  <a:moveTo>
                    <a:pt x="5067" y="20294"/>
                  </a:moveTo>
                  <a:lnTo>
                    <a:pt x="0" y="20294"/>
                  </a:lnTo>
                  <a:lnTo>
                    <a:pt x="0" y="25361"/>
                  </a:lnTo>
                  <a:lnTo>
                    <a:pt x="5067" y="25361"/>
                  </a:lnTo>
                  <a:lnTo>
                    <a:pt x="5067" y="20294"/>
                  </a:lnTo>
                  <a:close/>
                </a:path>
                <a:path w="512445" h="360680">
                  <a:moveTo>
                    <a:pt x="5067" y="10147"/>
                  </a:moveTo>
                  <a:lnTo>
                    <a:pt x="0" y="10147"/>
                  </a:lnTo>
                  <a:lnTo>
                    <a:pt x="0" y="15214"/>
                  </a:lnTo>
                  <a:lnTo>
                    <a:pt x="5067" y="15214"/>
                  </a:lnTo>
                  <a:lnTo>
                    <a:pt x="5067" y="10147"/>
                  </a:lnTo>
                  <a:close/>
                </a:path>
                <a:path w="512445" h="360680">
                  <a:moveTo>
                    <a:pt x="5067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5067" y="5080"/>
                  </a:lnTo>
                  <a:lnTo>
                    <a:pt x="5067" y="0"/>
                  </a:lnTo>
                  <a:close/>
                </a:path>
                <a:path w="512445" h="360680">
                  <a:moveTo>
                    <a:pt x="5219" y="117017"/>
                  </a:moveTo>
                  <a:lnTo>
                    <a:pt x="5130" y="115468"/>
                  </a:lnTo>
                  <a:lnTo>
                    <a:pt x="5067" y="111594"/>
                  </a:lnTo>
                  <a:lnTo>
                    <a:pt x="0" y="111594"/>
                  </a:lnTo>
                  <a:lnTo>
                    <a:pt x="50" y="115468"/>
                  </a:lnTo>
                  <a:lnTo>
                    <a:pt x="165" y="117322"/>
                  </a:lnTo>
                  <a:lnTo>
                    <a:pt x="5219" y="117017"/>
                  </a:lnTo>
                  <a:close/>
                </a:path>
                <a:path w="512445" h="360680">
                  <a:moveTo>
                    <a:pt x="6477" y="126834"/>
                  </a:moveTo>
                  <a:lnTo>
                    <a:pt x="6159" y="125310"/>
                  </a:lnTo>
                  <a:lnTo>
                    <a:pt x="5905" y="123723"/>
                  </a:lnTo>
                  <a:lnTo>
                    <a:pt x="5778" y="122732"/>
                  </a:lnTo>
                  <a:lnTo>
                    <a:pt x="5689" y="122097"/>
                  </a:lnTo>
                  <a:lnTo>
                    <a:pt x="660" y="122732"/>
                  </a:lnTo>
                  <a:lnTo>
                    <a:pt x="787" y="123723"/>
                  </a:lnTo>
                  <a:lnTo>
                    <a:pt x="889" y="124498"/>
                  </a:lnTo>
                  <a:lnTo>
                    <a:pt x="1168" y="126199"/>
                  </a:lnTo>
                  <a:lnTo>
                    <a:pt x="1511" y="127850"/>
                  </a:lnTo>
                  <a:lnTo>
                    <a:pt x="6477" y="126834"/>
                  </a:lnTo>
                  <a:close/>
                </a:path>
                <a:path w="512445" h="360680">
                  <a:moveTo>
                    <a:pt x="9144" y="135775"/>
                  </a:moveTo>
                  <a:lnTo>
                    <a:pt x="8547" y="134327"/>
                  </a:lnTo>
                  <a:lnTo>
                    <a:pt x="7975" y="132664"/>
                  </a:lnTo>
                  <a:lnTo>
                    <a:pt x="7556" y="131229"/>
                  </a:lnTo>
                  <a:lnTo>
                    <a:pt x="2692" y="132664"/>
                  </a:lnTo>
                  <a:lnTo>
                    <a:pt x="2743" y="132816"/>
                  </a:lnTo>
                  <a:lnTo>
                    <a:pt x="3175" y="134327"/>
                  </a:lnTo>
                  <a:lnTo>
                    <a:pt x="3784" y="136080"/>
                  </a:lnTo>
                  <a:lnTo>
                    <a:pt x="4445" y="137693"/>
                  </a:lnTo>
                  <a:lnTo>
                    <a:pt x="9144" y="135775"/>
                  </a:lnTo>
                  <a:close/>
                </a:path>
                <a:path w="512445" h="360680">
                  <a:moveTo>
                    <a:pt x="13817" y="144145"/>
                  </a:moveTo>
                  <a:lnTo>
                    <a:pt x="12890" y="142900"/>
                  </a:lnTo>
                  <a:lnTo>
                    <a:pt x="12039" y="141592"/>
                  </a:lnTo>
                  <a:lnTo>
                    <a:pt x="11264" y="140195"/>
                  </a:lnTo>
                  <a:lnTo>
                    <a:pt x="6832" y="142671"/>
                  </a:lnTo>
                  <a:lnTo>
                    <a:pt x="7658" y="144145"/>
                  </a:lnTo>
                  <a:lnTo>
                    <a:pt x="8686" y="145757"/>
                  </a:lnTo>
                  <a:lnTo>
                    <a:pt x="9740" y="147180"/>
                  </a:lnTo>
                  <a:lnTo>
                    <a:pt x="13817" y="144145"/>
                  </a:lnTo>
                  <a:close/>
                </a:path>
                <a:path w="512445" h="360680">
                  <a:moveTo>
                    <a:pt x="20231" y="150672"/>
                  </a:moveTo>
                  <a:lnTo>
                    <a:pt x="19011" y="149733"/>
                  </a:lnTo>
                  <a:lnTo>
                    <a:pt x="17868" y="148717"/>
                  </a:lnTo>
                  <a:lnTo>
                    <a:pt x="16802" y="147624"/>
                  </a:lnTo>
                  <a:lnTo>
                    <a:pt x="13182" y="151180"/>
                  </a:lnTo>
                  <a:lnTo>
                    <a:pt x="14414" y="152438"/>
                  </a:lnTo>
                  <a:lnTo>
                    <a:pt x="15722" y="153606"/>
                  </a:lnTo>
                  <a:lnTo>
                    <a:pt x="17132" y="154686"/>
                  </a:lnTo>
                  <a:lnTo>
                    <a:pt x="20231" y="150672"/>
                  </a:lnTo>
                  <a:close/>
                </a:path>
                <a:path w="512445" h="360680">
                  <a:moveTo>
                    <a:pt x="28473" y="155460"/>
                  </a:moveTo>
                  <a:lnTo>
                    <a:pt x="26949" y="154800"/>
                  </a:lnTo>
                  <a:lnTo>
                    <a:pt x="25488" y="154076"/>
                  </a:lnTo>
                  <a:lnTo>
                    <a:pt x="24117" y="153276"/>
                  </a:lnTo>
                  <a:lnTo>
                    <a:pt x="21564" y="157670"/>
                  </a:lnTo>
                  <a:lnTo>
                    <a:pt x="23126" y="158572"/>
                  </a:lnTo>
                  <a:lnTo>
                    <a:pt x="24765" y="159385"/>
                  </a:lnTo>
                  <a:lnTo>
                    <a:pt x="26492" y="160121"/>
                  </a:lnTo>
                  <a:lnTo>
                    <a:pt x="28473" y="155460"/>
                  </a:lnTo>
                  <a:close/>
                </a:path>
                <a:path w="512445" h="360680">
                  <a:moveTo>
                    <a:pt x="37426" y="158242"/>
                  </a:moveTo>
                  <a:lnTo>
                    <a:pt x="35915" y="157924"/>
                  </a:lnTo>
                  <a:lnTo>
                    <a:pt x="34467" y="157543"/>
                  </a:lnTo>
                  <a:lnTo>
                    <a:pt x="33070" y="157124"/>
                  </a:lnTo>
                  <a:lnTo>
                    <a:pt x="31597" y="161975"/>
                  </a:lnTo>
                  <a:lnTo>
                    <a:pt x="33121" y="162433"/>
                  </a:lnTo>
                  <a:lnTo>
                    <a:pt x="34709" y="162852"/>
                  </a:lnTo>
                  <a:lnTo>
                    <a:pt x="36360" y="163207"/>
                  </a:lnTo>
                  <a:lnTo>
                    <a:pt x="36436" y="162852"/>
                  </a:lnTo>
                  <a:lnTo>
                    <a:pt x="36525" y="162433"/>
                  </a:lnTo>
                  <a:lnTo>
                    <a:pt x="36626" y="161975"/>
                  </a:lnTo>
                  <a:lnTo>
                    <a:pt x="37426" y="158242"/>
                  </a:lnTo>
                  <a:close/>
                </a:path>
                <a:path w="512445" h="360680">
                  <a:moveTo>
                    <a:pt x="47167" y="159461"/>
                  </a:moveTo>
                  <a:lnTo>
                    <a:pt x="42062" y="159461"/>
                  </a:lnTo>
                  <a:lnTo>
                    <a:pt x="41427" y="164084"/>
                  </a:lnTo>
                  <a:lnTo>
                    <a:pt x="46850" y="164084"/>
                  </a:lnTo>
                  <a:lnTo>
                    <a:pt x="47167" y="159461"/>
                  </a:lnTo>
                  <a:close/>
                </a:path>
                <a:path w="512445" h="360680">
                  <a:moveTo>
                    <a:pt x="57670" y="159766"/>
                  </a:moveTo>
                  <a:lnTo>
                    <a:pt x="52527" y="159766"/>
                  </a:lnTo>
                  <a:lnTo>
                    <a:pt x="52514" y="164846"/>
                  </a:lnTo>
                  <a:lnTo>
                    <a:pt x="57670" y="164846"/>
                  </a:lnTo>
                  <a:lnTo>
                    <a:pt x="57670" y="159766"/>
                  </a:lnTo>
                  <a:close/>
                </a:path>
                <a:path w="512445" h="360680">
                  <a:moveTo>
                    <a:pt x="67818" y="159778"/>
                  </a:moveTo>
                  <a:lnTo>
                    <a:pt x="62750" y="159778"/>
                  </a:lnTo>
                  <a:lnTo>
                    <a:pt x="62750" y="164846"/>
                  </a:lnTo>
                  <a:lnTo>
                    <a:pt x="67818" y="164846"/>
                  </a:lnTo>
                  <a:lnTo>
                    <a:pt x="67818" y="159778"/>
                  </a:lnTo>
                  <a:close/>
                </a:path>
                <a:path w="512445" h="360680">
                  <a:moveTo>
                    <a:pt x="77965" y="159778"/>
                  </a:moveTo>
                  <a:lnTo>
                    <a:pt x="72898" y="159778"/>
                  </a:lnTo>
                  <a:lnTo>
                    <a:pt x="72898" y="164846"/>
                  </a:lnTo>
                  <a:lnTo>
                    <a:pt x="77965" y="164846"/>
                  </a:lnTo>
                  <a:lnTo>
                    <a:pt x="77965" y="159778"/>
                  </a:lnTo>
                  <a:close/>
                </a:path>
                <a:path w="512445" h="360680">
                  <a:moveTo>
                    <a:pt x="88112" y="159778"/>
                  </a:moveTo>
                  <a:lnTo>
                    <a:pt x="83032" y="159778"/>
                  </a:lnTo>
                  <a:lnTo>
                    <a:pt x="83032" y="164846"/>
                  </a:lnTo>
                  <a:lnTo>
                    <a:pt x="88112" y="164846"/>
                  </a:lnTo>
                  <a:lnTo>
                    <a:pt x="88112" y="159778"/>
                  </a:lnTo>
                  <a:close/>
                </a:path>
                <a:path w="512445" h="360680">
                  <a:moveTo>
                    <a:pt x="98247" y="159778"/>
                  </a:moveTo>
                  <a:lnTo>
                    <a:pt x="93179" y="159778"/>
                  </a:lnTo>
                  <a:lnTo>
                    <a:pt x="93179" y="164846"/>
                  </a:lnTo>
                  <a:lnTo>
                    <a:pt x="98247" y="164846"/>
                  </a:lnTo>
                  <a:lnTo>
                    <a:pt x="98247" y="159778"/>
                  </a:lnTo>
                  <a:close/>
                </a:path>
                <a:path w="512445" h="360680">
                  <a:moveTo>
                    <a:pt x="108394" y="159778"/>
                  </a:moveTo>
                  <a:lnTo>
                    <a:pt x="103327" y="159778"/>
                  </a:lnTo>
                  <a:lnTo>
                    <a:pt x="103327" y="164846"/>
                  </a:lnTo>
                  <a:lnTo>
                    <a:pt x="108394" y="164846"/>
                  </a:lnTo>
                  <a:lnTo>
                    <a:pt x="108394" y="159778"/>
                  </a:lnTo>
                  <a:close/>
                </a:path>
                <a:path w="512445" h="360680">
                  <a:moveTo>
                    <a:pt x="118541" y="159778"/>
                  </a:moveTo>
                  <a:lnTo>
                    <a:pt x="113474" y="159778"/>
                  </a:lnTo>
                  <a:lnTo>
                    <a:pt x="113474" y="164846"/>
                  </a:lnTo>
                  <a:lnTo>
                    <a:pt x="118541" y="164846"/>
                  </a:lnTo>
                  <a:lnTo>
                    <a:pt x="118541" y="159778"/>
                  </a:lnTo>
                  <a:close/>
                </a:path>
                <a:path w="512445" h="360680">
                  <a:moveTo>
                    <a:pt x="128689" y="159778"/>
                  </a:moveTo>
                  <a:lnTo>
                    <a:pt x="123609" y="159778"/>
                  </a:lnTo>
                  <a:lnTo>
                    <a:pt x="123609" y="164846"/>
                  </a:lnTo>
                  <a:lnTo>
                    <a:pt x="128689" y="164846"/>
                  </a:lnTo>
                  <a:lnTo>
                    <a:pt x="128689" y="159778"/>
                  </a:lnTo>
                  <a:close/>
                </a:path>
                <a:path w="512445" h="360680">
                  <a:moveTo>
                    <a:pt x="138823" y="159778"/>
                  </a:moveTo>
                  <a:lnTo>
                    <a:pt x="133756" y="159778"/>
                  </a:lnTo>
                  <a:lnTo>
                    <a:pt x="133756" y="164846"/>
                  </a:lnTo>
                  <a:lnTo>
                    <a:pt x="138823" y="164846"/>
                  </a:lnTo>
                  <a:lnTo>
                    <a:pt x="138823" y="159778"/>
                  </a:lnTo>
                  <a:close/>
                </a:path>
                <a:path w="512445" h="360680">
                  <a:moveTo>
                    <a:pt x="148971" y="159778"/>
                  </a:moveTo>
                  <a:lnTo>
                    <a:pt x="143903" y="159778"/>
                  </a:lnTo>
                  <a:lnTo>
                    <a:pt x="143903" y="164846"/>
                  </a:lnTo>
                  <a:lnTo>
                    <a:pt x="148971" y="164846"/>
                  </a:lnTo>
                  <a:lnTo>
                    <a:pt x="148971" y="159778"/>
                  </a:lnTo>
                  <a:close/>
                </a:path>
                <a:path w="512445" h="360680">
                  <a:moveTo>
                    <a:pt x="159118" y="159778"/>
                  </a:moveTo>
                  <a:lnTo>
                    <a:pt x="154051" y="159778"/>
                  </a:lnTo>
                  <a:lnTo>
                    <a:pt x="154051" y="164846"/>
                  </a:lnTo>
                  <a:lnTo>
                    <a:pt x="159118" y="164846"/>
                  </a:lnTo>
                  <a:lnTo>
                    <a:pt x="159118" y="159778"/>
                  </a:lnTo>
                  <a:close/>
                </a:path>
                <a:path w="512445" h="360680">
                  <a:moveTo>
                    <a:pt x="169265" y="159778"/>
                  </a:moveTo>
                  <a:lnTo>
                    <a:pt x="164185" y="159778"/>
                  </a:lnTo>
                  <a:lnTo>
                    <a:pt x="164185" y="164846"/>
                  </a:lnTo>
                  <a:lnTo>
                    <a:pt x="169265" y="164846"/>
                  </a:lnTo>
                  <a:lnTo>
                    <a:pt x="169265" y="159778"/>
                  </a:lnTo>
                  <a:close/>
                </a:path>
                <a:path w="512445" h="360680">
                  <a:moveTo>
                    <a:pt x="179400" y="159778"/>
                  </a:moveTo>
                  <a:lnTo>
                    <a:pt x="174332" y="159778"/>
                  </a:lnTo>
                  <a:lnTo>
                    <a:pt x="174332" y="164846"/>
                  </a:lnTo>
                  <a:lnTo>
                    <a:pt x="179400" y="164846"/>
                  </a:lnTo>
                  <a:lnTo>
                    <a:pt x="179400" y="159778"/>
                  </a:lnTo>
                  <a:close/>
                </a:path>
                <a:path w="512445" h="360680">
                  <a:moveTo>
                    <a:pt x="189547" y="159778"/>
                  </a:moveTo>
                  <a:lnTo>
                    <a:pt x="184480" y="159778"/>
                  </a:lnTo>
                  <a:lnTo>
                    <a:pt x="184480" y="164846"/>
                  </a:lnTo>
                  <a:lnTo>
                    <a:pt x="189547" y="164846"/>
                  </a:lnTo>
                  <a:lnTo>
                    <a:pt x="189547" y="159778"/>
                  </a:lnTo>
                  <a:close/>
                </a:path>
                <a:path w="512445" h="360680">
                  <a:moveTo>
                    <a:pt x="199694" y="159778"/>
                  </a:moveTo>
                  <a:lnTo>
                    <a:pt x="194627" y="159778"/>
                  </a:lnTo>
                  <a:lnTo>
                    <a:pt x="194627" y="164846"/>
                  </a:lnTo>
                  <a:lnTo>
                    <a:pt x="199694" y="164846"/>
                  </a:lnTo>
                  <a:lnTo>
                    <a:pt x="199694" y="159778"/>
                  </a:lnTo>
                  <a:close/>
                </a:path>
                <a:path w="512445" h="360680">
                  <a:moveTo>
                    <a:pt x="209842" y="159778"/>
                  </a:moveTo>
                  <a:lnTo>
                    <a:pt x="204762" y="159778"/>
                  </a:lnTo>
                  <a:lnTo>
                    <a:pt x="204762" y="164846"/>
                  </a:lnTo>
                  <a:lnTo>
                    <a:pt x="209842" y="164846"/>
                  </a:lnTo>
                  <a:lnTo>
                    <a:pt x="209842" y="159778"/>
                  </a:lnTo>
                  <a:close/>
                </a:path>
                <a:path w="512445" h="360680">
                  <a:moveTo>
                    <a:pt x="219976" y="159778"/>
                  </a:moveTo>
                  <a:lnTo>
                    <a:pt x="214909" y="159778"/>
                  </a:lnTo>
                  <a:lnTo>
                    <a:pt x="214909" y="164846"/>
                  </a:lnTo>
                  <a:lnTo>
                    <a:pt x="219976" y="164846"/>
                  </a:lnTo>
                  <a:lnTo>
                    <a:pt x="219976" y="159778"/>
                  </a:lnTo>
                  <a:close/>
                </a:path>
                <a:path w="512445" h="360680">
                  <a:moveTo>
                    <a:pt x="230124" y="159778"/>
                  </a:moveTo>
                  <a:lnTo>
                    <a:pt x="225056" y="159778"/>
                  </a:lnTo>
                  <a:lnTo>
                    <a:pt x="225056" y="164846"/>
                  </a:lnTo>
                  <a:lnTo>
                    <a:pt x="230124" y="164846"/>
                  </a:lnTo>
                  <a:lnTo>
                    <a:pt x="230124" y="159778"/>
                  </a:lnTo>
                  <a:close/>
                </a:path>
                <a:path w="512445" h="360680">
                  <a:moveTo>
                    <a:pt x="240271" y="159778"/>
                  </a:moveTo>
                  <a:lnTo>
                    <a:pt x="235204" y="159778"/>
                  </a:lnTo>
                  <a:lnTo>
                    <a:pt x="235204" y="164846"/>
                  </a:lnTo>
                  <a:lnTo>
                    <a:pt x="240271" y="164846"/>
                  </a:lnTo>
                  <a:lnTo>
                    <a:pt x="240271" y="159778"/>
                  </a:lnTo>
                  <a:close/>
                </a:path>
                <a:path w="512445" h="360680">
                  <a:moveTo>
                    <a:pt x="250418" y="159778"/>
                  </a:moveTo>
                  <a:lnTo>
                    <a:pt x="245338" y="159778"/>
                  </a:lnTo>
                  <a:lnTo>
                    <a:pt x="245338" y="164846"/>
                  </a:lnTo>
                  <a:lnTo>
                    <a:pt x="250418" y="164846"/>
                  </a:lnTo>
                  <a:lnTo>
                    <a:pt x="250418" y="159778"/>
                  </a:lnTo>
                  <a:close/>
                </a:path>
                <a:path w="512445" h="360680">
                  <a:moveTo>
                    <a:pt x="260553" y="159778"/>
                  </a:moveTo>
                  <a:lnTo>
                    <a:pt x="255485" y="159778"/>
                  </a:lnTo>
                  <a:lnTo>
                    <a:pt x="255485" y="164846"/>
                  </a:lnTo>
                  <a:lnTo>
                    <a:pt x="260553" y="164846"/>
                  </a:lnTo>
                  <a:lnTo>
                    <a:pt x="260553" y="159778"/>
                  </a:lnTo>
                  <a:close/>
                </a:path>
                <a:path w="512445" h="360680">
                  <a:moveTo>
                    <a:pt x="270700" y="159778"/>
                  </a:moveTo>
                  <a:lnTo>
                    <a:pt x="265633" y="159778"/>
                  </a:lnTo>
                  <a:lnTo>
                    <a:pt x="265633" y="164846"/>
                  </a:lnTo>
                  <a:lnTo>
                    <a:pt x="270700" y="164846"/>
                  </a:lnTo>
                  <a:lnTo>
                    <a:pt x="270700" y="159778"/>
                  </a:lnTo>
                  <a:close/>
                </a:path>
                <a:path w="512445" h="360680">
                  <a:moveTo>
                    <a:pt x="280847" y="159778"/>
                  </a:moveTo>
                  <a:lnTo>
                    <a:pt x="275780" y="159778"/>
                  </a:lnTo>
                  <a:lnTo>
                    <a:pt x="275780" y="164846"/>
                  </a:lnTo>
                  <a:lnTo>
                    <a:pt x="280847" y="164846"/>
                  </a:lnTo>
                  <a:lnTo>
                    <a:pt x="280847" y="159778"/>
                  </a:lnTo>
                  <a:close/>
                </a:path>
                <a:path w="512445" h="360680">
                  <a:moveTo>
                    <a:pt x="290995" y="159778"/>
                  </a:moveTo>
                  <a:lnTo>
                    <a:pt x="285915" y="159778"/>
                  </a:lnTo>
                  <a:lnTo>
                    <a:pt x="285915" y="164846"/>
                  </a:lnTo>
                  <a:lnTo>
                    <a:pt x="290995" y="164846"/>
                  </a:lnTo>
                  <a:lnTo>
                    <a:pt x="290995" y="159778"/>
                  </a:lnTo>
                  <a:close/>
                </a:path>
                <a:path w="512445" h="360680">
                  <a:moveTo>
                    <a:pt x="301129" y="159778"/>
                  </a:moveTo>
                  <a:lnTo>
                    <a:pt x="296062" y="159778"/>
                  </a:lnTo>
                  <a:lnTo>
                    <a:pt x="296062" y="164846"/>
                  </a:lnTo>
                  <a:lnTo>
                    <a:pt x="301129" y="164846"/>
                  </a:lnTo>
                  <a:lnTo>
                    <a:pt x="301129" y="159778"/>
                  </a:lnTo>
                  <a:close/>
                </a:path>
                <a:path w="512445" h="360680">
                  <a:moveTo>
                    <a:pt x="311277" y="159778"/>
                  </a:moveTo>
                  <a:lnTo>
                    <a:pt x="306209" y="159778"/>
                  </a:lnTo>
                  <a:lnTo>
                    <a:pt x="306209" y="164846"/>
                  </a:lnTo>
                  <a:lnTo>
                    <a:pt x="311277" y="164846"/>
                  </a:lnTo>
                  <a:lnTo>
                    <a:pt x="311277" y="159778"/>
                  </a:lnTo>
                  <a:close/>
                </a:path>
                <a:path w="512445" h="360680">
                  <a:moveTo>
                    <a:pt x="321424" y="159778"/>
                  </a:moveTo>
                  <a:lnTo>
                    <a:pt x="316357" y="159778"/>
                  </a:lnTo>
                  <a:lnTo>
                    <a:pt x="316357" y="164846"/>
                  </a:lnTo>
                  <a:lnTo>
                    <a:pt x="321424" y="164846"/>
                  </a:lnTo>
                  <a:lnTo>
                    <a:pt x="321424" y="159778"/>
                  </a:lnTo>
                  <a:close/>
                </a:path>
                <a:path w="512445" h="360680">
                  <a:moveTo>
                    <a:pt x="331571" y="159778"/>
                  </a:moveTo>
                  <a:lnTo>
                    <a:pt x="326491" y="159778"/>
                  </a:lnTo>
                  <a:lnTo>
                    <a:pt x="326491" y="164846"/>
                  </a:lnTo>
                  <a:lnTo>
                    <a:pt x="331571" y="164846"/>
                  </a:lnTo>
                  <a:lnTo>
                    <a:pt x="331571" y="159778"/>
                  </a:lnTo>
                  <a:close/>
                </a:path>
                <a:path w="512445" h="360680">
                  <a:moveTo>
                    <a:pt x="341706" y="159778"/>
                  </a:moveTo>
                  <a:lnTo>
                    <a:pt x="336638" y="159778"/>
                  </a:lnTo>
                  <a:lnTo>
                    <a:pt x="336638" y="164846"/>
                  </a:lnTo>
                  <a:lnTo>
                    <a:pt x="341706" y="164846"/>
                  </a:lnTo>
                  <a:lnTo>
                    <a:pt x="341706" y="159778"/>
                  </a:lnTo>
                  <a:close/>
                </a:path>
                <a:path w="512445" h="360680">
                  <a:moveTo>
                    <a:pt x="351853" y="159778"/>
                  </a:moveTo>
                  <a:lnTo>
                    <a:pt x="346786" y="159778"/>
                  </a:lnTo>
                  <a:lnTo>
                    <a:pt x="346786" y="164846"/>
                  </a:lnTo>
                  <a:lnTo>
                    <a:pt x="351853" y="164846"/>
                  </a:lnTo>
                  <a:lnTo>
                    <a:pt x="351853" y="159778"/>
                  </a:lnTo>
                  <a:close/>
                </a:path>
                <a:path w="512445" h="360680">
                  <a:moveTo>
                    <a:pt x="362000" y="159778"/>
                  </a:moveTo>
                  <a:lnTo>
                    <a:pt x="356933" y="159778"/>
                  </a:lnTo>
                  <a:lnTo>
                    <a:pt x="356933" y="164846"/>
                  </a:lnTo>
                  <a:lnTo>
                    <a:pt x="362000" y="164846"/>
                  </a:lnTo>
                  <a:lnTo>
                    <a:pt x="362000" y="159778"/>
                  </a:lnTo>
                  <a:close/>
                </a:path>
                <a:path w="512445" h="360680">
                  <a:moveTo>
                    <a:pt x="372148" y="159778"/>
                  </a:moveTo>
                  <a:lnTo>
                    <a:pt x="367068" y="159778"/>
                  </a:lnTo>
                  <a:lnTo>
                    <a:pt x="367068" y="164846"/>
                  </a:lnTo>
                  <a:lnTo>
                    <a:pt x="372148" y="164846"/>
                  </a:lnTo>
                  <a:lnTo>
                    <a:pt x="372148" y="159778"/>
                  </a:lnTo>
                  <a:close/>
                </a:path>
                <a:path w="512445" h="360680">
                  <a:moveTo>
                    <a:pt x="382282" y="159778"/>
                  </a:moveTo>
                  <a:lnTo>
                    <a:pt x="377215" y="159778"/>
                  </a:lnTo>
                  <a:lnTo>
                    <a:pt x="377215" y="164846"/>
                  </a:lnTo>
                  <a:lnTo>
                    <a:pt x="382282" y="164846"/>
                  </a:lnTo>
                  <a:lnTo>
                    <a:pt x="382282" y="159778"/>
                  </a:lnTo>
                  <a:close/>
                </a:path>
                <a:path w="512445" h="360680">
                  <a:moveTo>
                    <a:pt x="392430" y="159778"/>
                  </a:moveTo>
                  <a:lnTo>
                    <a:pt x="387362" y="159778"/>
                  </a:lnTo>
                  <a:lnTo>
                    <a:pt x="387362" y="164846"/>
                  </a:lnTo>
                  <a:lnTo>
                    <a:pt x="392430" y="164846"/>
                  </a:lnTo>
                  <a:lnTo>
                    <a:pt x="392430" y="159778"/>
                  </a:lnTo>
                  <a:close/>
                </a:path>
                <a:path w="512445" h="360680">
                  <a:moveTo>
                    <a:pt x="402577" y="159778"/>
                  </a:moveTo>
                  <a:lnTo>
                    <a:pt x="397510" y="159778"/>
                  </a:lnTo>
                  <a:lnTo>
                    <a:pt x="397510" y="164846"/>
                  </a:lnTo>
                  <a:lnTo>
                    <a:pt x="402577" y="164846"/>
                  </a:lnTo>
                  <a:lnTo>
                    <a:pt x="402577" y="159778"/>
                  </a:lnTo>
                  <a:close/>
                </a:path>
                <a:path w="512445" h="360680">
                  <a:moveTo>
                    <a:pt x="412724" y="159778"/>
                  </a:moveTo>
                  <a:lnTo>
                    <a:pt x="407644" y="159778"/>
                  </a:lnTo>
                  <a:lnTo>
                    <a:pt x="407644" y="164846"/>
                  </a:lnTo>
                  <a:lnTo>
                    <a:pt x="412724" y="164846"/>
                  </a:lnTo>
                  <a:lnTo>
                    <a:pt x="412724" y="159778"/>
                  </a:lnTo>
                  <a:close/>
                </a:path>
                <a:path w="512445" h="360680">
                  <a:moveTo>
                    <a:pt x="422859" y="159778"/>
                  </a:moveTo>
                  <a:lnTo>
                    <a:pt x="417791" y="159778"/>
                  </a:lnTo>
                  <a:lnTo>
                    <a:pt x="417791" y="164846"/>
                  </a:lnTo>
                  <a:lnTo>
                    <a:pt x="422859" y="164846"/>
                  </a:lnTo>
                  <a:lnTo>
                    <a:pt x="422859" y="159778"/>
                  </a:lnTo>
                  <a:close/>
                </a:path>
                <a:path w="512445" h="360680">
                  <a:moveTo>
                    <a:pt x="433006" y="159778"/>
                  </a:moveTo>
                  <a:lnTo>
                    <a:pt x="427939" y="159778"/>
                  </a:lnTo>
                  <a:lnTo>
                    <a:pt x="427939" y="164846"/>
                  </a:lnTo>
                  <a:lnTo>
                    <a:pt x="433006" y="164846"/>
                  </a:lnTo>
                  <a:lnTo>
                    <a:pt x="433006" y="159778"/>
                  </a:lnTo>
                  <a:close/>
                </a:path>
                <a:path w="512445" h="360680">
                  <a:moveTo>
                    <a:pt x="443153" y="159778"/>
                  </a:moveTo>
                  <a:lnTo>
                    <a:pt x="438086" y="159778"/>
                  </a:lnTo>
                  <a:lnTo>
                    <a:pt x="438086" y="164846"/>
                  </a:lnTo>
                  <a:lnTo>
                    <a:pt x="443153" y="164846"/>
                  </a:lnTo>
                  <a:lnTo>
                    <a:pt x="443153" y="159778"/>
                  </a:lnTo>
                  <a:close/>
                </a:path>
                <a:path w="512445" h="360680">
                  <a:moveTo>
                    <a:pt x="448868" y="159931"/>
                  </a:moveTo>
                  <a:lnTo>
                    <a:pt x="448843" y="160426"/>
                  </a:lnTo>
                  <a:lnTo>
                    <a:pt x="448856" y="160210"/>
                  </a:lnTo>
                  <a:lnTo>
                    <a:pt x="448868" y="159931"/>
                  </a:lnTo>
                  <a:close/>
                </a:path>
                <a:path w="512445" h="360680">
                  <a:moveTo>
                    <a:pt x="454291" y="160426"/>
                  </a:moveTo>
                  <a:lnTo>
                    <a:pt x="448843" y="160426"/>
                  </a:lnTo>
                  <a:lnTo>
                    <a:pt x="448576" y="164998"/>
                  </a:lnTo>
                  <a:lnTo>
                    <a:pt x="453720" y="164998"/>
                  </a:lnTo>
                  <a:lnTo>
                    <a:pt x="454291" y="160426"/>
                  </a:lnTo>
                  <a:close/>
                </a:path>
                <a:path w="512445" h="360680">
                  <a:moveTo>
                    <a:pt x="464235" y="162433"/>
                  </a:moveTo>
                  <a:lnTo>
                    <a:pt x="462686" y="161988"/>
                  </a:lnTo>
                  <a:lnTo>
                    <a:pt x="461073" y="161594"/>
                  </a:lnTo>
                  <a:lnTo>
                    <a:pt x="459422" y="161264"/>
                  </a:lnTo>
                  <a:lnTo>
                    <a:pt x="459346" y="161594"/>
                  </a:lnTo>
                  <a:lnTo>
                    <a:pt x="459270" y="161988"/>
                  </a:lnTo>
                  <a:lnTo>
                    <a:pt x="459181" y="162433"/>
                  </a:lnTo>
                  <a:lnTo>
                    <a:pt x="458419" y="166230"/>
                  </a:lnTo>
                  <a:lnTo>
                    <a:pt x="459930" y="166535"/>
                  </a:lnTo>
                  <a:lnTo>
                    <a:pt x="461403" y="166890"/>
                  </a:lnTo>
                  <a:lnTo>
                    <a:pt x="462826" y="167309"/>
                  </a:lnTo>
                  <a:lnTo>
                    <a:pt x="462940" y="166890"/>
                  </a:lnTo>
                  <a:lnTo>
                    <a:pt x="463042" y="166535"/>
                  </a:lnTo>
                  <a:lnTo>
                    <a:pt x="463130" y="166230"/>
                  </a:lnTo>
                  <a:lnTo>
                    <a:pt x="464235" y="162433"/>
                  </a:lnTo>
                  <a:close/>
                </a:path>
                <a:path w="512445" h="360680">
                  <a:moveTo>
                    <a:pt x="474243" y="166535"/>
                  </a:moveTo>
                  <a:lnTo>
                    <a:pt x="472655" y="165658"/>
                  </a:lnTo>
                  <a:lnTo>
                    <a:pt x="470992" y="164871"/>
                  </a:lnTo>
                  <a:lnTo>
                    <a:pt x="469252" y="164160"/>
                  </a:lnTo>
                  <a:lnTo>
                    <a:pt x="467347" y="168871"/>
                  </a:lnTo>
                  <a:lnTo>
                    <a:pt x="468909" y="169494"/>
                  </a:lnTo>
                  <a:lnTo>
                    <a:pt x="470382" y="170192"/>
                  </a:lnTo>
                  <a:lnTo>
                    <a:pt x="471779" y="170980"/>
                  </a:lnTo>
                  <a:lnTo>
                    <a:pt x="474243" y="166535"/>
                  </a:lnTo>
                  <a:close/>
                </a:path>
                <a:path w="512445" h="360680">
                  <a:moveTo>
                    <a:pt x="482790" y="172847"/>
                  </a:moveTo>
                  <a:lnTo>
                    <a:pt x="481533" y="171627"/>
                  </a:lnTo>
                  <a:lnTo>
                    <a:pt x="480187" y="170484"/>
                  </a:lnTo>
                  <a:lnTo>
                    <a:pt x="478764" y="169430"/>
                  </a:lnTo>
                  <a:lnTo>
                    <a:pt x="475742" y="173507"/>
                  </a:lnTo>
                  <a:lnTo>
                    <a:pt x="476986" y="174434"/>
                  </a:lnTo>
                  <a:lnTo>
                    <a:pt x="478155" y="175425"/>
                  </a:lnTo>
                  <a:lnTo>
                    <a:pt x="479247" y="176479"/>
                  </a:lnTo>
                  <a:lnTo>
                    <a:pt x="482790" y="172847"/>
                  </a:lnTo>
                  <a:close/>
                </a:path>
                <a:path w="512445" h="360680">
                  <a:moveTo>
                    <a:pt x="489458" y="181114"/>
                  </a:moveTo>
                  <a:lnTo>
                    <a:pt x="489254" y="181114"/>
                  </a:lnTo>
                  <a:lnTo>
                    <a:pt x="488391" y="179641"/>
                  </a:lnTo>
                  <a:lnTo>
                    <a:pt x="487387" y="178168"/>
                  </a:lnTo>
                  <a:lnTo>
                    <a:pt x="486308" y="176784"/>
                  </a:lnTo>
                  <a:lnTo>
                    <a:pt x="482307" y="179895"/>
                  </a:lnTo>
                  <a:lnTo>
                    <a:pt x="483260" y="181114"/>
                  </a:lnTo>
                  <a:lnTo>
                    <a:pt x="484124" y="182410"/>
                  </a:lnTo>
                  <a:lnTo>
                    <a:pt x="484924" y="183769"/>
                  </a:lnTo>
                  <a:lnTo>
                    <a:pt x="489458" y="181114"/>
                  </a:lnTo>
                  <a:close/>
                </a:path>
                <a:path w="512445" h="360680">
                  <a:moveTo>
                    <a:pt x="494017" y="191109"/>
                  </a:moveTo>
                  <a:lnTo>
                    <a:pt x="493623" y="191109"/>
                  </a:lnTo>
                  <a:lnTo>
                    <a:pt x="493115" y="189445"/>
                  </a:lnTo>
                  <a:lnTo>
                    <a:pt x="492480" y="187744"/>
                  </a:lnTo>
                  <a:lnTo>
                    <a:pt x="491782" y="186105"/>
                  </a:lnTo>
                  <a:lnTo>
                    <a:pt x="487121" y="188112"/>
                  </a:lnTo>
                  <a:lnTo>
                    <a:pt x="487756" y="189585"/>
                  </a:lnTo>
                  <a:lnTo>
                    <a:pt x="488315" y="191109"/>
                  </a:lnTo>
                  <a:lnTo>
                    <a:pt x="488810" y="192722"/>
                  </a:lnTo>
                  <a:lnTo>
                    <a:pt x="494017" y="191109"/>
                  </a:lnTo>
                  <a:close/>
                </a:path>
                <a:path w="512445" h="360680">
                  <a:moveTo>
                    <a:pt x="495808" y="201041"/>
                  </a:moveTo>
                  <a:lnTo>
                    <a:pt x="495566" y="199301"/>
                  </a:lnTo>
                  <a:lnTo>
                    <a:pt x="495261" y="197612"/>
                  </a:lnTo>
                  <a:lnTo>
                    <a:pt x="495147" y="197065"/>
                  </a:lnTo>
                  <a:lnTo>
                    <a:pt x="494906" y="195986"/>
                  </a:lnTo>
                  <a:lnTo>
                    <a:pt x="489953" y="197065"/>
                  </a:lnTo>
                  <a:lnTo>
                    <a:pt x="490067" y="197612"/>
                  </a:lnTo>
                  <a:lnTo>
                    <a:pt x="490283" y="198577"/>
                  </a:lnTo>
                  <a:lnTo>
                    <a:pt x="490562" y="200139"/>
                  </a:lnTo>
                  <a:lnTo>
                    <a:pt x="490778" y="201752"/>
                  </a:lnTo>
                  <a:lnTo>
                    <a:pt x="495808" y="201041"/>
                  </a:lnTo>
                  <a:close/>
                </a:path>
                <a:path w="512445" h="360680">
                  <a:moveTo>
                    <a:pt x="496595" y="212090"/>
                  </a:moveTo>
                  <a:lnTo>
                    <a:pt x="496506" y="208508"/>
                  </a:lnTo>
                  <a:lnTo>
                    <a:pt x="496392" y="206781"/>
                  </a:lnTo>
                  <a:lnTo>
                    <a:pt x="496366" y="206413"/>
                  </a:lnTo>
                  <a:lnTo>
                    <a:pt x="491312" y="206781"/>
                  </a:lnTo>
                  <a:lnTo>
                    <a:pt x="491439" y="208508"/>
                  </a:lnTo>
                  <a:lnTo>
                    <a:pt x="491528" y="212090"/>
                  </a:lnTo>
                  <a:lnTo>
                    <a:pt x="496595" y="212090"/>
                  </a:lnTo>
                  <a:close/>
                </a:path>
                <a:path w="512445" h="360680">
                  <a:moveTo>
                    <a:pt x="496608" y="217297"/>
                  </a:moveTo>
                  <a:lnTo>
                    <a:pt x="491528" y="217297"/>
                  </a:lnTo>
                  <a:lnTo>
                    <a:pt x="491540" y="222364"/>
                  </a:lnTo>
                  <a:lnTo>
                    <a:pt x="496608" y="222364"/>
                  </a:lnTo>
                  <a:lnTo>
                    <a:pt x="496608" y="217297"/>
                  </a:lnTo>
                  <a:close/>
                </a:path>
                <a:path w="512445" h="360680">
                  <a:moveTo>
                    <a:pt x="496620" y="227431"/>
                  </a:moveTo>
                  <a:lnTo>
                    <a:pt x="491540" y="227431"/>
                  </a:lnTo>
                  <a:lnTo>
                    <a:pt x="491553" y="232511"/>
                  </a:lnTo>
                  <a:lnTo>
                    <a:pt x="496620" y="232511"/>
                  </a:lnTo>
                  <a:lnTo>
                    <a:pt x="496620" y="227431"/>
                  </a:lnTo>
                  <a:close/>
                </a:path>
                <a:path w="512445" h="360680">
                  <a:moveTo>
                    <a:pt x="496633" y="237578"/>
                  </a:moveTo>
                  <a:lnTo>
                    <a:pt x="491553" y="237578"/>
                  </a:lnTo>
                  <a:lnTo>
                    <a:pt x="491566" y="242646"/>
                  </a:lnTo>
                  <a:lnTo>
                    <a:pt x="496633" y="242646"/>
                  </a:lnTo>
                  <a:lnTo>
                    <a:pt x="496633" y="237578"/>
                  </a:lnTo>
                  <a:close/>
                </a:path>
                <a:path w="512445" h="360680">
                  <a:moveTo>
                    <a:pt x="496646" y="247726"/>
                  </a:moveTo>
                  <a:lnTo>
                    <a:pt x="491578" y="247726"/>
                  </a:lnTo>
                  <a:lnTo>
                    <a:pt x="491578" y="252793"/>
                  </a:lnTo>
                  <a:lnTo>
                    <a:pt x="496646" y="252793"/>
                  </a:lnTo>
                  <a:lnTo>
                    <a:pt x="496646" y="247726"/>
                  </a:lnTo>
                  <a:close/>
                </a:path>
                <a:path w="512445" h="360680">
                  <a:moveTo>
                    <a:pt x="496658" y="257873"/>
                  </a:moveTo>
                  <a:lnTo>
                    <a:pt x="491591" y="257873"/>
                  </a:lnTo>
                  <a:lnTo>
                    <a:pt x="491591" y="262940"/>
                  </a:lnTo>
                  <a:lnTo>
                    <a:pt x="496658" y="262940"/>
                  </a:lnTo>
                  <a:lnTo>
                    <a:pt x="496658" y="257873"/>
                  </a:lnTo>
                  <a:close/>
                </a:path>
                <a:path w="512445" h="360680">
                  <a:moveTo>
                    <a:pt x="496671" y="268008"/>
                  </a:moveTo>
                  <a:lnTo>
                    <a:pt x="491604" y="268008"/>
                  </a:lnTo>
                  <a:lnTo>
                    <a:pt x="491604" y="273088"/>
                  </a:lnTo>
                  <a:lnTo>
                    <a:pt x="496671" y="273088"/>
                  </a:lnTo>
                  <a:lnTo>
                    <a:pt x="496671" y="268008"/>
                  </a:lnTo>
                  <a:close/>
                </a:path>
                <a:path w="512445" h="360680">
                  <a:moveTo>
                    <a:pt x="496684" y="278155"/>
                  </a:moveTo>
                  <a:lnTo>
                    <a:pt x="491617" y="278155"/>
                  </a:lnTo>
                  <a:lnTo>
                    <a:pt x="491617" y="283222"/>
                  </a:lnTo>
                  <a:lnTo>
                    <a:pt x="496684" y="283222"/>
                  </a:lnTo>
                  <a:lnTo>
                    <a:pt x="496684" y="278155"/>
                  </a:lnTo>
                  <a:close/>
                </a:path>
                <a:path w="512445" h="360680">
                  <a:moveTo>
                    <a:pt x="496697" y="288302"/>
                  </a:moveTo>
                  <a:lnTo>
                    <a:pt x="491629" y="288302"/>
                  </a:lnTo>
                  <a:lnTo>
                    <a:pt x="491629" y="293370"/>
                  </a:lnTo>
                  <a:lnTo>
                    <a:pt x="496697" y="293370"/>
                  </a:lnTo>
                  <a:lnTo>
                    <a:pt x="496697" y="288302"/>
                  </a:lnTo>
                  <a:close/>
                </a:path>
                <a:path w="512445" h="360680">
                  <a:moveTo>
                    <a:pt x="496709" y="298450"/>
                  </a:moveTo>
                  <a:lnTo>
                    <a:pt x="491642" y="298450"/>
                  </a:lnTo>
                  <a:lnTo>
                    <a:pt x="491642" y="303517"/>
                  </a:lnTo>
                  <a:lnTo>
                    <a:pt x="496709" y="303517"/>
                  </a:lnTo>
                  <a:lnTo>
                    <a:pt x="496709" y="298450"/>
                  </a:lnTo>
                  <a:close/>
                </a:path>
                <a:path w="512445" h="360680">
                  <a:moveTo>
                    <a:pt x="496722" y="308584"/>
                  </a:moveTo>
                  <a:lnTo>
                    <a:pt x="491655" y="308584"/>
                  </a:lnTo>
                  <a:lnTo>
                    <a:pt x="491655" y="313664"/>
                  </a:lnTo>
                  <a:lnTo>
                    <a:pt x="496722" y="313664"/>
                  </a:lnTo>
                  <a:lnTo>
                    <a:pt x="496722" y="308584"/>
                  </a:lnTo>
                  <a:close/>
                </a:path>
                <a:path w="512445" h="360680">
                  <a:moveTo>
                    <a:pt x="496735" y="318731"/>
                  </a:moveTo>
                  <a:lnTo>
                    <a:pt x="491667" y="318731"/>
                  </a:lnTo>
                  <a:lnTo>
                    <a:pt x="491667" y="323799"/>
                  </a:lnTo>
                  <a:lnTo>
                    <a:pt x="496735" y="323799"/>
                  </a:lnTo>
                  <a:lnTo>
                    <a:pt x="496735" y="318731"/>
                  </a:lnTo>
                  <a:close/>
                </a:path>
                <a:path w="512445" h="360680">
                  <a:moveTo>
                    <a:pt x="511975" y="324612"/>
                  </a:moveTo>
                  <a:lnTo>
                    <a:pt x="496747" y="332232"/>
                  </a:lnTo>
                  <a:lnTo>
                    <a:pt x="496747" y="328879"/>
                  </a:lnTo>
                  <a:lnTo>
                    <a:pt x="491680" y="328879"/>
                  </a:lnTo>
                  <a:lnTo>
                    <a:pt x="491680" y="332232"/>
                  </a:lnTo>
                  <a:lnTo>
                    <a:pt x="476465" y="324662"/>
                  </a:lnTo>
                  <a:lnTo>
                    <a:pt x="494271" y="360121"/>
                  </a:lnTo>
                  <a:lnTo>
                    <a:pt x="511975" y="324612"/>
                  </a:lnTo>
                  <a:close/>
                </a:path>
              </a:pathLst>
            </a:custGeom>
            <a:solidFill>
              <a:srgbClr val="565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933294" y="256569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17803" y="35504"/>
                  </a:moveTo>
                  <a:lnTo>
                    <a:pt x="0" y="50"/>
                  </a:lnTo>
                  <a:lnTo>
                    <a:pt x="17752" y="8876"/>
                  </a:lnTo>
                  <a:lnTo>
                    <a:pt x="35504" y="0"/>
                  </a:lnTo>
                  <a:lnTo>
                    <a:pt x="17803" y="35504"/>
                  </a:lnTo>
                  <a:close/>
                </a:path>
              </a:pathLst>
            </a:custGeom>
            <a:ln w="5072">
              <a:solidFill>
                <a:srgbClr val="5650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547056" y="2147650"/>
              <a:ext cx="13335" cy="146050"/>
            </a:xfrm>
            <a:custGeom>
              <a:avLst/>
              <a:gdLst/>
              <a:ahLst/>
              <a:cxnLst/>
              <a:rect l="l" t="t" r="r" b="b"/>
              <a:pathLst>
                <a:path w="13335" h="146050">
                  <a:moveTo>
                    <a:pt x="12781" y="0"/>
                  </a:moveTo>
                  <a:lnTo>
                    <a:pt x="0" y="145872"/>
                  </a:lnTo>
                </a:path>
              </a:pathLst>
            </a:custGeom>
            <a:ln w="507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0" name="object 570"/>
          <p:cNvSpPr/>
          <p:nvPr/>
        </p:nvSpPr>
        <p:spPr>
          <a:xfrm>
            <a:off x="359994" y="2874086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 txBox="1"/>
          <p:nvPr/>
        </p:nvSpPr>
        <p:spPr>
          <a:xfrm>
            <a:off x="347294" y="2886062"/>
            <a:ext cx="389001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[21]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Zambon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“Where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and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How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to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Improve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Graph-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based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Spatio-temporal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Predictors”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572" name="object 572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573" name="object 573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0" y="3214693"/>
              <a:ext cx="3723004" cy="25400"/>
            </a:xfrm>
            <a:custGeom>
              <a:avLst/>
              <a:gdLst/>
              <a:ahLst/>
              <a:cxnLst/>
              <a:rect l="l" t="t" r="r" b="b"/>
              <a:pathLst>
                <a:path w="3723004" h="25400">
                  <a:moveTo>
                    <a:pt x="0" y="25305"/>
                  </a:moveTo>
                  <a:lnTo>
                    <a:pt x="0" y="0"/>
                  </a:lnTo>
                  <a:lnTo>
                    <a:pt x="3723006" y="0"/>
                  </a:lnTo>
                  <a:lnTo>
                    <a:pt x="3723006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7569" y="1146858"/>
            <a:ext cx="4654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9F9F9"/>
                </a:solidFill>
                <a:latin typeface="Calibri"/>
                <a:cs typeface="Calibri"/>
              </a:rPr>
              <a:t>Part</a:t>
            </a:r>
            <a:r>
              <a:rPr sz="1400" spc="55" dirty="0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F9F9F9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2751" y="1510747"/>
            <a:ext cx="1354455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50" spc="-10" dirty="0">
                <a:solidFill>
                  <a:srgbClr val="F9F9F9"/>
                </a:solidFill>
              </a:rPr>
              <a:t>Challenges</a:t>
            </a:r>
            <a:endParaRPr sz="2050"/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54673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Challenges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9486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Challenges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8500" y="1005389"/>
            <a:ext cx="3369310" cy="15367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13664" indent="-100965">
              <a:lnSpc>
                <a:spcPct val="100000"/>
              </a:lnSpc>
              <a:spcBef>
                <a:spcPts val="275"/>
              </a:spcBef>
              <a:buFont typeface="Calibri"/>
              <a:buChar char="•"/>
              <a:tabLst>
                <a:tab pos="113664" algn="l"/>
              </a:tabLst>
            </a:pP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Latent</a:t>
            </a:r>
            <a:r>
              <a:rPr sz="1000" b="1" spc="-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graph</a:t>
            </a:r>
            <a:r>
              <a:rPr sz="1000" b="1" spc="-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learning</a:t>
            </a:r>
            <a:endParaRPr sz="1000">
              <a:latin typeface="Trebuchet MS"/>
              <a:cs typeface="Trebuchet MS"/>
            </a:endParaRPr>
          </a:p>
          <a:p>
            <a:pPr marL="114300">
              <a:lnSpc>
                <a:spcPct val="100000"/>
              </a:lnSpc>
              <a:spcBef>
                <a:spcPts val="17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What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do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when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underlying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known?</a:t>
            </a:r>
            <a:endParaRPr sz="1000">
              <a:latin typeface="Calibri"/>
              <a:cs typeface="Calibri"/>
            </a:endParaRPr>
          </a:p>
          <a:p>
            <a:pPr marL="113664" indent="-100965">
              <a:lnSpc>
                <a:spcPct val="100000"/>
              </a:lnSpc>
              <a:spcBef>
                <a:spcPts val="475"/>
              </a:spcBef>
              <a:buFont typeface="Calibri"/>
              <a:buChar char="•"/>
              <a:tabLst>
                <a:tab pos="113664" algn="l"/>
              </a:tabLst>
            </a:pP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Learning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in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non-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stationary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environments</a:t>
            </a:r>
            <a:endParaRPr sz="1000">
              <a:latin typeface="Trebuchet MS"/>
              <a:cs typeface="Trebuchet MS"/>
            </a:endParaRPr>
          </a:p>
          <a:p>
            <a:pPr marL="114300">
              <a:lnSpc>
                <a:spcPct val="100000"/>
              </a:lnSpc>
              <a:spcBef>
                <a:spcPts val="175"/>
              </a:spcBef>
            </a:pP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What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 do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when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 environment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changes?</a:t>
            </a:r>
            <a:endParaRPr sz="1000">
              <a:latin typeface="Calibri"/>
              <a:cs typeface="Calibri"/>
            </a:endParaRPr>
          </a:p>
          <a:p>
            <a:pPr marL="113664" indent="-100965">
              <a:lnSpc>
                <a:spcPct val="100000"/>
              </a:lnSpc>
              <a:spcBef>
                <a:spcPts val="470"/>
              </a:spcBef>
              <a:buFont typeface="Calibri"/>
              <a:buChar char="•"/>
              <a:tabLst>
                <a:tab pos="113664" algn="l"/>
              </a:tabLst>
            </a:pP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Scalability</a:t>
            </a:r>
            <a:endParaRPr sz="1000">
              <a:latin typeface="Trebuchet MS"/>
              <a:cs typeface="Trebuchet MS"/>
            </a:endParaRPr>
          </a:p>
          <a:p>
            <a:pPr marL="11430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How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deal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large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collections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series?</a:t>
            </a:r>
            <a:endParaRPr sz="1000">
              <a:latin typeface="Calibri"/>
              <a:cs typeface="Calibri"/>
            </a:endParaRPr>
          </a:p>
          <a:p>
            <a:pPr marL="113664" indent="-100965">
              <a:lnSpc>
                <a:spcPct val="100000"/>
              </a:lnSpc>
              <a:spcBef>
                <a:spcPts val="475"/>
              </a:spcBef>
              <a:buFont typeface="Calibri"/>
              <a:buChar char="•"/>
              <a:tabLst>
                <a:tab pos="113664" algn="l"/>
              </a:tabLst>
            </a:pP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Dealing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with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22373A"/>
                </a:solidFill>
                <a:latin typeface="Trebuchet MS"/>
                <a:cs typeface="Trebuchet MS"/>
              </a:rPr>
              <a:t>missing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  <a:p>
            <a:pPr marL="11430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How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deal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missing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observations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within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series?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7" name="object 7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3793490" cy="25400"/>
            </a:xfrm>
            <a:custGeom>
              <a:avLst/>
              <a:gdLst/>
              <a:ahLst/>
              <a:cxnLst/>
              <a:rect l="l" t="t" r="r" b="b"/>
              <a:pathLst>
                <a:path w="3793490" h="25400">
                  <a:moveTo>
                    <a:pt x="0" y="25305"/>
                  </a:moveTo>
                  <a:lnTo>
                    <a:pt x="0" y="0"/>
                  </a:lnTo>
                  <a:lnTo>
                    <a:pt x="3793232" y="0"/>
                  </a:lnTo>
                  <a:lnTo>
                    <a:pt x="3793232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524" y="1324366"/>
            <a:ext cx="18497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Latent</a:t>
            </a:r>
            <a:r>
              <a:rPr sz="1400" b="1" spc="15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graph</a:t>
            </a:r>
            <a:r>
              <a:rPr sz="1400" b="1" spc="155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spc="-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learning</a:t>
            </a:r>
            <a:endParaRPr sz="14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8224" y="1671770"/>
            <a:ext cx="2783840" cy="15240"/>
            <a:chOff x="1488224" y="1671770"/>
            <a:chExt cx="2783840" cy="15240"/>
          </a:xfrm>
        </p:grpSpPr>
        <p:sp>
          <p:nvSpPr>
            <p:cNvPr id="4" name="object 4"/>
            <p:cNvSpPr/>
            <p:nvPr/>
          </p:nvSpPr>
          <p:spPr>
            <a:xfrm>
              <a:off x="1488224" y="1671770"/>
              <a:ext cx="2783840" cy="15240"/>
            </a:xfrm>
            <a:custGeom>
              <a:avLst/>
              <a:gdLst/>
              <a:ahLst/>
              <a:cxnLst/>
              <a:rect l="l" t="t" r="r" b="b"/>
              <a:pathLst>
                <a:path w="2783840" h="15239">
                  <a:moveTo>
                    <a:pt x="0" y="15183"/>
                  </a:moveTo>
                  <a:lnTo>
                    <a:pt x="0" y="0"/>
                  </a:lnTo>
                  <a:lnTo>
                    <a:pt x="2783597" y="0"/>
                  </a:lnTo>
                  <a:lnTo>
                    <a:pt x="278359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224" y="1671770"/>
              <a:ext cx="1833245" cy="15240"/>
            </a:xfrm>
            <a:custGeom>
              <a:avLst/>
              <a:gdLst/>
              <a:ahLst/>
              <a:cxnLst/>
              <a:rect l="l" t="t" r="r" b="b"/>
              <a:pathLst>
                <a:path w="1833245" h="15239">
                  <a:moveTo>
                    <a:pt x="0" y="15183"/>
                  </a:moveTo>
                  <a:lnTo>
                    <a:pt x="0" y="0"/>
                  </a:lnTo>
                  <a:lnTo>
                    <a:pt x="1833106" y="0"/>
                  </a:lnTo>
                  <a:lnTo>
                    <a:pt x="1833106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0445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Latent</a:t>
            </a:r>
            <a:r>
              <a:rPr sz="900" spc="3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learning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618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Learning</a:t>
            </a:r>
            <a:r>
              <a:rPr spc="155" dirty="0"/>
              <a:t> </a:t>
            </a:r>
            <a:r>
              <a:rPr dirty="0"/>
              <a:t>and</a:t>
            </a:r>
            <a:r>
              <a:rPr spc="165" dirty="0"/>
              <a:t> </a:t>
            </a:r>
            <a:r>
              <a:rPr dirty="0"/>
              <a:t>adjacency</a:t>
            </a:r>
            <a:r>
              <a:rPr spc="105" dirty="0"/>
              <a:t> </a:t>
            </a:r>
            <a:r>
              <a:rPr spc="-10" dirty="0"/>
              <a:t>matrix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55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9216" y="659962"/>
            <a:ext cx="3418204" cy="105918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7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315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Relational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information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not</a:t>
            </a:r>
            <a:r>
              <a:rPr sz="1000" spc="3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always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B85350"/>
                </a:solidFill>
                <a:latin typeface="Calibri"/>
                <a:cs typeface="Calibri"/>
              </a:rPr>
              <a:t>available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7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75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might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ineffective</a:t>
            </a:r>
            <a:r>
              <a:rPr sz="1000" spc="1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capturing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spatial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dynamics.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34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Relational</a:t>
            </a:r>
            <a:r>
              <a:rPr sz="1000" spc="3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architectural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biases</a:t>
            </a:r>
            <a:r>
              <a:rPr sz="1000" spc="4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nonetheless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exploited</a:t>
            </a:r>
            <a:endParaRPr sz="1000">
              <a:latin typeface="Calibri"/>
              <a:cs typeface="Calibri"/>
            </a:endParaRPr>
          </a:p>
          <a:p>
            <a:pPr marR="30480" algn="ctr">
              <a:lnSpc>
                <a:spcPct val="100000"/>
              </a:lnSpc>
              <a:spcBef>
                <a:spcPts val="160"/>
              </a:spcBef>
            </a:pPr>
            <a:r>
              <a:rPr sz="900" i="1" dirty="0">
                <a:solidFill>
                  <a:srgbClr val="22373A"/>
                </a:solidFill>
                <a:latin typeface="Times New Roman"/>
                <a:cs typeface="Times New Roman"/>
              </a:rPr>
              <a:t>→</a:t>
            </a:r>
            <a:r>
              <a:rPr sz="900" i="1" spc="325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900" b="1" spc="-50" dirty="0">
                <a:solidFill>
                  <a:srgbClr val="22373A"/>
                </a:solidFill>
                <a:latin typeface="Trebuchet MS"/>
                <a:cs typeface="Trebuchet MS"/>
              </a:rPr>
              <a:t>extract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22373A"/>
                </a:solidFill>
                <a:latin typeface="Trebuchet MS"/>
                <a:cs typeface="Trebuchet MS"/>
              </a:rPr>
              <a:t>a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b="1" spc="-25" dirty="0">
                <a:solidFill>
                  <a:srgbClr val="22373A"/>
                </a:solidFill>
                <a:latin typeface="Trebuchet MS"/>
                <a:cs typeface="Trebuchet MS"/>
              </a:rPr>
              <a:t>graph</a:t>
            </a:r>
            <a:r>
              <a:rPr sz="9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from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or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attributes</a:t>
            </a:r>
            <a:endParaRPr sz="900">
              <a:latin typeface="Calibri"/>
              <a:cs typeface="Calibri"/>
            </a:endParaRPr>
          </a:p>
          <a:p>
            <a:pPr marR="889000" algn="ctr">
              <a:lnSpc>
                <a:spcPct val="100000"/>
              </a:lnSpc>
              <a:spcBef>
                <a:spcPts val="1090"/>
              </a:spcBef>
            </a:pPr>
            <a:r>
              <a:rPr sz="1500" b="1" i="1" spc="172" baseline="8333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700" i="1" spc="114" dirty="0">
                <a:solidFill>
                  <a:srgbClr val="22373A"/>
                </a:solidFill>
                <a:latin typeface="DejaVu Sans Mono"/>
                <a:cs typeface="DejaVu Sans Mono"/>
              </a:rPr>
              <a:t>≤</a:t>
            </a:r>
            <a:r>
              <a:rPr sz="70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797" y="1792121"/>
            <a:ext cx="1438707" cy="56341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838176" y="1837428"/>
            <a:ext cx="1148715" cy="516255"/>
            <a:chOff x="2838176" y="1837428"/>
            <a:chExt cx="1148715" cy="516255"/>
          </a:xfrm>
        </p:grpSpPr>
        <p:sp>
          <p:nvSpPr>
            <p:cNvPr id="8" name="object 8"/>
            <p:cNvSpPr/>
            <p:nvPr/>
          </p:nvSpPr>
          <p:spPr>
            <a:xfrm>
              <a:off x="2842938" y="1842191"/>
              <a:ext cx="1139190" cy="506730"/>
            </a:xfrm>
            <a:custGeom>
              <a:avLst/>
              <a:gdLst/>
              <a:ahLst/>
              <a:cxnLst/>
              <a:rect l="l" t="t" r="r" b="b"/>
              <a:pathLst>
                <a:path w="1139189" h="506730">
                  <a:moveTo>
                    <a:pt x="108813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455497"/>
                  </a:lnTo>
                  <a:lnTo>
                    <a:pt x="3977" y="475197"/>
                  </a:lnTo>
                  <a:lnTo>
                    <a:pt x="14823" y="491284"/>
                  </a:lnTo>
                  <a:lnTo>
                    <a:pt x="30910" y="502131"/>
                  </a:lnTo>
                  <a:lnTo>
                    <a:pt x="50610" y="506108"/>
                  </a:lnTo>
                  <a:lnTo>
                    <a:pt x="1088133" y="506108"/>
                  </a:lnTo>
                  <a:lnTo>
                    <a:pt x="1107833" y="502131"/>
                  </a:lnTo>
                  <a:lnTo>
                    <a:pt x="1123920" y="491284"/>
                  </a:lnTo>
                  <a:lnTo>
                    <a:pt x="1134767" y="475197"/>
                  </a:lnTo>
                  <a:lnTo>
                    <a:pt x="1138744" y="455497"/>
                  </a:lnTo>
                  <a:lnTo>
                    <a:pt x="1138744" y="50610"/>
                  </a:lnTo>
                  <a:lnTo>
                    <a:pt x="1134767" y="30910"/>
                  </a:lnTo>
                  <a:lnTo>
                    <a:pt x="1123920" y="14823"/>
                  </a:lnTo>
                  <a:lnTo>
                    <a:pt x="1107833" y="3977"/>
                  </a:lnTo>
                  <a:lnTo>
                    <a:pt x="1088133" y="0"/>
                  </a:lnTo>
                  <a:close/>
                </a:path>
              </a:pathLst>
            </a:custGeom>
            <a:solidFill>
              <a:srgbClr val="CCE4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42938" y="1842191"/>
              <a:ext cx="1139190" cy="506730"/>
            </a:xfrm>
            <a:custGeom>
              <a:avLst/>
              <a:gdLst/>
              <a:ahLst/>
              <a:cxnLst/>
              <a:rect l="l" t="t" r="r" b="b"/>
              <a:pathLst>
                <a:path w="1139189" h="506730">
                  <a:moveTo>
                    <a:pt x="108813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455497"/>
                  </a:lnTo>
                  <a:lnTo>
                    <a:pt x="3977" y="475197"/>
                  </a:lnTo>
                  <a:lnTo>
                    <a:pt x="14823" y="491284"/>
                  </a:lnTo>
                  <a:lnTo>
                    <a:pt x="30910" y="502131"/>
                  </a:lnTo>
                  <a:lnTo>
                    <a:pt x="50610" y="506108"/>
                  </a:lnTo>
                  <a:lnTo>
                    <a:pt x="1088133" y="506108"/>
                  </a:lnTo>
                  <a:lnTo>
                    <a:pt x="1107833" y="502131"/>
                  </a:lnTo>
                  <a:lnTo>
                    <a:pt x="1123920" y="491284"/>
                  </a:lnTo>
                  <a:lnTo>
                    <a:pt x="1134767" y="475197"/>
                  </a:lnTo>
                  <a:lnTo>
                    <a:pt x="1138744" y="455497"/>
                  </a:lnTo>
                  <a:lnTo>
                    <a:pt x="1138744" y="50610"/>
                  </a:lnTo>
                  <a:lnTo>
                    <a:pt x="1134767" y="30910"/>
                  </a:lnTo>
                  <a:lnTo>
                    <a:pt x="1123920" y="14823"/>
                  </a:lnTo>
                  <a:lnTo>
                    <a:pt x="1107833" y="3977"/>
                  </a:lnTo>
                  <a:lnTo>
                    <a:pt x="1088133" y="0"/>
                  </a:lnTo>
                  <a:close/>
                </a:path>
              </a:pathLst>
            </a:custGeom>
            <a:ln w="9489">
              <a:solidFill>
                <a:srgbClr val="007A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49671" y="1991199"/>
            <a:ext cx="1125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Graph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extraction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00436" y="1741271"/>
            <a:ext cx="487045" cy="701040"/>
            <a:chOff x="4400436" y="1741271"/>
            <a:chExt cx="487045" cy="701040"/>
          </a:xfrm>
        </p:grpSpPr>
        <p:sp>
          <p:nvSpPr>
            <p:cNvPr id="12" name="object 12"/>
            <p:cNvSpPr/>
            <p:nvPr/>
          </p:nvSpPr>
          <p:spPr>
            <a:xfrm>
              <a:off x="4568764" y="2035602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59643" y="0"/>
                  </a:moveTo>
                  <a:lnTo>
                    <a:pt x="36427" y="4687"/>
                  </a:lnTo>
                  <a:lnTo>
                    <a:pt x="17468" y="17469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9"/>
                  </a:lnTo>
                  <a:lnTo>
                    <a:pt x="82859" y="4687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E9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68764" y="2035602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9"/>
                  </a:lnTo>
                  <a:lnTo>
                    <a:pt x="82859" y="4687"/>
                  </a:lnTo>
                  <a:lnTo>
                    <a:pt x="59643" y="0"/>
                  </a:lnTo>
                  <a:lnTo>
                    <a:pt x="36427" y="4687"/>
                  </a:lnTo>
                  <a:lnTo>
                    <a:pt x="17468" y="17469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B85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06763" y="2316196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59643" y="0"/>
                  </a:moveTo>
                  <a:lnTo>
                    <a:pt x="36427" y="4687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7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F2E0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06763" y="2316196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7"/>
                  </a:lnTo>
                  <a:lnTo>
                    <a:pt x="59643" y="0"/>
                  </a:lnTo>
                  <a:lnTo>
                    <a:pt x="36427" y="4687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D7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61801" y="2197586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59643" y="0"/>
                  </a:moveTo>
                  <a:lnTo>
                    <a:pt x="36427" y="4687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7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D9E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61801" y="2197586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8"/>
                  </a:lnTo>
                  <a:lnTo>
                    <a:pt x="82859" y="4687"/>
                  </a:lnTo>
                  <a:lnTo>
                    <a:pt x="59643" y="0"/>
                  </a:lnTo>
                  <a:lnTo>
                    <a:pt x="36427" y="4687"/>
                  </a:lnTo>
                  <a:lnTo>
                    <a:pt x="17468" y="17468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68764" y="1747597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59643" y="0"/>
                  </a:moveTo>
                  <a:lnTo>
                    <a:pt x="36427" y="4687"/>
                  </a:lnTo>
                  <a:lnTo>
                    <a:pt x="17468" y="17469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lnTo>
                    <a:pt x="114599" y="36427"/>
                  </a:lnTo>
                  <a:lnTo>
                    <a:pt x="101817" y="17469"/>
                  </a:lnTo>
                  <a:lnTo>
                    <a:pt x="82859" y="4687"/>
                  </a:lnTo>
                  <a:lnTo>
                    <a:pt x="59643" y="0"/>
                  </a:lnTo>
                  <a:close/>
                </a:path>
              </a:pathLst>
            </a:custGeom>
            <a:solidFill>
              <a:srgbClr val="DFD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68764" y="1747597"/>
              <a:ext cx="119380" cy="119380"/>
            </a:xfrm>
            <a:custGeom>
              <a:avLst/>
              <a:gdLst/>
              <a:ahLst/>
              <a:cxnLst/>
              <a:rect l="l" t="t" r="r" b="b"/>
              <a:pathLst>
                <a:path w="119379" h="119380">
                  <a:moveTo>
                    <a:pt x="119286" y="59643"/>
                  </a:moveTo>
                  <a:lnTo>
                    <a:pt x="114599" y="36427"/>
                  </a:lnTo>
                  <a:lnTo>
                    <a:pt x="101817" y="17469"/>
                  </a:lnTo>
                  <a:lnTo>
                    <a:pt x="82859" y="4687"/>
                  </a:lnTo>
                  <a:lnTo>
                    <a:pt x="59643" y="0"/>
                  </a:lnTo>
                  <a:lnTo>
                    <a:pt x="36427" y="4687"/>
                  </a:lnTo>
                  <a:lnTo>
                    <a:pt x="17468" y="17469"/>
                  </a:lnTo>
                  <a:lnTo>
                    <a:pt x="4687" y="36427"/>
                  </a:lnTo>
                  <a:lnTo>
                    <a:pt x="0" y="59643"/>
                  </a:lnTo>
                  <a:lnTo>
                    <a:pt x="4687" y="82859"/>
                  </a:lnTo>
                  <a:lnTo>
                    <a:pt x="17468" y="101817"/>
                  </a:lnTo>
                  <a:lnTo>
                    <a:pt x="36427" y="114599"/>
                  </a:lnTo>
                  <a:lnTo>
                    <a:pt x="59643" y="119286"/>
                  </a:lnTo>
                  <a:lnTo>
                    <a:pt x="82859" y="114599"/>
                  </a:lnTo>
                  <a:lnTo>
                    <a:pt x="101817" y="101817"/>
                  </a:lnTo>
                  <a:lnTo>
                    <a:pt x="114599" y="82859"/>
                  </a:lnTo>
                  <a:lnTo>
                    <a:pt x="119286" y="59643"/>
                  </a:lnTo>
                  <a:close/>
                </a:path>
              </a:pathLst>
            </a:custGeom>
            <a:ln w="12652">
              <a:solidFill>
                <a:srgbClr val="9672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99390" y="1873210"/>
              <a:ext cx="271780" cy="445770"/>
            </a:xfrm>
            <a:custGeom>
              <a:avLst/>
              <a:gdLst/>
              <a:ahLst/>
              <a:cxnLst/>
              <a:rect l="l" t="t" r="r" b="b"/>
              <a:pathLst>
                <a:path w="271779" h="445769">
                  <a:moveTo>
                    <a:pt x="96033" y="279165"/>
                  </a:moveTo>
                  <a:lnTo>
                    <a:pt x="0" y="445498"/>
                  </a:lnTo>
                </a:path>
                <a:path w="271779" h="445769">
                  <a:moveTo>
                    <a:pt x="179550" y="264439"/>
                  </a:moveTo>
                  <a:lnTo>
                    <a:pt x="271521" y="341614"/>
                  </a:lnTo>
                </a:path>
                <a:path w="271779" h="445769">
                  <a:moveTo>
                    <a:pt x="129017" y="156065"/>
                  </a:moveTo>
                  <a:lnTo>
                    <a:pt x="129017" y="0"/>
                  </a:lnTo>
                </a:path>
              </a:pathLst>
            </a:custGeom>
            <a:ln w="1265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550778" y="1480317"/>
            <a:ext cx="186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465" baseline="-13888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00" spc="190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78189" y="2065110"/>
            <a:ext cx="1877695" cy="57785"/>
            <a:chOff x="2478189" y="2065110"/>
            <a:chExt cx="1877695" cy="57785"/>
          </a:xfrm>
        </p:grpSpPr>
        <p:sp>
          <p:nvSpPr>
            <p:cNvPr id="23" name="object 23"/>
            <p:cNvSpPr/>
            <p:nvPr/>
          </p:nvSpPr>
          <p:spPr>
            <a:xfrm>
              <a:off x="2478189" y="209524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957" y="0"/>
                  </a:lnTo>
                </a:path>
              </a:pathLst>
            </a:custGeom>
            <a:ln w="12652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64808" y="2067726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0" y="55039"/>
                  </a:lnTo>
                  <a:lnTo>
                    <a:pt x="18002" y="45837"/>
                  </a:lnTo>
                  <a:lnTo>
                    <a:pt x="37609" y="37839"/>
                  </a:lnTo>
                  <a:lnTo>
                    <a:pt x="56759" y="31561"/>
                  </a:lnTo>
                  <a:lnTo>
                    <a:pt x="73385" y="27519"/>
                  </a:lnTo>
                  <a:lnTo>
                    <a:pt x="56759" y="23477"/>
                  </a:lnTo>
                  <a:lnTo>
                    <a:pt x="37609" y="17199"/>
                  </a:lnTo>
                  <a:lnTo>
                    <a:pt x="18002" y="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86428" y="2092607"/>
              <a:ext cx="303530" cy="1270"/>
            </a:xfrm>
            <a:custGeom>
              <a:avLst/>
              <a:gdLst/>
              <a:ahLst/>
              <a:cxnLst/>
              <a:rect l="l" t="t" r="r" b="b"/>
              <a:pathLst>
                <a:path w="303529" h="1269">
                  <a:moveTo>
                    <a:pt x="0" y="921"/>
                  </a:moveTo>
                  <a:lnTo>
                    <a:pt x="303261" y="0"/>
                  </a:lnTo>
                </a:path>
              </a:pathLst>
            </a:custGeom>
            <a:ln w="12652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82267" y="2065110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0" y="0"/>
                  </a:moveTo>
                  <a:lnTo>
                    <a:pt x="167" y="55037"/>
                  </a:lnTo>
                  <a:lnTo>
                    <a:pt x="18141" y="45781"/>
                  </a:lnTo>
                  <a:lnTo>
                    <a:pt x="37723" y="37723"/>
                  </a:lnTo>
                  <a:lnTo>
                    <a:pt x="56853" y="31388"/>
                  </a:lnTo>
                  <a:lnTo>
                    <a:pt x="73467" y="27295"/>
                  </a:lnTo>
                  <a:lnTo>
                    <a:pt x="56828" y="23304"/>
                  </a:lnTo>
                  <a:lnTo>
                    <a:pt x="37661" y="17085"/>
                  </a:lnTo>
                  <a:lnTo>
                    <a:pt x="18029" y="9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98500" y="2614223"/>
            <a:ext cx="3481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664" indent="-100965">
              <a:lnSpc>
                <a:spcPct val="100000"/>
              </a:lnSpc>
              <a:spcBef>
                <a:spcPts val="95"/>
              </a:spcBef>
              <a:buChar char="•"/>
              <a:tabLst>
                <a:tab pos="113664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interpreted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regularizing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spatial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attention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operator.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0006" y="2917291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30" name="object 30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3214693"/>
              <a:ext cx="3863975" cy="25400"/>
            </a:xfrm>
            <a:custGeom>
              <a:avLst/>
              <a:gdLst/>
              <a:ahLst/>
              <a:cxnLst/>
              <a:rect l="l" t="t" r="r" b="b"/>
              <a:pathLst>
                <a:path w="3863975" h="25400">
                  <a:moveTo>
                    <a:pt x="0" y="25305"/>
                  </a:moveTo>
                  <a:lnTo>
                    <a:pt x="0" y="0"/>
                  </a:lnTo>
                  <a:lnTo>
                    <a:pt x="3863457" y="0"/>
                  </a:lnTo>
                  <a:lnTo>
                    <a:pt x="3863457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47306" y="2929267"/>
            <a:ext cx="3413125" cy="158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[22]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“Sparse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learning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from spatiotemporal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series”,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JMLR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0445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Latent</a:t>
            </a:r>
            <a:r>
              <a:rPr sz="900" spc="3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learning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0402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Time-</a:t>
            </a:r>
            <a:r>
              <a:rPr dirty="0"/>
              <a:t>series</a:t>
            </a:r>
            <a:r>
              <a:rPr spc="245" dirty="0"/>
              <a:t> </a:t>
            </a:r>
            <a:r>
              <a:rPr spc="-10" dirty="0"/>
              <a:t>similarities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56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14796" y="1490778"/>
          <a:ext cx="765810" cy="673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4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6D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58E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58E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58E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2631" y="1517775"/>
            <a:ext cx="82281" cy="822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2496" y="1652428"/>
            <a:ext cx="82281" cy="822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32631" y="1794381"/>
            <a:ext cx="82281" cy="8228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2496" y="1922815"/>
            <a:ext cx="82281" cy="8228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32496" y="2050978"/>
            <a:ext cx="82281" cy="8228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56529" y="1369062"/>
            <a:ext cx="82281" cy="8228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91722" y="1369062"/>
            <a:ext cx="82281" cy="8228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840435" y="1369062"/>
            <a:ext cx="204470" cy="82550"/>
            <a:chOff x="3840435" y="1369062"/>
            <a:chExt cx="204470" cy="8255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0435" y="1369062"/>
              <a:ext cx="82281" cy="82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62109" y="1369062"/>
              <a:ext cx="82281" cy="8228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97303" y="1369062"/>
            <a:ext cx="82281" cy="8228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47294" y="876230"/>
            <a:ext cx="3806825" cy="179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Probably,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simplest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extract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from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computing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time</a:t>
            </a:r>
            <a:r>
              <a:rPr sz="1000" spc="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series</a:t>
            </a:r>
            <a:r>
              <a:rPr sz="1000" spc="5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similarity</a:t>
            </a:r>
            <a:r>
              <a:rPr sz="1000" spc="5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scores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648335" indent="-100965">
              <a:lnSpc>
                <a:spcPct val="100000"/>
              </a:lnSpc>
              <a:spcBef>
                <a:spcPts val="795"/>
              </a:spcBef>
              <a:buChar char="•"/>
              <a:tabLst>
                <a:tab pos="64833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Pearson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correlation</a:t>
            </a:r>
            <a:endParaRPr sz="1000">
              <a:latin typeface="Calibri"/>
              <a:cs typeface="Calibri"/>
            </a:endParaRPr>
          </a:p>
          <a:p>
            <a:pPr marL="64833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648335" algn="l"/>
              </a:tabLst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Correntropy</a:t>
            </a:r>
            <a:endParaRPr sz="1000">
              <a:latin typeface="Calibri"/>
              <a:cs typeface="Calibri"/>
            </a:endParaRPr>
          </a:p>
          <a:p>
            <a:pPr marL="64833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64833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Granger</a:t>
            </a:r>
            <a:r>
              <a:rPr sz="1000" spc="-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causality</a:t>
            </a:r>
            <a:endParaRPr sz="1000">
              <a:latin typeface="Calibri"/>
              <a:cs typeface="Calibri"/>
            </a:endParaRPr>
          </a:p>
          <a:p>
            <a:pPr marL="648335" indent="-100965">
              <a:lnSpc>
                <a:spcPct val="100000"/>
              </a:lnSpc>
              <a:spcBef>
                <a:spcPts val="470"/>
              </a:spcBef>
              <a:buChar char="•"/>
              <a:tabLst>
                <a:tab pos="64833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Kernels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endParaRPr sz="1000">
              <a:latin typeface="Calibri"/>
              <a:cs typeface="Calibri"/>
            </a:endParaRPr>
          </a:p>
          <a:p>
            <a:pPr marL="648335" indent="-100965">
              <a:lnSpc>
                <a:spcPct val="100000"/>
              </a:lnSpc>
              <a:spcBef>
                <a:spcPts val="475"/>
              </a:spcBef>
              <a:buFont typeface="Calibri"/>
              <a:buChar char="•"/>
              <a:tabLst>
                <a:tab pos="648335" algn="l"/>
              </a:tabLst>
            </a:pP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r>
              <a:rPr sz="1000" b="0" i="1" spc="-12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0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39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Thresholding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might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necessary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obtain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binary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sparse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graphs.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9" name="object 1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3214693"/>
              <a:ext cx="3933825" cy="25400"/>
            </a:xfrm>
            <a:custGeom>
              <a:avLst/>
              <a:gdLst/>
              <a:ahLst/>
              <a:cxnLst/>
              <a:rect l="l" t="t" r="r" b="b"/>
              <a:pathLst>
                <a:path w="3933825" h="25400">
                  <a:moveTo>
                    <a:pt x="0" y="25305"/>
                  </a:moveTo>
                  <a:lnTo>
                    <a:pt x="0" y="0"/>
                  </a:lnTo>
                  <a:lnTo>
                    <a:pt x="3933683" y="0"/>
                  </a:lnTo>
                  <a:lnTo>
                    <a:pt x="393368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0445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Latent</a:t>
            </a:r>
            <a:r>
              <a:rPr sz="900" spc="3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learning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8497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Latent</a:t>
            </a:r>
            <a:r>
              <a:rPr spc="150" dirty="0"/>
              <a:t> </a:t>
            </a:r>
            <a:r>
              <a:rPr dirty="0"/>
              <a:t>graph</a:t>
            </a:r>
            <a:r>
              <a:rPr spc="15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57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894" y="676419"/>
            <a:ext cx="4380230" cy="179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integrated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approach: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learn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relations</a:t>
            </a:r>
            <a:r>
              <a:rPr sz="1000" b="1" spc="-6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end-to-end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downstream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task</a:t>
            </a:r>
            <a:endParaRPr sz="1000">
              <a:latin typeface="Calibri"/>
              <a:cs typeface="Calibri"/>
            </a:endParaRPr>
          </a:p>
          <a:p>
            <a:pPr marL="290195" indent="-100965">
              <a:lnSpc>
                <a:spcPct val="100000"/>
              </a:lnSpc>
              <a:spcBef>
                <a:spcPts val="725"/>
              </a:spcBef>
              <a:buChar char="•"/>
              <a:tabLst>
                <a:tab pos="2901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function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input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data,</a:t>
            </a:r>
            <a:endParaRPr sz="1000">
              <a:latin typeface="Calibri"/>
              <a:cs typeface="Calibri"/>
            </a:endParaRPr>
          </a:p>
          <a:p>
            <a:pPr marL="290195" indent="-100965">
              <a:lnSpc>
                <a:spcPct val="100000"/>
              </a:lnSpc>
              <a:spcBef>
                <a:spcPts val="170"/>
              </a:spcBef>
              <a:buChar char="•"/>
              <a:tabLst>
                <a:tab pos="2901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 trainable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parameters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model,</a:t>
            </a:r>
            <a:endParaRPr sz="1000">
              <a:latin typeface="Calibri"/>
              <a:cs typeface="Calibri"/>
            </a:endParaRPr>
          </a:p>
          <a:p>
            <a:pPr marL="290195" indent="-100965">
              <a:lnSpc>
                <a:spcPct val="100000"/>
              </a:lnSpc>
              <a:spcBef>
                <a:spcPts val="175"/>
              </a:spcBef>
              <a:buChar char="•"/>
              <a:tabLst>
                <a:tab pos="2901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or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007AA5"/>
                </a:solidFill>
                <a:latin typeface="Calibri"/>
                <a:cs typeface="Calibri"/>
              </a:rPr>
              <a:t>both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38100" marR="438784">
              <a:lnSpc>
                <a:spcPct val="197600"/>
              </a:lnSpc>
              <a:spcBef>
                <a:spcPts val="5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This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problem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known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latent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graph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learning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(or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latent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inference).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Two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different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approaches: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1000">
              <a:latin typeface="Calibri"/>
              <a:cs typeface="Calibri"/>
            </a:endParaRPr>
          </a:p>
          <a:p>
            <a:pPr marL="133350">
              <a:lnSpc>
                <a:spcPts val="475"/>
              </a:lnSpc>
            </a:pP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2</a:t>
            </a:r>
            <a:r>
              <a:rPr sz="1000" spc="-725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500" spc="67" baseline="75000" dirty="0">
                <a:solidFill>
                  <a:srgbClr val="22373A"/>
                </a:solidFill>
                <a:latin typeface="Calibri"/>
                <a:cs typeface="Calibri"/>
              </a:rPr>
              <a:t>1.</a:t>
            </a:r>
            <a:r>
              <a:rPr sz="1500" spc="375" baseline="750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arnin</a:t>
            </a:r>
            <a:r>
              <a:rPr sz="1000" spc="-3285" dirty="0">
                <a:solidFill>
                  <a:srgbClr val="22373A"/>
                </a:solidFill>
                <a:latin typeface="Calibri"/>
                <a:cs typeface="Calibri"/>
              </a:rPr>
              <a:t>g</a:t>
            </a:r>
            <a:r>
              <a:rPr sz="1500" spc="15" baseline="75000" dirty="0">
                <a:solidFill>
                  <a:srgbClr val="22373A"/>
                </a:solidFill>
                <a:latin typeface="Calibri"/>
                <a:cs typeface="Calibri"/>
              </a:rPr>
              <a:t>l</a:t>
            </a:r>
            <a:r>
              <a:rPr sz="1500" spc="-7" baseline="75000" dirty="0">
                <a:solidFill>
                  <a:srgbClr val="22373A"/>
                </a:solidFill>
                <a:latin typeface="Calibri"/>
                <a:cs typeface="Calibri"/>
              </a:rPr>
              <a:t>e</a:t>
            </a:r>
            <a:r>
              <a:rPr sz="1500" spc="15" baseline="75000" dirty="0">
                <a:solidFill>
                  <a:srgbClr val="22373A"/>
                </a:solidFill>
                <a:latin typeface="Calibri"/>
                <a:cs typeface="Calibri"/>
              </a:rPr>
              <a:t>arning</a:t>
            </a:r>
            <a:r>
              <a:rPr sz="1500" spc="-44" baseline="750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475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500" spc="15" baseline="75000" dirty="0">
                <a:solidFill>
                  <a:srgbClr val="22373A"/>
                </a:solidFill>
                <a:latin typeface="Calibri"/>
                <a:cs typeface="Calibri"/>
              </a:rPr>
              <a:t>di</a:t>
            </a:r>
            <a:r>
              <a:rPr sz="1500" spc="-630" baseline="75000" dirty="0">
                <a:solidFill>
                  <a:srgbClr val="22373A"/>
                </a:solidFill>
                <a:latin typeface="Calibri"/>
                <a:cs typeface="Calibri"/>
              </a:rPr>
              <a:t>r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p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o</a:t>
            </a:r>
            <a:r>
              <a:rPr sz="1000" spc="-5" dirty="0">
                <a:solidFill>
                  <a:srgbClr val="007AA5"/>
                </a:solidFill>
                <a:latin typeface="Calibri"/>
                <a:cs typeface="Calibri"/>
              </a:rPr>
              <a:t>b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abilit</a:t>
            </a:r>
            <a:r>
              <a:rPr sz="1000" spc="-3935" dirty="0">
                <a:solidFill>
                  <a:srgbClr val="007AA5"/>
                </a:solidFill>
                <a:latin typeface="Calibri"/>
                <a:cs typeface="Calibri"/>
              </a:rPr>
              <a:t>y</a:t>
            </a:r>
            <a:r>
              <a:rPr sz="1500" spc="15" baseline="75000" dirty="0">
                <a:solidFill>
                  <a:srgbClr val="22373A"/>
                </a:solidFill>
                <a:latin typeface="Calibri"/>
                <a:cs typeface="Calibri"/>
              </a:rPr>
              <a:t>e</a:t>
            </a:r>
            <a:r>
              <a:rPr sz="1500" baseline="75000" dirty="0">
                <a:solidFill>
                  <a:srgbClr val="22373A"/>
                </a:solidFill>
                <a:latin typeface="Calibri"/>
                <a:cs typeface="Calibri"/>
              </a:rPr>
              <a:t>c</a:t>
            </a:r>
            <a:r>
              <a:rPr sz="1500" spc="15" baseline="75000" dirty="0">
                <a:solidFill>
                  <a:srgbClr val="22373A"/>
                </a:solidFill>
                <a:latin typeface="Calibri"/>
                <a:cs typeface="Calibri"/>
              </a:rPr>
              <a:t>tly</a:t>
            </a:r>
            <a:r>
              <a:rPr sz="1500" spc="-44" baseline="750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500" baseline="75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500" spc="-52" baseline="750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500" spc="15" baseline="75000" dirty="0">
                <a:solidFill>
                  <a:srgbClr val="007AA5"/>
                </a:solidFill>
                <a:latin typeface="Calibri"/>
                <a:cs typeface="Calibri"/>
              </a:rPr>
              <a:t>adja</a:t>
            </a:r>
            <a:r>
              <a:rPr sz="1500" spc="-232" baseline="75000" dirty="0">
                <a:solidFill>
                  <a:srgbClr val="007AA5"/>
                </a:solidFill>
                <a:latin typeface="Calibri"/>
                <a:cs typeface="Calibri"/>
              </a:rPr>
              <a:t>c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tributio</a:t>
            </a:r>
            <a:r>
              <a:rPr sz="1000" spc="-4740" dirty="0">
                <a:solidFill>
                  <a:srgbClr val="007AA5"/>
                </a:solidFill>
                <a:latin typeface="Calibri"/>
                <a:cs typeface="Calibri"/>
              </a:rPr>
              <a:t>n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dis</a:t>
            </a:r>
            <a:r>
              <a:rPr sz="1000" spc="-10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500" baseline="75000" dirty="0">
                <a:solidFill>
                  <a:srgbClr val="007AA5"/>
                </a:solidFill>
                <a:latin typeface="Calibri"/>
                <a:cs typeface="Calibri"/>
              </a:rPr>
              <a:t>ency</a:t>
            </a:r>
            <a:r>
              <a:rPr sz="1500" spc="-52" baseline="7500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500" spc="52" baseline="75000" dirty="0">
                <a:solidFill>
                  <a:srgbClr val="007AA5"/>
                </a:solidFill>
                <a:latin typeface="Calibri"/>
                <a:cs typeface="Calibri"/>
              </a:rPr>
              <a:t>m</a:t>
            </a:r>
            <a:r>
              <a:rPr sz="1500" spc="30" baseline="75000" dirty="0">
                <a:solidFill>
                  <a:srgbClr val="007AA5"/>
                </a:solidFill>
                <a:latin typeface="Calibri"/>
                <a:cs typeface="Calibri"/>
              </a:rPr>
              <a:t>a</a:t>
            </a:r>
            <a:r>
              <a:rPr sz="1500" spc="52" baseline="75000" dirty="0">
                <a:solidFill>
                  <a:srgbClr val="007AA5"/>
                </a:solidFill>
                <a:latin typeface="Calibri"/>
                <a:cs typeface="Calibri"/>
              </a:rPr>
              <a:t>tri</a:t>
            </a:r>
            <a:r>
              <a:rPr sz="1500" spc="-112" baseline="75000" dirty="0">
                <a:solidFill>
                  <a:srgbClr val="007AA5"/>
                </a:solidFill>
                <a:latin typeface="Calibri"/>
                <a:cs typeface="Calibri"/>
              </a:rPr>
              <a:t>x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e</a:t>
            </a:r>
            <a:r>
              <a:rPr sz="1000" spc="-1300" dirty="0">
                <a:solidFill>
                  <a:srgbClr val="007AA5"/>
                </a:solidFill>
                <a:latin typeface="Calibri"/>
                <a:cs typeface="Calibri"/>
              </a:rPr>
              <a:t>r</a:t>
            </a:r>
            <a:r>
              <a:rPr sz="1000" spc="-944" dirty="0">
                <a:solidFill>
                  <a:srgbClr val="007AA5"/>
                </a:solidFill>
                <a:latin typeface="Calibri"/>
                <a:cs typeface="Calibri"/>
              </a:rPr>
              <a:t>v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o</a:t>
            </a:r>
            <a:r>
              <a:rPr sz="1000" spc="145" dirty="0">
                <a:solidFill>
                  <a:srgbClr val="007AA5"/>
                </a:solidFill>
                <a:latin typeface="Calibri"/>
                <a:cs typeface="Calibri"/>
              </a:rPr>
              <a:t>  </a:t>
            </a:r>
            <a:r>
              <a:rPr sz="1500" b="1" i="1" spc="-390" baseline="75000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500" spc="-390" baseline="91666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g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r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aph</a:t>
            </a:r>
            <a:r>
              <a:rPr sz="1000" spc="-2285" dirty="0">
                <a:solidFill>
                  <a:srgbClr val="007AA5"/>
                </a:solidFill>
                <a:latin typeface="Calibri"/>
                <a:cs typeface="Calibri"/>
              </a:rPr>
              <a:t>s</a:t>
            </a:r>
            <a:r>
              <a:rPr sz="1500" i="1" spc="44" baseline="7500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500" i="1" spc="-457" baseline="7500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500" spc="89" baseline="7500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050" b="0" i="1" spc="89" baseline="138888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50" b="0" i="1" spc="-157" baseline="138888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i="1" spc="-82" baseline="138888" dirty="0">
                <a:solidFill>
                  <a:srgbClr val="22373A"/>
                </a:solidFill>
                <a:latin typeface="DejaVu Sans Mono"/>
                <a:cs typeface="DejaVu Sans Mono"/>
              </a:rPr>
              <a:t>×</a:t>
            </a:r>
            <a:r>
              <a:rPr sz="1000" b="0" i="1" spc="-55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50" b="0" i="1" spc="-82" baseline="138888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50" spc="-82" baseline="-11904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r>
              <a:rPr sz="1500" spc="-82" baseline="75000" dirty="0">
                <a:solidFill>
                  <a:srgbClr val="22373A"/>
                </a:solidFill>
                <a:latin typeface="Calibri"/>
                <a:cs typeface="Calibri"/>
              </a:rPr>
              <a:t>;</a:t>
            </a:r>
            <a:r>
              <a:rPr sz="1000" spc="-55" dirty="0">
                <a:solidFill>
                  <a:srgbClr val="22373A"/>
                </a:solidFill>
                <a:latin typeface="Calibri"/>
                <a:cs typeface="Calibri"/>
              </a:rPr>
              <a:t>generating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-520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  <a:p>
            <a:pPr marL="3536950">
              <a:lnSpc>
                <a:spcPts val="475"/>
              </a:lnSpc>
            </a:pPr>
            <a:r>
              <a:rPr sz="1000" spc="90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500" spc="-75" baseline="-13888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500" baseline="-1388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0391" y="257232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2604660"/>
            <a:ext cx="43554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30" dirty="0">
                <a:solidFill>
                  <a:srgbClr val="B85350"/>
                </a:solidFill>
                <a:latin typeface="Lucida Sans"/>
                <a:cs typeface="Lucida Sans"/>
              </a:rPr>
              <a:t>A</a:t>
            </a:r>
            <a:r>
              <a:rPr sz="1000" spc="-65" dirty="0">
                <a:solidFill>
                  <a:srgbClr val="B85350"/>
                </a:solidFill>
                <a:latin typeface="Lucida Sans"/>
                <a:cs typeface="Lucida San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key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challenge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keeping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both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85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00" b="1" i="1" spc="-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subsequent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computations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sparse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354" y="2779272"/>
            <a:ext cx="26047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35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challenging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gradient-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based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optimization.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0" name="object 10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14693"/>
              <a:ext cx="4004310" cy="25400"/>
            </a:xfrm>
            <a:custGeom>
              <a:avLst/>
              <a:gdLst/>
              <a:ahLst/>
              <a:cxnLst/>
              <a:rect l="l" t="t" r="r" b="b"/>
              <a:pathLst>
                <a:path w="4004310" h="25400">
                  <a:moveTo>
                    <a:pt x="0" y="25305"/>
                  </a:moveTo>
                  <a:lnTo>
                    <a:pt x="0" y="0"/>
                  </a:lnTo>
                  <a:lnTo>
                    <a:pt x="4003908" y="0"/>
                  </a:lnTo>
                  <a:lnTo>
                    <a:pt x="4003908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0445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Latent</a:t>
            </a:r>
            <a:r>
              <a:rPr sz="900" spc="3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learning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3881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Direct</a:t>
            </a:r>
            <a:r>
              <a:rPr spc="130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58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8412" y="788078"/>
            <a:ext cx="704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820412"/>
            <a:ext cx="2870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direct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consists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85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00" b="1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function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ξ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0186" y="820412"/>
            <a:ext cx="5524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·</a:t>
            </a:r>
            <a:r>
              <a:rPr sz="1000" i="1" spc="-3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13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edge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894" y="995011"/>
            <a:ext cx="1181100" cy="602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scores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Φ</a:t>
            </a:r>
            <a:r>
              <a:rPr sz="1000" spc="-4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31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6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050" b="0" i="1" spc="89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50" b="0" i="1" spc="-195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i="1" spc="240" baseline="27777" dirty="0">
                <a:solidFill>
                  <a:srgbClr val="22373A"/>
                </a:solidFill>
                <a:latin typeface="DejaVu Sans Mono"/>
                <a:cs typeface="DejaVu Sans Mono"/>
              </a:rPr>
              <a:t>×</a:t>
            </a:r>
            <a:r>
              <a:rPr sz="1050" b="0" i="1" spc="240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50" b="0" i="1" spc="179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Edge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scores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Φ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3211" y="1169611"/>
            <a:ext cx="601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000" b="1" i="1" spc="-440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500" spc="89" baseline="13888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500" spc="-120" baseline="1388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ξ</a:t>
            </a:r>
            <a:r>
              <a:rPr sz="100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(Φ)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894" y="1571974"/>
            <a:ext cx="3545840" cy="9518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575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2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 be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table 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learnable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parameters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endParaRPr sz="1000">
              <a:latin typeface="Calibri"/>
              <a:cs typeface="Calibri"/>
            </a:endParaRPr>
          </a:p>
          <a:p>
            <a:pPr marL="100965">
              <a:lnSpc>
                <a:spcPct val="100000"/>
              </a:lnSpc>
              <a:spcBef>
                <a:spcPts val="470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3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obtained as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function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 the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inputs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and/or other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parameters.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07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Function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ξ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spc="-6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·</a:t>
            </a:r>
            <a:r>
              <a:rPr sz="1000" i="1" spc="-34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9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nonlinear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activation</a:t>
            </a:r>
            <a:endParaRPr sz="1000">
              <a:latin typeface="Calibri"/>
              <a:cs typeface="Calibri"/>
            </a:endParaRPr>
          </a:p>
          <a:p>
            <a:pPr marL="100965">
              <a:lnSpc>
                <a:spcPct val="100000"/>
              </a:lnSpc>
              <a:spcBef>
                <a:spcPts val="470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4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it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exploited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make</a:t>
            </a:r>
            <a:r>
              <a:rPr sz="1000" spc="-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b="1" i="1" spc="-445" dirty="0">
                <a:solidFill>
                  <a:srgbClr val="007AA5"/>
                </a:solidFill>
                <a:latin typeface="Verdana"/>
                <a:cs typeface="Verdana"/>
              </a:rPr>
              <a:t>A</a:t>
            </a:r>
            <a:r>
              <a:rPr sz="1500" spc="82" baseline="13888" dirty="0">
                <a:solidFill>
                  <a:srgbClr val="007AA5"/>
                </a:solidFill>
                <a:latin typeface="Verdana"/>
                <a:cs typeface="Verdana"/>
              </a:rPr>
              <a:t>-</a:t>
            </a:r>
            <a:r>
              <a:rPr sz="1500" spc="-195" baseline="13888" dirty="0">
                <a:solidFill>
                  <a:srgbClr val="007AA5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sparse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3238" y="1213559"/>
            <a:ext cx="254656" cy="97012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492080" y="996220"/>
          <a:ext cx="630555" cy="542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D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8E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8E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8E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85D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5068963" y="1017919"/>
            <a:ext cx="66675" cy="174625"/>
            <a:chOff x="5068963" y="1017919"/>
            <a:chExt cx="66675" cy="17462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9072" y="1017919"/>
              <a:ext cx="66137" cy="661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8963" y="1126153"/>
              <a:ext cx="66137" cy="6613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068963" y="1240254"/>
            <a:ext cx="66675" cy="272415"/>
            <a:chOff x="5068963" y="1240254"/>
            <a:chExt cx="66675" cy="27241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9072" y="1240254"/>
              <a:ext cx="66137" cy="6613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8963" y="1343488"/>
              <a:ext cx="66137" cy="661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8963" y="1446505"/>
              <a:ext cx="66137" cy="6613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525624" y="898385"/>
            <a:ext cx="175260" cy="66675"/>
            <a:chOff x="4525624" y="898385"/>
            <a:chExt cx="175260" cy="6667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5624" y="898385"/>
              <a:ext cx="66137" cy="661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4292" y="898385"/>
              <a:ext cx="66137" cy="66137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753826" y="898385"/>
            <a:ext cx="273050" cy="66675"/>
            <a:chOff x="4753826" y="898385"/>
            <a:chExt cx="273050" cy="6667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53826" y="898385"/>
              <a:ext cx="66137" cy="661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1627" y="898385"/>
              <a:ext cx="66137" cy="661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60295" y="898385"/>
              <a:ext cx="66137" cy="66137"/>
            </a:xfrm>
            <a:prstGeom prst="rect">
              <a:avLst/>
            </a:prstGeom>
          </p:spPr>
        </p:pic>
      </p:grp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4502093" y="1757206"/>
          <a:ext cx="629285" cy="539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475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" name="object 28"/>
          <p:cNvGrpSpPr/>
          <p:nvPr/>
        </p:nvGrpSpPr>
        <p:grpSpPr>
          <a:xfrm>
            <a:off x="5077540" y="1778852"/>
            <a:ext cx="66675" cy="173990"/>
            <a:chOff x="5077540" y="1778852"/>
            <a:chExt cx="66675" cy="173990"/>
          </a:xfrm>
        </p:grpSpPr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7648" y="1778852"/>
              <a:ext cx="65972" cy="659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77540" y="1886815"/>
              <a:ext cx="65972" cy="65972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077540" y="2000632"/>
            <a:ext cx="66675" cy="271780"/>
            <a:chOff x="5077540" y="2000632"/>
            <a:chExt cx="66675" cy="271780"/>
          </a:xfrm>
        </p:grpSpPr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77648" y="2000632"/>
              <a:ext cx="65972" cy="6597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77540" y="2103610"/>
              <a:ext cx="65972" cy="659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7540" y="2206370"/>
              <a:ext cx="65972" cy="6597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535554" y="1659615"/>
            <a:ext cx="174625" cy="66040"/>
            <a:chOff x="4535554" y="1659615"/>
            <a:chExt cx="174625" cy="66040"/>
          </a:xfrm>
        </p:grpSpPr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35554" y="1659615"/>
              <a:ext cx="65972" cy="6597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3951" y="1659615"/>
              <a:ext cx="65972" cy="65972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763188" y="1659615"/>
            <a:ext cx="272415" cy="66040"/>
            <a:chOff x="4763188" y="1659615"/>
            <a:chExt cx="272415" cy="66040"/>
          </a:xfrm>
        </p:grpSpPr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63188" y="1659615"/>
              <a:ext cx="65972" cy="659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60746" y="1659615"/>
              <a:ext cx="65972" cy="6597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9143" y="1659615"/>
              <a:ext cx="65972" cy="65972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42504" y="1933728"/>
            <a:ext cx="125466" cy="145327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4318477" y="2022376"/>
            <a:ext cx="101600" cy="36195"/>
            <a:chOff x="4318477" y="2022376"/>
            <a:chExt cx="101600" cy="36195"/>
          </a:xfrm>
        </p:grpSpPr>
        <p:sp>
          <p:nvSpPr>
            <p:cNvPr id="44" name="object 44"/>
            <p:cNvSpPr/>
            <p:nvPr/>
          </p:nvSpPr>
          <p:spPr>
            <a:xfrm>
              <a:off x="4318477" y="2022376"/>
              <a:ext cx="101600" cy="36195"/>
            </a:xfrm>
            <a:custGeom>
              <a:avLst/>
              <a:gdLst/>
              <a:ahLst/>
              <a:cxnLst/>
              <a:rect l="l" t="t" r="r" b="b"/>
              <a:pathLst>
                <a:path w="101600" h="36194">
                  <a:moveTo>
                    <a:pt x="98944" y="0"/>
                  </a:moveTo>
                  <a:lnTo>
                    <a:pt x="2127" y="0"/>
                  </a:lnTo>
                  <a:lnTo>
                    <a:pt x="506" y="823"/>
                  </a:lnTo>
                  <a:lnTo>
                    <a:pt x="638" y="823"/>
                  </a:lnTo>
                  <a:lnTo>
                    <a:pt x="0" y="1853"/>
                  </a:lnTo>
                  <a:lnTo>
                    <a:pt x="0" y="4633"/>
                  </a:lnTo>
                  <a:lnTo>
                    <a:pt x="810" y="5662"/>
                  </a:lnTo>
                  <a:lnTo>
                    <a:pt x="2431" y="6177"/>
                  </a:lnTo>
                  <a:lnTo>
                    <a:pt x="50764" y="6177"/>
                  </a:lnTo>
                  <a:lnTo>
                    <a:pt x="99096" y="6023"/>
                  </a:lnTo>
                  <a:lnTo>
                    <a:pt x="100515" y="5199"/>
                  </a:lnTo>
                  <a:lnTo>
                    <a:pt x="101224" y="4221"/>
                  </a:lnTo>
                  <a:lnTo>
                    <a:pt x="101224" y="1853"/>
                  </a:lnTo>
                  <a:lnTo>
                    <a:pt x="100464" y="823"/>
                  </a:lnTo>
                  <a:lnTo>
                    <a:pt x="98944" y="0"/>
                  </a:lnTo>
                  <a:close/>
                </a:path>
                <a:path w="101600" h="36194">
                  <a:moveTo>
                    <a:pt x="99096" y="29961"/>
                  </a:moveTo>
                  <a:lnTo>
                    <a:pt x="2431" y="29961"/>
                  </a:lnTo>
                  <a:lnTo>
                    <a:pt x="810" y="30476"/>
                  </a:lnTo>
                  <a:lnTo>
                    <a:pt x="0" y="31505"/>
                  </a:lnTo>
                  <a:lnTo>
                    <a:pt x="0" y="34388"/>
                  </a:lnTo>
                  <a:lnTo>
                    <a:pt x="709" y="35418"/>
                  </a:lnTo>
                  <a:lnTo>
                    <a:pt x="2127" y="36138"/>
                  </a:lnTo>
                  <a:lnTo>
                    <a:pt x="98944" y="36138"/>
                  </a:lnTo>
                  <a:lnTo>
                    <a:pt x="100464" y="35418"/>
                  </a:lnTo>
                  <a:lnTo>
                    <a:pt x="101224" y="34388"/>
                  </a:lnTo>
                  <a:lnTo>
                    <a:pt x="101224" y="32020"/>
                  </a:lnTo>
                  <a:lnTo>
                    <a:pt x="100515" y="30990"/>
                  </a:lnTo>
                  <a:lnTo>
                    <a:pt x="99096" y="299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18477" y="2022376"/>
              <a:ext cx="101600" cy="36195"/>
            </a:xfrm>
            <a:custGeom>
              <a:avLst/>
              <a:gdLst/>
              <a:ahLst/>
              <a:cxnLst/>
              <a:rect l="l" t="t" r="r" b="b"/>
              <a:pathLst>
                <a:path w="101600" h="36194">
                  <a:moveTo>
                    <a:pt x="0" y="3088"/>
                  </a:moveTo>
                  <a:lnTo>
                    <a:pt x="0" y="1750"/>
                  </a:lnTo>
                  <a:lnTo>
                    <a:pt x="709" y="720"/>
                  </a:lnTo>
                  <a:lnTo>
                    <a:pt x="2127" y="0"/>
                  </a:lnTo>
                  <a:lnTo>
                    <a:pt x="98944" y="0"/>
                  </a:lnTo>
                  <a:lnTo>
                    <a:pt x="100464" y="823"/>
                  </a:lnTo>
                  <a:lnTo>
                    <a:pt x="101224" y="1853"/>
                  </a:lnTo>
                  <a:lnTo>
                    <a:pt x="101224" y="3088"/>
                  </a:lnTo>
                  <a:lnTo>
                    <a:pt x="101224" y="4221"/>
                  </a:lnTo>
                  <a:lnTo>
                    <a:pt x="100515" y="5199"/>
                  </a:lnTo>
                  <a:lnTo>
                    <a:pt x="99096" y="6023"/>
                  </a:lnTo>
                  <a:lnTo>
                    <a:pt x="50764" y="6177"/>
                  </a:lnTo>
                  <a:lnTo>
                    <a:pt x="2431" y="6177"/>
                  </a:lnTo>
                  <a:lnTo>
                    <a:pt x="810" y="5662"/>
                  </a:lnTo>
                  <a:lnTo>
                    <a:pt x="0" y="4633"/>
                  </a:lnTo>
                  <a:lnTo>
                    <a:pt x="0" y="3088"/>
                  </a:lnTo>
                  <a:close/>
                </a:path>
                <a:path w="101600" h="36194">
                  <a:moveTo>
                    <a:pt x="0" y="33050"/>
                  </a:moveTo>
                  <a:lnTo>
                    <a:pt x="0" y="31505"/>
                  </a:lnTo>
                  <a:lnTo>
                    <a:pt x="810" y="30476"/>
                  </a:lnTo>
                  <a:lnTo>
                    <a:pt x="2431" y="29961"/>
                  </a:lnTo>
                  <a:lnTo>
                    <a:pt x="99096" y="29961"/>
                  </a:lnTo>
                  <a:lnTo>
                    <a:pt x="100515" y="30990"/>
                  </a:lnTo>
                  <a:lnTo>
                    <a:pt x="101224" y="32020"/>
                  </a:lnTo>
                  <a:lnTo>
                    <a:pt x="101224" y="33050"/>
                  </a:lnTo>
                  <a:lnTo>
                    <a:pt x="101224" y="34388"/>
                  </a:lnTo>
                  <a:lnTo>
                    <a:pt x="100464" y="35418"/>
                  </a:lnTo>
                  <a:lnTo>
                    <a:pt x="98944" y="36138"/>
                  </a:lnTo>
                  <a:lnTo>
                    <a:pt x="2127" y="36138"/>
                  </a:lnTo>
                  <a:lnTo>
                    <a:pt x="709" y="35418"/>
                  </a:lnTo>
                  <a:lnTo>
                    <a:pt x="0" y="34388"/>
                  </a:lnTo>
                  <a:lnTo>
                    <a:pt x="0" y="330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47" name="object 47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3214693"/>
              <a:ext cx="4074795" cy="25400"/>
            </a:xfrm>
            <a:custGeom>
              <a:avLst/>
              <a:gdLst/>
              <a:ahLst/>
              <a:cxnLst/>
              <a:rect l="l" t="t" r="r" b="b"/>
              <a:pathLst>
                <a:path w="4074795" h="25400">
                  <a:moveTo>
                    <a:pt x="0" y="25305"/>
                  </a:moveTo>
                  <a:lnTo>
                    <a:pt x="0" y="0"/>
                  </a:lnTo>
                  <a:lnTo>
                    <a:pt x="4074222" y="0"/>
                  </a:lnTo>
                  <a:lnTo>
                    <a:pt x="4074222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0445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Latent</a:t>
            </a:r>
            <a:r>
              <a:rPr sz="900" spc="3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learning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3350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Direct</a:t>
            </a:r>
            <a:r>
              <a:rPr spc="145" dirty="0"/>
              <a:t> </a:t>
            </a:r>
            <a:r>
              <a:rPr spc="10" dirty="0"/>
              <a:t>approach:</a:t>
            </a:r>
            <a:r>
              <a:rPr spc="260" dirty="0"/>
              <a:t> </a:t>
            </a:r>
            <a:r>
              <a:rPr spc="10" dirty="0"/>
              <a:t>factorization</a:t>
            </a:r>
            <a:r>
              <a:rPr spc="165" dirty="0"/>
              <a:t> </a:t>
            </a:r>
            <a:r>
              <a:rPr spc="-10" dirty="0"/>
              <a:t>methods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59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05697" y="839081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871415"/>
            <a:ext cx="5048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Many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methods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directly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factorization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former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amortize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cost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1046015"/>
            <a:ext cx="8794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inference: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7014" y="1347144"/>
            <a:ext cx="6273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i="1" spc="-440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500" spc="89" baseline="13888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500" spc="-120" baseline="1388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ξ</a:t>
            </a:r>
            <a:r>
              <a:rPr sz="100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(Φ)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62973" y="1347144"/>
            <a:ext cx="673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Φ</a:t>
            </a:r>
            <a:r>
              <a:rPr sz="1000" spc="-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6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1" i="1" spc="95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50" b="0" i="1" spc="142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s</a:t>
            </a:r>
            <a:r>
              <a:rPr sz="1000" b="1" i="1" spc="95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50" i="1" spc="142" baseline="31746" dirty="0">
                <a:solidFill>
                  <a:srgbClr val="22373A"/>
                </a:solidFill>
                <a:latin typeface="DejaVu Sans Mono"/>
                <a:cs typeface="DejaVu Sans Mono"/>
              </a:rPr>
              <a:t>⊤</a:t>
            </a:r>
            <a:endParaRPr sz="1050" baseline="31746">
              <a:latin typeface="DejaVu Sans Mono"/>
              <a:cs typeface="DejaVu Sans Mon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97947" y="1416382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648274"/>
            <a:ext cx="2597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3100" y="1950993"/>
            <a:ext cx="2159635" cy="45085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39065" indent="-100965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39065" algn="l"/>
              </a:tabLst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50" b="0" i="1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s</a:t>
            </a:r>
            <a:r>
              <a:rPr sz="1050" b="0" i="1" spc="232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29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6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050" b="0" i="1" spc="89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50" b="0" i="1" spc="-187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i="1" spc="112" baseline="27777" dirty="0">
                <a:solidFill>
                  <a:srgbClr val="22373A"/>
                </a:solidFill>
                <a:latin typeface="DejaVu Sans Mono"/>
                <a:cs typeface="DejaVu Sans Mono"/>
              </a:rPr>
              <a:t>×</a:t>
            </a:r>
            <a:r>
              <a:rPr sz="1050" b="0" i="1" spc="112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r>
              <a:rPr sz="1050" b="0" i="1" spc="104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source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embeddings</a:t>
            </a:r>
            <a:endParaRPr sz="1000">
              <a:latin typeface="Calibri"/>
              <a:cs typeface="Calibri"/>
            </a:endParaRPr>
          </a:p>
          <a:p>
            <a:pPr marL="139065" indent="-100965">
              <a:lnSpc>
                <a:spcPct val="100000"/>
              </a:lnSpc>
              <a:spcBef>
                <a:spcPts val="470"/>
              </a:spcBef>
              <a:buFont typeface="Calibri"/>
              <a:buChar char="•"/>
              <a:tabLst>
                <a:tab pos="139065" algn="l"/>
              </a:tabLst>
            </a:pPr>
            <a:r>
              <a:rPr sz="1000" b="1" i="1" spc="65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50" b="0" i="1" spc="97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202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30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6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050" b="0" i="1" spc="89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50" b="0" i="1" spc="-195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i="1" spc="112" baseline="27777" dirty="0">
                <a:solidFill>
                  <a:srgbClr val="22373A"/>
                </a:solidFill>
                <a:latin typeface="DejaVu Sans Mono"/>
                <a:cs typeface="DejaVu Sans Mono"/>
              </a:rPr>
              <a:t>×</a:t>
            </a:r>
            <a:r>
              <a:rPr sz="1050" b="0" i="1" spc="112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r>
              <a:rPr sz="1050" b="0" i="1" spc="75" baseline="27777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target</a:t>
            </a:r>
            <a:r>
              <a:rPr sz="1000" spc="-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embeddings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99610" y="1926955"/>
            <a:ext cx="2332990" cy="652145"/>
            <a:chOff x="3099610" y="1926955"/>
            <a:chExt cx="2332990" cy="652145"/>
          </a:xfrm>
        </p:grpSpPr>
        <p:sp>
          <p:nvSpPr>
            <p:cNvPr id="14" name="object 14"/>
            <p:cNvSpPr/>
            <p:nvPr/>
          </p:nvSpPr>
          <p:spPr>
            <a:xfrm>
              <a:off x="3099610" y="1926955"/>
              <a:ext cx="2332990" cy="652145"/>
            </a:xfrm>
            <a:custGeom>
              <a:avLst/>
              <a:gdLst/>
              <a:ahLst/>
              <a:cxnLst/>
              <a:rect l="l" t="t" r="r" b="b"/>
              <a:pathLst>
                <a:path w="2332990" h="652144">
                  <a:moveTo>
                    <a:pt x="2259013" y="0"/>
                  </a:moveTo>
                  <a:lnTo>
                    <a:pt x="73800" y="0"/>
                  </a:lnTo>
                  <a:lnTo>
                    <a:pt x="45073" y="5799"/>
                  </a:lnTo>
                  <a:lnTo>
                    <a:pt x="21615" y="21615"/>
                  </a:lnTo>
                  <a:lnTo>
                    <a:pt x="5799" y="45073"/>
                  </a:lnTo>
                  <a:lnTo>
                    <a:pt x="0" y="73800"/>
                  </a:lnTo>
                  <a:lnTo>
                    <a:pt x="0" y="578328"/>
                  </a:lnTo>
                  <a:lnTo>
                    <a:pt x="5799" y="607055"/>
                  </a:lnTo>
                  <a:lnTo>
                    <a:pt x="21615" y="630513"/>
                  </a:lnTo>
                  <a:lnTo>
                    <a:pt x="45073" y="646329"/>
                  </a:lnTo>
                  <a:lnTo>
                    <a:pt x="73800" y="652129"/>
                  </a:lnTo>
                  <a:lnTo>
                    <a:pt x="2259013" y="652129"/>
                  </a:lnTo>
                  <a:lnTo>
                    <a:pt x="2287740" y="646329"/>
                  </a:lnTo>
                  <a:lnTo>
                    <a:pt x="2311198" y="630513"/>
                  </a:lnTo>
                  <a:lnTo>
                    <a:pt x="2327014" y="607055"/>
                  </a:lnTo>
                  <a:lnTo>
                    <a:pt x="2332814" y="578328"/>
                  </a:lnTo>
                  <a:lnTo>
                    <a:pt x="2332814" y="73800"/>
                  </a:lnTo>
                  <a:lnTo>
                    <a:pt x="2327014" y="45073"/>
                  </a:lnTo>
                  <a:lnTo>
                    <a:pt x="2311198" y="21615"/>
                  </a:lnTo>
                  <a:lnTo>
                    <a:pt x="2287740" y="5799"/>
                  </a:lnTo>
                  <a:lnTo>
                    <a:pt x="2259013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03210" y="1930555"/>
              <a:ext cx="2326005" cy="645160"/>
            </a:xfrm>
            <a:custGeom>
              <a:avLst/>
              <a:gdLst/>
              <a:ahLst/>
              <a:cxnLst/>
              <a:rect l="l" t="t" r="r" b="b"/>
              <a:pathLst>
                <a:path w="2326004" h="645160">
                  <a:moveTo>
                    <a:pt x="2255413" y="0"/>
                  </a:moveTo>
                  <a:lnTo>
                    <a:pt x="70200" y="0"/>
                  </a:lnTo>
                  <a:lnTo>
                    <a:pt x="42874" y="5516"/>
                  </a:lnTo>
                  <a:lnTo>
                    <a:pt x="20561" y="20561"/>
                  </a:lnTo>
                  <a:lnTo>
                    <a:pt x="5516" y="42875"/>
                  </a:lnTo>
                  <a:lnTo>
                    <a:pt x="0" y="70200"/>
                  </a:lnTo>
                  <a:lnTo>
                    <a:pt x="0" y="574728"/>
                  </a:lnTo>
                  <a:lnTo>
                    <a:pt x="5516" y="602053"/>
                  </a:lnTo>
                  <a:lnTo>
                    <a:pt x="20561" y="624367"/>
                  </a:lnTo>
                  <a:lnTo>
                    <a:pt x="42874" y="639412"/>
                  </a:lnTo>
                  <a:lnTo>
                    <a:pt x="70200" y="644928"/>
                  </a:lnTo>
                  <a:lnTo>
                    <a:pt x="2255413" y="644928"/>
                  </a:lnTo>
                  <a:lnTo>
                    <a:pt x="2282738" y="639412"/>
                  </a:lnTo>
                  <a:lnTo>
                    <a:pt x="2305052" y="624367"/>
                  </a:lnTo>
                  <a:lnTo>
                    <a:pt x="2320097" y="602053"/>
                  </a:lnTo>
                  <a:lnTo>
                    <a:pt x="2325614" y="574728"/>
                  </a:lnTo>
                  <a:lnTo>
                    <a:pt x="2325614" y="70200"/>
                  </a:lnTo>
                  <a:lnTo>
                    <a:pt x="2320097" y="42875"/>
                  </a:lnTo>
                  <a:lnTo>
                    <a:pt x="2305052" y="20561"/>
                  </a:lnTo>
                  <a:lnTo>
                    <a:pt x="2282738" y="5516"/>
                  </a:lnTo>
                  <a:lnTo>
                    <a:pt x="2255413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06810" y="1934155"/>
              <a:ext cx="2319020" cy="638175"/>
            </a:xfrm>
            <a:custGeom>
              <a:avLst/>
              <a:gdLst/>
              <a:ahLst/>
              <a:cxnLst/>
              <a:rect l="l" t="t" r="r" b="b"/>
              <a:pathLst>
                <a:path w="2319020" h="638175">
                  <a:moveTo>
                    <a:pt x="2251813" y="0"/>
                  </a:moveTo>
                  <a:lnTo>
                    <a:pt x="66600" y="0"/>
                  </a:lnTo>
                  <a:lnTo>
                    <a:pt x="40676" y="5233"/>
                  </a:lnTo>
                  <a:lnTo>
                    <a:pt x="19506" y="19506"/>
                  </a:lnTo>
                  <a:lnTo>
                    <a:pt x="5233" y="40676"/>
                  </a:lnTo>
                  <a:lnTo>
                    <a:pt x="0" y="66600"/>
                  </a:lnTo>
                  <a:lnTo>
                    <a:pt x="0" y="571128"/>
                  </a:lnTo>
                  <a:lnTo>
                    <a:pt x="5233" y="597052"/>
                  </a:lnTo>
                  <a:lnTo>
                    <a:pt x="19506" y="618221"/>
                  </a:lnTo>
                  <a:lnTo>
                    <a:pt x="40676" y="632494"/>
                  </a:lnTo>
                  <a:lnTo>
                    <a:pt x="66600" y="637728"/>
                  </a:lnTo>
                  <a:lnTo>
                    <a:pt x="2251813" y="637728"/>
                  </a:lnTo>
                  <a:lnTo>
                    <a:pt x="2277737" y="632494"/>
                  </a:lnTo>
                  <a:lnTo>
                    <a:pt x="2298907" y="618221"/>
                  </a:lnTo>
                  <a:lnTo>
                    <a:pt x="2313180" y="597052"/>
                  </a:lnTo>
                  <a:lnTo>
                    <a:pt x="2318413" y="571128"/>
                  </a:lnTo>
                  <a:lnTo>
                    <a:pt x="2318413" y="66600"/>
                  </a:lnTo>
                  <a:lnTo>
                    <a:pt x="2313180" y="40676"/>
                  </a:lnTo>
                  <a:lnTo>
                    <a:pt x="2298907" y="19506"/>
                  </a:lnTo>
                  <a:lnTo>
                    <a:pt x="2277737" y="5233"/>
                  </a:lnTo>
                  <a:lnTo>
                    <a:pt x="2251813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10410" y="1937755"/>
              <a:ext cx="2311400" cy="630555"/>
            </a:xfrm>
            <a:custGeom>
              <a:avLst/>
              <a:gdLst/>
              <a:ahLst/>
              <a:cxnLst/>
              <a:rect l="l" t="t" r="r" b="b"/>
              <a:pathLst>
                <a:path w="2311400" h="630555">
                  <a:moveTo>
                    <a:pt x="2248213" y="0"/>
                  </a:moveTo>
                  <a:lnTo>
                    <a:pt x="63000" y="0"/>
                  </a:lnTo>
                  <a:lnTo>
                    <a:pt x="38477" y="4950"/>
                  </a:lnTo>
                  <a:lnTo>
                    <a:pt x="18452" y="18452"/>
                  </a:lnTo>
                  <a:lnTo>
                    <a:pt x="4950" y="38477"/>
                  </a:lnTo>
                  <a:lnTo>
                    <a:pt x="0" y="63000"/>
                  </a:lnTo>
                  <a:lnTo>
                    <a:pt x="0" y="567528"/>
                  </a:lnTo>
                  <a:lnTo>
                    <a:pt x="4950" y="592051"/>
                  </a:lnTo>
                  <a:lnTo>
                    <a:pt x="18452" y="612076"/>
                  </a:lnTo>
                  <a:lnTo>
                    <a:pt x="38477" y="625577"/>
                  </a:lnTo>
                  <a:lnTo>
                    <a:pt x="63000" y="630528"/>
                  </a:lnTo>
                  <a:lnTo>
                    <a:pt x="2248213" y="630528"/>
                  </a:lnTo>
                  <a:lnTo>
                    <a:pt x="2272736" y="625577"/>
                  </a:lnTo>
                  <a:lnTo>
                    <a:pt x="2292761" y="612076"/>
                  </a:lnTo>
                  <a:lnTo>
                    <a:pt x="2306262" y="592051"/>
                  </a:lnTo>
                  <a:lnTo>
                    <a:pt x="2311213" y="567528"/>
                  </a:lnTo>
                  <a:lnTo>
                    <a:pt x="2311213" y="63000"/>
                  </a:lnTo>
                  <a:lnTo>
                    <a:pt x="2306262" y="38477"/>
                  </a:lnTo>
                  <a:lnTo>
                    <a:pt x="2292761" y="18452"/>
                  </a:lnTo>
                  <a:lnTo>
                    <a:pt x="2272736" y="4950"/>
                  </a:lnTo>
                  <a:lnTo>
                    <a:pt x="2248213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14002" y="1941359"/>
              <a:ext cx="2304415" cy="623570"/>
            </a:xfrm>
            <a:custGeom>
              <a:avLst/>
              <a:gdLst/>
              <a:ahLst/>
              <a:cxnLst/>
              <a:rect l="l" t="t" r="r" b="b"/>
              <a:pathLst>
                <a:path w="2304415" h="623569">
                  <a:moveTo>
                    <a:pt x="2304021" y="59397"/>
                  </a:moveTo>
                  <a:lnTo>
                    <a:pt x="2299347" y="36283"/>
                  </a:lnTo>
                  <a:lnTo>
                    <a:pt x="2286622" y="17399"/>
                  </a:lnTo>
                  <a:lnTo>
                    <a:pt x="2267737" y="4673"/>
                  </a:lnTo>
                  <a:lnTo>
                    <a:pt x="2244610" y="0"/>
                  </a:lnTo>
                  <a:lnTo>
                    <a:pt x="59397" y="0"/>
                  </a:lnTo>
                  <a:lnTo>
                    <a:pt x="36283" y="4673"/>
                  </a:lnTo>
                  <a:lnTo>
                    <a:pt x="17399" y="17399"/>
                  </a:lnTo>
                  <a:lnTo>
                    <a:pt x="4673" y="36283"/>
                  </a:lnTo>
                  <a:lnTo>
                    <a:pt x="0" y="59397"/>
                  </a:lnTo>
                  <a:lnTo>
                    <a:pt x="0" y="563930"/>
                  </a:lnTo>
                  <a:lnTo>
                    <a:pt x="4673" y="587057"/>
                  </a:lnTo>
                  <a:lnTo>
                    <a:pt x="17399" y="605929"/>
                  </a:lnTo>
                  <a:lnTo>
                    <a:pt x="36283" y="618667"/>
                  </a:lnTo>
                  <a:lnTo>
                    <a:pt x="59397" y="623328"/>
                  </a:lnTo>
                  <a:lnTo>
                    <a:pt x="2244610" y="623328"/>
                  </a:lnTo>
                  <a:lnTo>
                    <a:pt x="2267737" y="618667"/>
                  </a:lnTo>
                  <a:lnTo>
                    <a:pt x="2286622" y="605929"/>
                  </a:lnTo>
                  <a:lnTo>
                    <a:pt x="2299347" y="587057"/>
                  </a:lnTo>
                  <a:lnTo>
                    <a:pt x="2304021" y="563930"/>
                  </a:lnTo>
                  <a:lnTo>
                    <a:pt x="2304021" y="59397"/>
                  </a:lnTo>
                  <a:close/>
                </a:path>
              </a:pathLst>
            </a:custGeom>
            <a:solidFill>
              <a:srgbClr val="BFBFBF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21210" y="1948556"/>
              <a:ext cx="2289810" cy="608965"/>
            </a:xfrm>
            <a:custGeom>
              <a:avLst/>
              <a:gdLst/>
              <a:ahLst/>
              <a:cxnLst/>
              <a:rect l="l" t="t" r="r" b="b"/>
              <a:pathLst>
                <a:path w="2289810" h="608964">
                  <a:moveTo>
                    <a:pt x="2237413" y="0"/>
                  </a:moveTo>
                  <a:lnTo>
                    <a:pt x="52199" y="0"/>
                  </a:lnTo>
                  <a:lnTo>
                    <a:pt x="31881" y="4102"/>
                  </a:lnTo>
                  <a:lnTo>
                    <a:pt x="15288" y="15288"/>
                  </a:lnTo>
                  <a:lnTo>
                    <a:pt x="4102" y="31881"/>
                  </a:lnTo>
                  <a:lnTo>
                    <a:pt x="0" y="52199"/>
                  </a:lnTo>
                  <a:lnTo>
                    <a:pt x="0" y="556728"/>
                  </a:lnTo>
                  <a:lnTo>
                    <a:pt x="4102" y="577046"/>
                  </a:lnTo>
                  <a:lnTo>
                    <a:pt x="15288" y="593639"/>
                  </a:lnTo>
                  <a:lnTo>
                    <a:pt x="31881" y="604825"/>
                  </a:lnTo>
                  <a:lnTo>
                    <a:pt x="52199" y="608927"/>
                  </a:lnTo>
                  <a:lnTo>
                    <a:pt x="2237413" y="608927"/>
                  </a:lnTo>
                  <a:lnTo>
                    <a:pt x="2257731" y="604825"/>
                  </a:lnTo>
                  <a:lnTo>
                    <a:pt x="2274324" y="593639"/>
                  </a:lnTo>
                  <a:lnTo>
                    <a:pt x="2285511" y="577046"/>
                  </a:lnTo>
                  <a:lnTo>
                    <a:pt x="2289613" y="556728"/>
                  </a:lnTo>
                  <a:lnTo>
                    <a:pt x="2289613" y="52199"/>
                  </a:lnTo>
                  <a:lnTo>
                    <a:pt x="2285511" y="31881"/>
                  </a:lnTo>
                  <a:lnTo>
                    <a:pt x="2274324" y="15288"/>
                  </a:lnTo>
                  <a:lnTo>
                    <a:pt x="2257731" y="4102"/>
                  </a:lnTo>
                  <a:lnTo>
                    <a:pt x="2237413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4810" y="1952156"/>
              <a:ext cx="2282825" cy="601980"/>
            </a:xfrm>
            <a:custGeom>
              <a:avLst/>
              <a:gdLst/>
              <a:ahLst/>
              <a:cxnLst/>
              <a:rect l="l" t="t" r="r" b="b"/>
              <a:pathLst>
                <a:path w="2282825" h="601980">
                  <a:moveTo>
                    <a:pt x="2233813" y="0"/>
                  </a:moveTo>
                  <a:lnTo>
                    <a:pt x="48599" y="0"/>
                  </a:lnTo>
                  <a:lnTo>
                    <a:pt x="29682" y="3819"/>
                  </a:lnTo>
                  <a:lnTo>
                    <a:pt x="14234" y="14234"/>
                  </a:lnTo>
                  <a:lnTo>
                    <a:pt x="3819" y="29682"/>
                  </a:lnTo>
                  <a:lnTo>
                    <a:pt x="0" y="48599"/>
                  </a:lnTo>
                  <a:lnTo>
                    <a:pt x="0" y="553128"/>
                  </a:lnTo>
                  <a:lnTo>
                    <a:pt x="3819" y="572045"/>
                  </a:lnTo>
                  <a:lnTo>
                    <a:pt x="14234" y="587493"/>
                  </a:lnTo>
                  <a:lnTo>
                    <a:pt x="29682" y="597908"/>
                  </a:lnTo>
                  <a:lnTo>
                    <a:pt x="48599" y="601728"/>
                  </a:lnTo>
                  <a:lnTo>
                    <a:pt x="2233813" y="601728"/>
                  </a:lnTo>
                  <a:lnTo>
                    <a:pt x="2252730" y="597908"/>
                  </a:lnTo>
                  <a:lnTo>
                    <a:pt x="2268178" y="587493"/>
                  </a:lnTo>
                  <a:lnTo>
                    <a:pt x="2278593" y="572045"/>
                  </a:lnTo>
                  <a:lnTo>
                    <a:pt x="2282413" y="553128"/>
                  </a:lnTo>
                  <a:lnTo>
                    <a:pt x="2282413" y="48599"/>
                  </a:lnTo>
                  <a:lnTo>
                    <a:pt x="2278593" y="29682"/>
                  </a:lnTo>
                  <a:lnTo>
                    <a:pt x="2268178" y="14234"/>
                  </a:lnTo>
                  <a:lnTo>
                    <a:pt x="2252730" y="3819"/>
                  </a:lnTo>
                  <a:lnTo>
                    <a:pt x="2233813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28411" y="1955756"/>
              <a:ext cx="2275840" cy="594995"/>
            </a:xfrm>
            <a:custGeom>
              <a:avLst/>
              <a:gdLst/>
              <a:ahLst/>
              <a:cxnLst/>
              <a:rect l="l" t="t" r="r" b="b"/>
              <a:pathLst>
                <a:path w="2275840" h="594994">
                  <a:moveTo>
                    <a:pt x="2230213" y="0"/>
                  </a:moveTo>
                  <a:lnTo>
                    <a:pt x="44999" y="0"/>
                  </a:lnTo>
                  <a:lnTo>
                    <a:pt x="27483" y="3536"/>
                  </a:lnTo>
                  <a:lnTo>
                    <a:pt x="13179" y="13180"/>
                  </a:lnTo>
                  <a:lnTo>
                    <a:pt x="3536" y="27483"/>
                  </a:lnTo>
                  <a:lnTo>
                    <a:pt x="0" y="44999"/>
                  </a:lnTo>
                  <a:lnTo>
                    <a:pt x="0" y="549528"/>
                  </a:lnTo>
                  <a:lnTo>
                    <a:pt x="3536" y="567043"/>
                  </a:lnTo>
                  <a:lnTo>
                    <a:pt x="13179" y="581347"/>
                  </a:lnTo>
                  <a:lnTo>
                    <a:pt x="27483" y="590991"/>
                  </a:lnTo>
                  <a:lnTo>
                    <a:pt x="44999" y="594527"/>
                  </a:lnTo>
                  <a:lnTo>
                    <a:pt x="2230213" y="594527"/>
                  </a:lnTo>
                  <a:lnTo>
                    <a:pt x="2247729" y="590991"/>
                  </a:lnTo>
                  <a:lnTo>
                    <a:pt x="2262032" y="581347"/>
                  </a:lnTo>
                  <a:lnTo>
                    <a:pt x="2271676" y="567043"/>
                  </a:lnTo>
                  <a:lnTo>
                    <a:pt x="2275212" y="549528"/>
                  </a:lnTo>
                  <a:lnTo>
                    <a:pt x="2275212" y="44999"/>
                  </a:lnTo>
                  <a:lnTo>
                    <a:pt x="2271676" y="27483"/>
                  </a:lnTo>
                  <a:lnTo>
                    <a:pt x="2262032" y="13180"/>
                  </a:lnTo>
                  <a:lnTo>
                    <a:pt x="2247729" y="3536"/>
                  </a:lnTo>
                  <a:lnTo>
                    <a:pt x="2230213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32010" y="1959356"/>
              <a:ext cx="2268220" cy="587375"/>
            </a:xfrm>
            <a:custGeom>
              <a:avLst/>
              <a:gdLst/>
              <a:ahLst/>
              <a:cxnLst/>
              <a:rect l="l" t="t" r="r" b="b"/>
              <a:pathLst>
                <a:path w="2268220" h="587375">
                  <a:moveTo>
                    <a:pt x="2226613" y="0"/>
                  </a:moveTo>
                  <a:lnTo>
                    <a:pt x="41399" y="0"/>
                  </a:lnTo>
                  <a:lnTo>
                    <a:pt x="25284" y="3253"/>
                  </a:lnTo>
                  <a:lnTo>
                    <a:pt x="12125" y="12125"/>
                  </a:lnTo>
                  <a:lnTo>
                    <a:pt x="3253" y="25284"/>
                  </a:lnTo>
                  <a:lnTo>
                    <a:pt x="0" y="41399"/>
                  </a:lnTo>
                  <a:lnTo>
                    <a:pt x="0" y="545927"/>
                  </a:lnTo>
                  <a:lnTo>
                    <a:pt x="3253" y="562042"/>
                  </a:lnTo>
                  <a:lnTo>
                    <a:pt x="12125" y="575201"/>
                  </a:lnTo>
                  <a:lnTo>
                    <a:pt x="25284" y="584073"/>
                  </a:lnTo>
                  <a:lnTo>
                    <a:pt x="41399" y="587327"/>
                  </a:lnTo>
                  <a:lnTo>
                    <a:pt x="2226613" y="587327"/>
                  </a:lnTo>
                  <a:lnTo>
                    <a:pt x="2242728" y="584073"/>
                  </a:lnTo>
                  <a:lnTo>
                    <a:pt x="2255887" y="575201"/>
                  </a:lnTo>
                  <a:lnTo>
                    <a:pt x="2264759" y="562042"/>
                  </a:lnTo>
                  <a:lnTo>
                    <a:pt x="2268012" y="545927"/>
                  </a:lnTo>
                  <a:lnTo>
                    <a:pt x="2268012" y="41399"/>
                  </a:lnTo>
                  <a:lnTo>
                    <a:pt x="2264759" y="25284"/>
                  </a:lnTo>
                  <a:lnTo>
                    <a:pt x="2255887" y="12125"/>
                  </a:lnTo>
                  <a:lnTo>
                    <a:pt x="2242728" y="3253"/>
                  </a:lnTo>
                  <a:lnTo>
                    <a:pt x="2226613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2010" y="1941355"/>
              <a:ext cx="2268220" cy="587375"/>
            </a:xfrm>
            <a:custGeom>
              <a:avLst/>
              <a:gdLst/>
              <a:ahLst/>
              <a:cxnLst/>
              <a:rect l="l" t="t" r="r" b="b"/>
              <a:pathLst>
                <a:path w="2268220" h="587375">
                  <a:moveTo>
                    <a:pt x="2226613" y="0"/>
                  </a:moveTo>
                  <a:lnTo>
                    <a:pt x="41399" y="0"/>
                  </a:lnTo>
                  <a:lnTo>
                    <a:pt x="25285" y="3253"/>
                  </a:lnTo>
                  <a:lnTo>
                    <a:pt x="12125" y="12125"/>
                  </a:lnTo>
                  <a:lnTo>
                    <a:pt x="3253" y="25285"/>
                  </a:lnTo>
                  <a:lnTo>
                    <a:pt x="0" y="41399"/>
                  </a:lnTo>
                  <a:lnTo>
                    <a:pt x="0" y="545928"/>
                  </a:lnTo>
                  <a:lnTo>
                    <a:pt x="3253" y="562043"/>
                  </a:lnTo>
                  <a:lnTo>
                    <a:pt x="12125" y="575202"/>
                  </a:lnTo>
                  <a:lnTo>
                    <a:pt x="25285" y="584074"/>
                  </a:lnTo>
                  <a:lnTo>
                    <a:pt x="41399" y="587328"/>
                  </a:lnTo>
                  <a:lnTo>
                    <a:pt x="2226613" y="587328"/>
                  </a:lnTo>
                  <a:lnTo>
                    <a:pt x="2242728" y="584074"/>
                  </a:lnTo>
                  <a:lnTo>
                    <a:pt x="2255888" y="575202"/>
                  </a:lnTo>
                  <a:lnTo>
                    <a:pt x="2264760" y="562043"/>
                  </a:lnTo>
                  <a:lnTo>
                    <a:pt x="2268013" y="545928"/>
                  </a:lnTo>
                  <a:lnTo>
                    <a:pt x="2268013" y="41399"/>
                  </a:lnTo>
                  <a:lnTo>
                    <a:pt x="2264760" y="25285"/>
                  </a:lnTo>
                  <a:lnTo>
                    <a:pt x="2255888" y="12125"/>
                  </a:lnTo>
                  <a:lnTo>
                    <a:pt x="2242728" y="3253"/>
                  </a:lnTo>
                  <a:lnTo>
                    <a:pt x="2226613" y="0"/>
                  </a:lnTo>
                  <a:close/>
                </a:path>
              </a:pathLst>
            </a:custGeom>
            <a:solidFill>
              <a:srgbClr val="2134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46410" y="1955755"/>
              <a:ext cx="2239645" cy="558800"/>
            </a:xfrm>
            <a:custGeom>
              <a:avLst/>
              <a:gdLst/>
              <a:ahLst/>
              <a:cxnLst/>
              <a:rect l="l" t="t" r="r" b="b"/>
              <a:pathLst>
                <a:path w="2239645" h="558800">
                  <a:moveTo>
                    <a:pt x="2212213" y="0"/>
                  </a:moveTo>
                  <a:lnTo>
                    <a:pt x="27000" y="0"/>
                  </a:lnTo>
                  <a:lnTo>
                    <a:pt x="16490" y="2121"/>
                  </a:lnTo>
                  <a:lnTo>
                    <a:pt x="7908" y="7908"/>
                  </a:lnTo>
                  <a:lnTo>
                    <a:pt x="2121" y="16490"/>
                  </a:lnTo>
                  <a:lnTo>
                    <a:pt x="0" y="27000"/>
                  </a:lnTo>
                  <a:lnTo>
                    <a:pt x="0" y="531528"/>
                  </a:lnTo>
                  <a:lnTo>
                    <a:pt x="2121" y="542038"/>
                  </a:lnTo>
                  <a:lnTo>
                    <a:pt x="7908" y="550620"/>
                  </a:lnTo>
                  <a:lnTo>
                    <a:pt x="16490" y="556406"/>
                  </a:lnTo>
                  <a:lnTo>
                    <a:pt x="27000" y="558528"/>
                  </a:lnTo>
                  <a:lnTo>
                    <a:pt x="2212213" y="558528"/>
                  </a:lnTo>
                  <a:lnTo>
                    <a:pt x="2222723" y="556406"/>
                  </a:lnTo>
                  <a:lnTo>
                    <a:pt x="2231305" y="550620"/>
                  </a:lnTo>
                  <a:lnTo>
                    <a:pt x="2237092" y="542038"/>
                  </a:lnTo>
                  <a:lnTo>
                    <a:pt x="2239213" y="531528"/>
                  </a:lnTo>
                  <a:lnTo>
                    <a:pt x="2239213" y="27000"/>
                  </a:lnTo>
                  <a:lnTo>
                    <a:pt x="2237092" y="16490"/>
                  </a:lnTo>
                  <a:lnTo>
                    <a:pt x="2231305" y="7908"/>
                  </a:lnTo>
                  <a:lnTo>
                    <a:pt x="2222723" y="2121"/>
                  </a:lnTo>
                  <a:lnTo>
                    <a:pt x="2212213" y="0"/>
                  </a:lnTo>
                  <a:close/>
                </a:path>
              </a:pathLst>
            </a:custGeom>
            <a:solidFill>
              <a:srgbClr val="F3F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216313" y="1931892"/>
            <a:ext cx="209994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14599"/>
              </a:lnSpc>
              <a:spcBef>
                <a:spcPts val="100"/>
              </a:spcBef>
            </a:pPr>
            <a:r>
              <a:rPr sz="1000" b="1" i="1" dirty="0">
                <a:latin typeface="Verdana"/>
                <a:cs typeface="Verdana"/>
              </a:rPr>
              <a:t>Z</a:t>
            </a:r>
            <a:r>
              <a:rPr sz="1050" b="0" i="1" baseline="-11904" dirty="0">
                <a:latin typeface="Bookman Old Style"/>
                <a:cs typeface="Bookman Old Style"/>
              </a:rPr>
              <a:t>s</a:t>
            </a:r>
            <a:r>
              <a:rPr sz="1050" b="0" i="1" spc="217" baseline="-11904" dirty="0">
                <a:latin typeface="Bookman Old Style"/>
                <a:cs typeface="Bookman Old Style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b="1" i="1" spc="65" dirty="0">
                <a:latin typeface="Verdana"/>
                <a:cs typeface="Verdana"/>
              </a:rPr>
              <a:t>Z</a:t>
            </a:r>
            <a:r>
              <a:rPr sz="1050" b="0" i="1" spc="97" baseline="-11904" dirty="0">
                <a:latin typeface="Bookman Old Style"/>
                <a:cs typeface="Bookman Old Style"/>
              </a:rPr>
              <a:t>t</a:t>
            </a:r>
            <a:r>
              <a:rPr sz="1050" b="0" i="1" spc="225" baseline="-11904" dirty="0">
                <a:latin typeface="Bookman Old Style"/>
                <a:cs typeface="Bookman Old Style"/>
              </a:rPr>
              <a:t> </a:t>
            </a:r>
            <a:r>
              <a:rPr sz="1000" dirty="0">
                <a:latin typeface="Calibri"/>
                <a:cs typeface="Calibri"/>
              </a:rPr>
              <a:t>can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be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learned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as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tables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of</a:t>
            </a:r>
            <a:r>
              <a:rPr sz="1000" dirty="0">
                <a:latin typeface="Calibri"/>
                <a:cs typeface="Calibri"/>
              </a:rPr>
              <a:t> (local)</a:t>
            </a:r>
            <a:r>
              <a:rPr sz="1000" spc="14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parameters</a:t>
            </a:r>
            <a:r>
              <a:rPr sz="1000" spc="14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or</a:t>
            </a:r>
            <a:r>
              <a:rPr sz="1000" spc="145" dirty="0"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as</a:t>
            </a:r>
            <a:r>
              <a:rPr sz="1000" spc="15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</a:t>
            </a:r>
            <a:r>
              <a:rPr sz="1000" spc="1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function</a:t>
            </a:r>
            <a:r>
              <a:rPr sz="1000" spc="1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007AA5"/>
                </a:solidFill>
                <a:latin typeface="Calibri"/>
                <a:cs typeface="Calibri"/>
              </a:rPr>
              <a:t>of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 the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input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window</a:t>
            </a:r>
            <a:r>
              <a:rPr sz="1000" spc="-10" dirty="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7294" y="2776131"/>
            <a:ext cx="349186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[23]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Z.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5" dirty="0">
                <a:solidFill>
                  <a:srgbClr val="394B4E"/>
                </a:solidFill>
                <a:latin typeface="Calibri"/>
                <a:cs typeface="Calibri"/>
              </a:rPr>
              <a:t>Wu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“Graph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wavenet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deep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spatial-temporal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modeling”,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IJCAI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2019.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29" name="object 2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3214693"/>
              <a:ext cx="4144645" cy="25400"/>
            </a:xfrm>
            <a:custGeom>
              <a:avLst/>
              <a:gdLst/>
              <a:ahLst/>
              <a:cxnLst/>
              <a:rect l="l" t="t" r="r" b="b"/>
              <a:pathLst>
                <a:path w="4144645" h="25400">
                  <a:moveTo>
                    <a:pt x="0" y="25305"/>
                  </a:moveTo>
                  <a:lnTo>
                    <a:pt x="0" y="0"/>
                  </a:lnTo>
                  <a:lnTo>
                    <a:pt x="4144447" y="0"/>
                  </a:lnTo>
                  <a:lnTo>
                    <a:pt x="4144447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0445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Latent</a:t>
            </a:r>
            <a:r>
              <a:rPr sz="900" spc="3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learning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8956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Pro</a:t>
            </a:r>
            <a:r>
              <a:rPr spc="45" dirty="0"/>
              <a:t> </a:t>
            </a:r>
            <a:r>
              <a:rPr spc="114" dirty="0"/>
              <a:t>&amp;</a:t>
            </a:r>
            <a:r>
              <a:rPr spc="55" dirty="0"/>
              <a:t> </a:t>
            </a:r>
            <a:r>
              <a:rPr dirty="0"/>
              <a:t>Cons</a:t>
            </a:r>
            <a:r>
              <a:rPr spc="45" dirty="0"/>
              <a:t> </a:t>
            </a:r>
            <a:r>
              <a:rPr dirty="0"/>
              <a:t>of</a:t>
            </a:r>
            <a:r>
              <a:rPr spc="50" dirty="0"/>
              <a:t> </a:t>
            </a:r>
            <a:r>
              <a:rPr dirty="0"/>
              <a:t>the</a:t>
            </a:r>
            <a:r>
              <a:rPr spc="50" dirty="0"/>
              <a:t> </a:t>
            </a:r>
            <a:r>
              <a:rPr dirty="0"/>
              <a:t>direct</a:t>
            </a:r>
            <a:r>
              <a:rPr spc="35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60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9216" y="1053484"/>
            <a:ext cx="3540760" cy="9772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7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29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Easy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implement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70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7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solidFill>
                  <a:srgbClr val="678F51"/>
                </a:solidFill>
                <a:latin typeface="Calibri"/>
                <a:cs typeface="Calibri"/>
              </a:rPr>
              <a:t>Many</a:t>
            </a:r>
            <a:r>
              <a:rPr sz="1000" spc="1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possible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parametrizations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7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6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Edge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scores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usually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easy</a:t>
            </a:r>
            <a:r>
              <a:rPr sz="1000" spc="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to</a:t>
            </a:r>
            <a:r>
              <a:rPr sz="1000" spc="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learn</a:t>
            </a:r>
            <a:r>
              <a:rPr sz="1000" spc="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end-to-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end.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65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often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results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dense</a:t>
            </a:r>
            <a:r>
              <a:rPr sz="1000" spc="1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computations</a:t>
            </a:r>
            <a:r>
              <a:rPr sz="1000" spc="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spc="95" dirty="0">
                <a:solidFill>
                  <a:srgbClr val="22373A"/>
                </a:solidFill>
                <a:latin typeface="DejaVu Sans Mono"/>
                <a:cs typeface="DejaVu Sans Mono"/>
              </a:rPr>
              <a:t>O</a:t>
            </a:r>
            <a:r>
              <a:rPr sz="1000" spc="95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b="0" i="1" spc="95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00" b="0" i="1" spc="-17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baseline="27777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9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complexity.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3807" y="2033351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616" y="2065685"/>
            <a:ext cx="2363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9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Sparsifying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85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00" b="1" i="1" spc="-10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results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sparse</a:t>
            </a:r>
            <a:r>
              <a:rPr sz="1000" spc="1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B85350"/>
                </a:solidFill>
                <a:latin typeface="Calibri"/>
                <a:cs typeface="Calibri"/>
              </a:rPr>
              <a:t>gradients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4616" y="2278245"/>
            <a:ext cx="3928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315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Encoding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prior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structural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information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requires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smart</a:t>
            </a:r>
            <a:r>
              <a:rPr sz="1000" spc="3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B85350"/>
                </a:solidFill>
                <a:latin typeface="Calibri"/>
                <a:cs typeface="Calibri"/>
              </a:rPr>
              <a:t>parametrizations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0" name="object 10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14693"/>
              <a:ext cx="4215130" cy="25400"/>
            </a:xfrm>
            <a:custGeom>
              <a:avLst/>
              <a:gdLst/>
              <a:ahLst/>
              <a:cxnLst/>
              <a:rect l="l" t="t" r="r" b="b"/>
              <a:pathLst>
                <a:path w="4215130" h="25400">
                  <a:moveTo>
                    <a:pt x="0" y="25305"/>
                  </a:moveTo>
                  <a:lnTo>
                    <a:pt x="0" y="0"/>
                  </a:lnTo>
                  <a:lnTo>
                    <a:pt x="4214673" y="0"/>
                  </a:lnTo>
                  <a:lnTo>
                    <a:pt x="42146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93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Tutorial</a:t>
            </a:r>
            <a:r>
              <a:rPr spc="100" dirty="0"/>
              <a:t> </a:t>
            </a:r>
            <a:r>
              <a:rPr spc="-10" dirty="0"/>
              <a:t>outline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5</a:t>
            </a:r>
          </a:p>
        </p:txBody>
      </p:sp>
      <p:sp>
        <p:nvSpPr>
          <p:cNvPr id="3" name="object 3"/>
          <p:cNvSpPr/>
          <p:nvPr/>
        </p:nvSpPr>
        <p:spPr>
          <a:xfrm>
            <a:off x="370154" y="530047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3214" y="790218"/>
            <a:ext cx="1741805" cy="17653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896619">
              <a:lnSpc>
                <a:spcPct val="100000"/>
              </a:lnSpc>
              <a:spcBef>
                <a:spcPts val="675"/>
              </a:spcBef>
            </a:pPr>
            <a:r>
              <a:rPr sz="1200" b="1" dirty="0">
                <a:solidFill>
                  <a:srgbClr val="007AA5"/>
                </a:solidFill>
                <a:latin typeface="Book Antiqua"/>
                <a:cs typeface="Book Antiqua"/>
              </a:rPr>
              <a:t>Part</a:t>
            </a:r>
            <a:r>
              <a:rPr sz="1200" b="1" spc="105" dirty="0">
                <a:solidFill>
                  <a:srgbClr val="007AA5"/>
                </a:solidFill>
                <a:latin typeface="Book Antiqua"/>
                <a:cs typeface="Book Antiqua"/>
              </a:rPr>
              <a:t> </a:t>
            </a:r>
            <a:r>
              <a:rPr sz="1200" b="1" spc="-50" dirty="0">
                <a:solidFill>
                  <a:srgbClr val="007AA5"/>
                </a:solidFill>
                <a:latin typeface="Book Antiqua"/>
                <a:cs typeface="Book Antiqua"/>
              </a:rPr>
              <a:t>1</a:t>
            </a:r>
            <a:endParaRPr sz="1200">
              <a:latin typeface="Book Antiqua"/>
              <a:cs typeface="Book Antiqua"/>
            </a:endParaRPr>
          </a:p>
          <a:p>
            <a:pPr marL="305435" lvl="1" indent="-292735">
              <a:lnSpc>
                <a:spcPct val="100000"/>
              </a:lnSpc>
              <a:spcBef>
                <a:spcPts val="480"/>
              </a:spcBef>
              <a:buFont typeface="Trebuchet MS"/>
              <a:buAutoNum type="arabicParenR"/>
              <a:tabLst>
                <a:tab pos="30543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1000" spc="7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7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endParaRPr sz="1000">
              <a:latin typeface="Calibri"/>
              <a:cs typeface="Calibri"/>
            </a:endParaRPr>
          </a:p>
          <a:p>
            <a:pPr marL="305435" lvl="1" indent="-292735">
              <a:lnSpc>
                <a:spcPct val="100000"/>
              </a:lnSpc>
              <a:spcBef>
                <a:spcPts val="515"/>
              </a:spcBef>
              <a:buFont typeface="Trebuchet MS"/>
              <a:buAutoNum type="arabicParenR"/>
              <a:tabLst>
                <a:tab pos="30543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1000" spc="1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GNNs</a:t>
            </a:r>
            <a:endParaRPr sz="1000">
              <a:latin typeface="Calibri"/>
              <a:cs typeface="Calibri"/>
            </a:endParaRPr>
          </a:p>
          <a:p>
            <a:pPr marL="305435" lvl="1" indent="-292735">
              <a:lnSpc>
                <a:spcPct val="100000"/>
              </a:lnSpc>
              <a:spcBef>
                <a:spcPts val="520"/>
              </a:spcBef>
              <a:buFont typeface="Trebuchet MS"/>
              <a:buAutoNum type="arabicParenR"/>
              <a:tabLst>
                <a:tab pos="30543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Global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local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endParaRPr sz="1000">
              <a:latin typeface="Calibri"/>
              <a:cs typeface="Calibri"/>
            </a:endParaRPr>
          </a:p>
          <a:p>
            <a:pPr marL="305435" lvl="1" indent="-292735">
              <a:lnSpc>
                <a:spcPct val="100000"/>
              </a:lnSpc>
              <a:spcBef>
                <a:spcPts val="520"/>
              </a:spcBef>
              <a:buFont typeface="Trebuchet MS"/>
              <a:buAutoNum type="arabicParenR"/>
              <a:tabLst>
                <a:tab pos="305435" algn="l"/>
              </a:tabLst>
            </a:pP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quality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assessment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605" dirty="0">
                <a:solidFill>
                  <a:srgbClr val="007AA5"/>
                </a:solidFill>
                <a:latin typeface="Lucida Sans"/>
                <a:cs typeface="Lucida Sans"/>
              </a:rPr>
              <a:t>&gt;</a:t>
            </a:r>
            <a:r>
              <a:rPr sz="1000" spc="155" dirty="0">
                <a:solidFill>
                  <a:srgbClr val="007AA5"/>
                </a:solidFill>
                <a:latin typeface="Lucida Sans"/>
                <a:cs typeface="Lucida Sans"/>
              </a:rPr>
              <a:t> 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Software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demo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490" dirty="0">
                <a:solidFill>
                  <a:srgbClr val="007AA5"/>
                </a:solidFill>
                <a:latin typeface="Lucida Sans"/>
                <a:cs typeface="Lucida Sans"/>
              </a:rPr>
              <a:t>�</a:t>
            </a:r>
            <a:r>
              <a:rPr sz="1000" spc="150" dirty="0">
                <a:solidFill>
                  <a:srgbClr val="007AA5"/>
                </a:solidFill>
                <a:latin typeface="Lucida Sans"/>
                <a:cs typeface="Lucida Sans"/>
              </a:rPr>
              <a:t> 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Conclusions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5046" y="790218"/>
            <a:ext cx="2473325" cy="11493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675"/>
              </a:spcBef>
            </a:pPr>
            <a:r>
              <a:rPr sz="1200" b="1" dirty="0">
                <a:solidFill>
                  <a:srgbClr val="007AA5"/>
                </a:solidFill>
                <a:latin typeface="Book Antiqua"/>
                <a:cs typeface="Book Antiqua"/>
              </a:rPr>
              <a:t>Part</a:t>
            </a:r>
            <a:r>
              <a:rPr sz="1200" b="1" spc="105" dirty="0">
                <a:solidFill>
                  <a:srgbClr val="007AA5"/>
                </a:solidFill>
                <a:latin typeface="Book Antiqua"/>
                <a:cs typeface="Book Antiqua"/>
              </a:rPr>
              <a:t> </a:t>
            </a:r>
            <a:r>
              <a:rPr sz="1200" b="1" spc="-50" dirty="0">
                <a:solidFill>
                  <a:srgbClr val="007AA5"/>
                </a:solidFill>
                <a:latin typeface="Book Antiqua"/>
                <a:cs typeface="Book Antiqua"/>
              </a:rPr>
              <a:t>2</a:t>
            </a:r>
            <a:endParaRPr sz="1200">
              <a:latin typeface="Book Antiqua"/>
              <a:cs typeface="Book Antiqua"/>
            </a:endParaRPr>
          </a:p>
          <a:p>
            <a:pPr marL="305435" lvl="1" indent="-292735">
              <a:lnSpc>
                <a:spcPct val="100000"/>
              </a:lnSpc>
              <a:spcBef>
                <a:spcPts val="480"/>
              </a:spcBef>
              <a:buFont typeface="Trebuchet MS"/>
              <a:buAutoNum type="arabicParenR"/>
              <a:tabLst>
                <a:tab pos="30543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Latent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endParaRPr sz="1000">
              <a:latin typeface="Calibri"/>
              <a:cs typeface="Calibri"/>
            </a:endParaRPr>
          </a:p>
          <a:p>
            <a:pPr marL="305435" lvl="1" indent="-292735">
              <a:lnSpc>
                <a:spcPct val="100000"/>
              </a:lnSpc>
              <a:spcBef>
                <a:spcPts val="515"/>
              </a:spcBef>
              <a:buFont typeface="Trebuchet MS"/>
              <a:buAutoNum type="arabicParenR"/>
              <a:tabLst>
                <a:tab pos="30543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1000" spc="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non-stationary</a:t>
            </a:r>
            <a:r>
              <a:rPr sz="1000" spc="7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environments</a:t>
            </a:r>
            <a:endParaRPr sz="1000">
              <a:latin typeface="Calibri"/>
              <a:cs typeface="Calibri"/>
            </a:endParaRPr>
          </a:p>
          <a:p>
            <a:pPr marL="305435" lvl="1" indent="-292735">
              <a:lnSpc>
                <a:spcPct val="100000"/>
              </a:lnSpc>
              <a:spcBef>
                <a:spcPts val="520"/>
              </a:spcBef>
              <a:buFont typeface="Trebuchet MS"/>
              <a:buAutoNum type="arabicParenR"/>
              <a:tabLst>
                <a:tab pos="305435" algn="l"/>
              </a:tabLst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Scalability</a:t>
            </a:r>
            <a:endParaRPr sz="1000">
              <a:latin typeface="Calibri"/>
              <a:cs typeface="Calibri"/>
            </a:endParaRPr>
          </a:p>
          <a:p>
            <a:pPr marL="305435" lvl="1" indent="-292735">
              <a:lnSpc>
                <a:spcPct val="100000"/>
              </a:lnSpc>
              <a:spcBef>
                <a:spcPts val="520"/>
              </a:spcBef>
              <a:buFont typeface="Trebuchet MS"/>
              <a:buAutoNum type="arabicParenR"/>
              <a:tabLst>
                <a:tab pos="30543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Dealing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missing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7" name="object 7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351790" cy="25400"/>
            </a:xfrm>
            <a:custGeom>
              <a:avLst/>
              <a:gdLst/>
              <a:ahLst/>
              <a:cxnLst/>
              <a:rect l="l" t="t" r="r" b="b"/>
              <a:pathLst>
                <a:path w="351790" h="25400">
                  <a:moveTo>
                    <a:pt x="0" y="25305"/>
                  </a:moveTo>
                  <a:lnTo>
                    <a:pt x="0" y="0"/>
                  </a:lnTo>
                  <a:lnTo>
                    <a:pt x="351215" y="0"/>
                  </a:lnTo>
                  <a:lnTo>
                    <a:pt x="351215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0445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Latent</a:t>
            </a:r>
            <a:r>
              <a:rPr sz="900" spc="3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learning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8732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Probabilistic</a:t>
            </a:r>
            <a:r>
              <a:rPr spc="270" dirty="0"/>
              <a:t> </a:t>
            </a:r>
            <a:r>
              <a:rPr spc="-10" dirty="0"/>
              <a:t>methods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61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46562" y="733363"/>
            <a:ext cx="977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0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4074" y="644085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653637"/>
            <a:ext cx="4766310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this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context,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probabilistic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methods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aim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parametric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distribution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00" b="0" i="1" spc="120" dirty="0">
                <a:solidFill>
                  <a:srgbClr val="22373A"/>
                </a:solidFill>
                <a:latin typeface="Bookman Old Style"/>
                <a:cs typeface="Bookman Old Style"/>
              </a:rPr>
              <a:t> 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85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00" b="1" i="1" spc="-13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minimizing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3811" y="1025631"/>
            <a:ext cx="21723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dirty="0">
                <a:solidFill>
                  <a:srgbClr val="22373A"/>
                </a:solidFill>
                <a:latin typeface="DejaVu Sans Mono"/>
                <a:cs typeface="DejaVu Sans Mono"/>
              </a:rPr>
              <a:t>L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(Φ)</a:t>
            </a:r>
            <a:r>
              <a:rPr sz="1000" spc="-3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Arial"/>
                <a:cs typeface="Arial"/>
              </a:rPr>
              <a:t>E</a:t>
            </a:r>
            <a:r>
              <a:rPr sz="1050" b="1" i="1" baseline="-27777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50" baseline="-11904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050" i="1" baseline="-27777" dirty="0">
                <a:solidFill>
                  <a:srgbClr val="22373A"/>
                </a:solidFill>
                <a:latin typeface="DejaVu Sans Mono"/>
                <a:cs typeface="DejaVu Sans Mono"/>
              </a:rPr>
              <a:t>∼</a:t>
            </a:r>
            <a:r>
              <a:rPr sz="1050" b="0" i="1" baseline="-27777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750" baseline="-50000" dirty="0">
                <a:solidFill>
                  <a:srgbClr val="22373A"/>
                </a:solidFill>
                <a:latin typeface="Arial"/>
                <a:cs typeface="Arial"/>
              </a:rPr>
              <a:t>Φ</a:t>
            </a:r>
            <a:r>
              <a:rPr sz="750" spc="225" baseline="-5000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500" spc="-165" baseline="61111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b="0" i="1" spc="-110" dirty="0">
                <a:solidFill>
                  <a:srgbClr val="22373A"/>
                </a:solidFill>
                <a:latin typeface="Bookman Old Style"/>
                <a:cs typeface="Bookman Old Style"/>
              </a:rPr>
              <a:t>ℓ</a:t>
            </a:r>
            <a:r>
              <a:rPr sz="1000" b="0" i="1" spc="-11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spc="37" baseline="61111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b="1" i="1" spc="-66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-412" baseline="13888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500" spc="-555" baseline="13888" dirty="0">
                <a:solidFill>
                  <a:srgbClr val="22373A"/>
                </a:solidFill>
                <a:latin typeface="Verdana"/>
                <a:cs typeface="Verdana"/>
              </a:rPr>
              <a:t>---</a:t>
            </a:r>
            <a:r>
              <a:rPr sz="1050" b="0" i="1" spc="104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spc="104" baseline="-11904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1050" b="0" i="1" spc="104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spc="104" baseline="-11904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1050" b="0" i="1" spc="104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r>
              <a:rPr sz="1050" b="0" i="1" spc="-150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1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9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50" b="0" i="1" spc="135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spc="135" baseline="-11904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1050" b="0" i="1" spc="135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spc="135" baseline="-11904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1050" b="0" i="1" spc="135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H</a:t>
            </a:r>
            <a:r>
              <a:rPr sz="1050" b="0" i="1" spc="-150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baseline="61111" dirty="0">
                <a:solidFill>
                  <a:srgbClr val="22373A"/>
                </a:solidFill>
                <a:latin typeface="Verdana"/>
                <a:cs typeface="Verdana"/>
              </a:rPr>
              <a:t>)L</a:t>
            </a:r>
            <a:r>
              <a:rPr sz="1500" spc="-254" baseline="6111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84609" y="1025631"/>
            <a:ext cx="228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(15)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100" y="1325580"/>
            <a:ext cx="3400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00965">
              <a:lnSpc>
                <a:spcPct val="100000"/>
              </a:lnSpc>
              <a:spcBef>
                <a:spcPts val="95"/>
              </a:spcBef>
              <a:buChar char="•"/>
              <a:tabLst>
                <a:tab pos="13906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Again, we can factorize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Φ</a:t>
            </a:r>
            <a:r>
              <a:rPr sz="1000" spc="-10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 make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50" baseline="-11904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r>
              <a:rPr sz="1050" spc="179" baseline="-11904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input dependent,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e.g.,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5210" y="1624383"/>
            <a:ext cx="736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s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7129" y="1567439"/>
            <a:ext cx="675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Φ</a:t>
            </a:r>
            <a:r>
              <a:rPr sz="1000" spc="-7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6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ξ</a:t>
            </a:r>
            <a:r>
              <a:rPr sz="1000" b="0" i="1" spc="34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75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00" b="1" i="1" spc="7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1" i="1" spc="25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09470" y="1464950"/>
            <a:ext cx="485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4020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76117" y="1535104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91639" y="1553161"/>
            <a:ext cx="2250440" cy="21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355">
              <a:lnSpc>
                <a:spcPts val="750"/>
              </a:lnSpc>
              <a:spcBef>
                <a:spcPts val="95"/>
              </a:spcBef>
            </a:pPr>
            <a:r>
              <a:rPr sz="700" i="1" spc="145" dirty="0">
                <a:solidFill>
                  <a:srgbClr val="22373A"/>
                </a:solidFill>
                <a:latin typeface="DejaVu Sans Mono"/>
                <a:cs typeface="DejaVu Sans Mono"/>
              </a:rPr>
              <a:t>⊤</a:t>
            </a:r>
            <a:endParaRPr sz="700">
              <a:latin typeface="DejaVu Sans Mono"/>
              <a:cs typeface="DejaVu Sans Mono"/>
            </a:endParaRPr>
          </a:p>
          <a:p>
            <a:pPr marL="38100">
              <a:lnSpc>
                <a:spcPts val="750"/>
              </a:lnSpc>
              <a:tabLst>
                <a:tab pos="1398905" algn="l"/>
                <a:tab pos="1812925" algn="l"/>
                <a:tab pos="2094230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spc="-75" baseline="7936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r>
              <a:rPr sz="1050" baseline="7936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1050" b="0" i="1" spc="150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&lt;t</a:t>
            </a:r>
            <a:r>
              <a:rPr sz="1050" b="0" i="1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b="0" i="1" spc="150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&lt;t</a:t>
            </a:r>
            <a:endParaRPr sz="1050" baseline="7936">
              <a:latin typeface="Bookman Old Style"/>
              <a:cs typeface="Bookman Old Sty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36049" y="1567439"/>
            <a:ext cx="14103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85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00" b="1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∼</a:t>
            </a:r>
            <a:r>
              <a:rPr sz="1000" i="1" spc="-32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00" b="0" i="1" spc="42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00" i="1" dirty="0">
                <a:solidFill>
                  <a:srgbClr val="22373A"/>
                </a:solidFill>
                <a:latin typeface="DejaVu Sans Mono"/>
                <a:cs typeface="DejaVu Sans Mono"/>
              </a:rPr>
              <a:t>|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120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U</a:t>
            </a:r>
            <a:r>
              <a:rPr sz="1000" b="1" i="1" spc="120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100" dirty="0">
                <a:solidFill>
                  <a:srgbClr val="22373A"/>
                </a:solidFill>
                <a:latin typeface="Verdana"/>
                <a:cs typeface="Verdana"/>
              </a:rPr>
              <a:t>V</a:t>
            </a:r>
            <a:r>
              <a:rPr sz="1000" b="1" i="1" spc="-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endParaRPr sz="1000">
              <a:latin typeface="LM Roman 10"/>
              <a:cs typeface="LM Roman 1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9194" y="1786528"/>
            <a:ext cx="4777740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43180" indent="-100965">
              <a:lnSpc>
                <a:spcPct val="114599"/>
              </a:lnSpc>
              <a:spcBef>
                <a:spcPts val="100"/>
              </a:spcBef>
              <a:buChar char="•"/>
              <a:tabLst>
                <a:tab pos="303530" algn="l"/>
              </a:tabLst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Different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parametrizations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50" baseline="-11904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r>
              <a:rPr sz="1050" spc="209" baseline="-11904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allow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embedding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sparsity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priors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sampled 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graphs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[22].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000">
              <a:latin typeface="Calibri"/>
              <a:cs typeface="Calibri"/>
            </a:endParaRPr>
          </a:p>
          <a:p>
            <a:pPr marL="806450">
              <a:lnSpc>
                <a:spcPct val="100000"/>
              </a:lnSpc>
            </a:pPr>
            <a:r>
              <a:rPr sz="1000" spc="430" dirty="0">
                <a:solidFill>
                  <a:srgbClr val="B85350"/>
                </a:solidFill>
                <a:latin typeface="Lucida Sans"/>
                <a:cs typeface="Lucida Sans"/>
              </a:rPr>
              <a:t>A</a:t>
            </a:r>
            <a:r>
              <a:rPr sz="1000" spc="-55" dirty="0">
                <a:solidFill>
                  <a:srgbClr val="B85350"/>
                </a:solidFill>
                <a:latin typeface="Lucida Sans"/>
                <a:cs typeface="Lucida San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Gradient-based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optimization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requires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spc="50" dirty="0">
                <a:solidFill>
                  <a:srgbClr val="22373A"/>
                </a:solidFill>
                <a:latin typeface="DejaVu Sans Mono"/>
                <a:cs typeface="DejaVu Sans Mono"/>
              </a:rPr>
              <a:t>∇</a:t>
            </a:r>
            <a:r>
              <a:rPr sz="1050" spc="75" baseline="-11904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r>
              <a:rPr sz="1000" i="1" spc="50" dirty="0">
                <a:solidFill>
                  <a:srgbClr val="22373A"/>
                </a:solidFill>
                <a:latin typeface="DejaVu Sans Mono"/>
                <a:cs typeface="DejaVu Sans Mono"/>
              </a:rPr>
              <a:t>L</a:t>
            </a:r>
            <a:r>
              <a:rPr sz="1000" spc="50" dirty="0">
                <a:solidFill>
                  <a:srgbClr val="22373A"/>
                </a:solidFill>
                <a:latin typeface="LM Roman 10"/>
                <a:cs typeface="LM Roman 10"/>
              </a:rPr>
              <a:t>(Φ)</a:t>
            </a:r>
            <a:endParaRPr sz="1000">
              <a:latin typeface="LM Roman 10"/>
              <a:cs typeface="LM Roman 10"/>
            </a:endParaRPr>
          </a:p>
          <a:p>
            <a:pPr marL="50800">
              <a:lnSpc>
                <a:spcPct val="100000"/>
              </a:lnSpc>
              <a:spcBef>
                <a:spcPts val="175"/>
              </a:spcBef>
              <a:tabLst>
                <a:tab pos="1059180" algn="l"/>
              </a:tabLst>
            </a:pPr>
            <a:r>
              <a:rPr sz="1000" u="sng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00" i="1" u="sng" spc="390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DejaVu Sans Mono"/>
                <a:cs typeface="DejaVu Sans Mono"/>
              </a:rPr>
              <a:t>→</a:t>
            </a:r>
            <a:r>
              <a:rPr sz="1000" i="1" u="sng" spc="-375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DejaVu Sans Mono"/>
                <a:cs typeface="DejaVu Sans Mono"/>
              </a:rPr>
              <a:t> </a:t>
            </a:r>
            <a:r>
              <a:rPr sz="1000" u="sng" spc="10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Calibri"/>
                <a:cs typeface="Calibri"/>
              </a:rPr>
              <a:t>it</a:t>
            </a:r>
            <a:r>
              <a:rPr sz="1000" u="sng" spc="5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10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Calibri"/>
                <a:cs typeface="Calibri"/>
              </a:rPr>
              <a:t>can</a:t>
            </a:r>
            <a:r>
              <a:rPr sz="1000" u="sng" spc="5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10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Calibri"/>
                <a:cs typeface="Calibri"/>
              </a:rPr>
              <a:t>be</a:t>
            </a:r>
            <a:r>
              <a:rPr sz="1000" u="sng" spc="5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10" dirty="0">
                <a:solidFill>
                  <a:srgbClr val="007AA5"/>
                </a:solidFill>
                <a:uFill>
                  <a:solidFill>
                    <a:srgbClr val="394B4E"/>
                  </a:solidFill>
                </a:uFill>
                <a:latin typeface="Calibri"/>
                <a:cs typeface="Calibri"/>
              </a:rPr>
              <a:t>challen</a:t>
            </a:r>
            <a:r>
              <a:rPr sz="1000" u="none" spc="10" dirty="0">
                <a:solidFill>
                  <a:srgbClr val="007AA5"/>
                </a:solidFill>
                <a:latin typeface="Calibri"/>
                <a:cs typeface="Calibri"/>
              </a:rPr>
              <a:t>ging</a:t>
            </a:r>
            <a:r>
              <a:rPr sz="1000" u="none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u="none" spc="1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u="none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u="none" spc="10" dirty="0">
                <a:solidFill>
                  <a:srgbClr val="007AA5"/>
                </a:solidFill>
                <a:latin typeface="Calibri"/>
                <a:cs typeface="Calibri"/>
              </a:rPr>
              <a:t>computationally</a:t>
            </a:r>
            <a:r>
              <a:rPr sz="1000" u="none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u="none" spc="-10" dirty="0">
                <a:solidFill>
                  <a:srgbClr val="007AA5"/>
                </a:solidFill>
                <a:latin typeface="Calibri"/>
                <a:cs typeface="Calibri"/>
              </a:rPr>
              <a:t>expensive</a:t>
            </a:r>
            <a:r>
              <a:rPr sz="1000" u="none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75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[22]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“Sparse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learning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from spatiotemporal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series”,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JMLR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9" name="object 1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3214693"/>
              <a:ext cx="4284980" cy="25400"/>
            </a:xfrm>
            <a:custGeom>
              <a:avLst/>
              <a:gdLst/>
              <a:ahLst/>
              <a:cxnLst/>
              <a:rect l="l" t="t" r="r" b="b"/>
              <a:pathLst>
                <a:path w="4284980" h="25400">
                  <a:moveTo>
                    <a:pt x="0" y="25305"/>
                  </a:moveTo>
                  <a:lnTo>
                    <a:pt x="0" y="0"/>
                  </a:lnTo>
                  <a:lnTo>
                    <a:pt x="4284898" y="0"/>
                  </a:lnTo>
                  <a:lnTo>
                    <a:pt x="4284898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0445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Latent</a:t>
            </a:r>
            <a:r>
              <a:rPr sz="900" spc="3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graph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learning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7520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Monte</a:t>
            </a:r>
            <a:r>
              <a:rPr spc="100" dirty="0"/>
              <a:t> </a:t>
            </a:r>
            <a:r>
              <a:rPr dirty="0"/>
              <a:t>Carlo</a:t>
            </a:r>
            <a:r>
              <a:rPr spc="95" dirty="0"/>
              <a:t> </a:t>
            </a:r>
            <a:r>
              <a:rPr dirty="0"/>
              <a:t>gradient</a:t>
            </a:r>
            <a:r>
              <a:rPr spc="90" dirty="0"/>
              <a:t> </a:t>
            </a:r>
            <a:r>
              <a:rPr spc="-10" dirty="0"/>
              <a:t>estimators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62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33066" y="644085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676419"/>
            <a:ext cx="2313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5" dirty="0">
                <a:solidFill>
                  <a:srgbClr val="007AA5"/>
                </a:solidFill>
                <a:latin typeface="Lucida Sans Unicode"/>
                <a:cs typeface="Lucida Sans Unicode"/>
              </a:rPr>
              <a:t>'Q</a:t>
            </a:r>
            <a:r>
              <a:rPr sz="1000" spc="280" dirty="0">
                <a:solidFill>
                  <a:srgbClr val="007AA5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One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reparametrize</a:t>
            </a:r>
            <a:r>
              <a:rPr sz="1000" spc="-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b="1" i="1" spc="85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00" b="1" i="1" spc="-6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∼</a:t>
            </a:r>
            <a:r>
              <a:rPr sz="1000" i="1" spc="-32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35364" y="733363"/>
            <a:ext cx="977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0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88513" y="676419"/>
            <a:ext cx="14878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702310" algn="l"/>
              </a:tabLst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6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as: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1000" b="1" i="1" spc="-440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500" spc="89" baseline="13888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500" spc="-112" baseline="1388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g</a:t>
            </a:r>
            <a:r>
              <a:rPr sz="1000" b="0" i="1" spc="-9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LM Roman 10"/>
                <a:cs typeface="LM Roman 10"/>
              </a:rPr>
              <a:t>(Φ</a:t>
            </a:r>
            <a:r>
              <a:rPr sz="100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-40" dirty="0">
                <a:solidFill>
                  <a:srgbClr val="22373A"/>
                </a:solidFill>
                <a:latin typeface="Verdana"/>
                <a:cs typeface="Verdana"/>
              </a:rPr>
              <a:t>ε</a:t>
            </a:r>
            <a:r>
              <a:rPr sz="1000" spc="-4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16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7377" y="676419"/>
            <a:ext cx="795655" cy="226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15">
              <a:lnSpc>
                <a:spcPts val="795"/>
              </a:lnSpc>
              <a:spcBef>
                <a:spcPts val="95"/>
              </a:spcBef>
            </a:pPr>
            <a:r>
              <a:rPr sz="1000" b="1" i="1" spc="-70" dirty="0">
                <a:solidFill>
                  <a:srgbClr val="22373A"/>
                </a:solidFill>
                <a:latin typeface="Verdana"/>
                <a:cs typeface="Verdana"/>
              </a:rPr>
              <a:t>ε</a:t>
            </a:r>
            <a:r>
              <a:rPr sz="1000" b="1" i="1" spc="-6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∼</a:t>
            </a:r>
            <a:r>
              <a:rPr sz="1000" i="1" spc="-32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0" i="1" spc="-20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00" spc="-2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b="1" i="1" spc="-20" dirty="0">
                <a:solidFill>
                  <a:srgbClr val="22373A"/>
                </a:solidFill>
                <a:latin typeface="Verdana"/>
                <a:cs typeface="Verdana"/>
              </a:rPr>
              <a:t>ε</a:t>
            </a:r>
            <a:r>
              <a:rPr sz="1000" spc="-2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endParaRPr sz="1000">
              <a:latin typeface="LM Roman 10"/>
              <a:cs typeface="LM Roman 10"/>
            </a:endParaRPr>
          </a:p>
          <a:p>
            <a:pPr marL="12700">
              <a:lnSpc>
                <a:spcPts val="795"/>
              </a:lnSpc>
              <a:tabLst>
                <a:tab pos="722630" algn="l"/>
              </a:tabLst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L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6494" y="866208"/>
            <a:ext cx="4899025" cy="625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323913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decoupling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parameters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Φ</a:t>
            </a:r>
            <a:r>
              <a:rPr sz="1000" spc="-8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from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random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component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i="1" spc="-25" dirty="0">
                <a:solidFill>
                  <a:srgbClr val="22373A"/>
                </a:solidFill>
                <a:latin typeface="Verdana"/>
                <a:cs typeface="Verdana"/>
              </a:rPr>
              <a:t>ε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: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∇</a:t>
            </a:r>
            <a:r>
              <a:rPr sz="1050" spc="89" baseline="-11904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L</a:t>
            </a:r>
            <a:r>
              <a:rPr sz="1000" spc="60" dirty="0">
                <a:solidFill>
                  <a:srgbClr val="22373A"/>
                </a:solidFill>
                <a:latin typeface="LM Roman 10"/>
                <a:cs typeface="LM Roman 10"/>
              </a:rPr>
              <a:t>(Φ)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Arial"/>
                <a:cs typeface="Arial"/>
              </a:rPr>
              <a:t>E</a:t>
            </a:r>
            <a:r>
              <a:rPr sz="1050" b="1" i="1" baseline="-11904" dirty="0">
                <a:solidFill>
                  <a:srgbClr val="22373A"/>
                </a:solidFill>
                <a:latin typeface="Verdana"/>
                <a:cs typeface="Verdana"/>
              </a:rPr>
              <a:t>ε</a:t>
            </a:r>
            <a:r>
              <a:rPr sz="1050" b="1" i="1" spc="697" baseline="-1190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22373A"/>
                </a:solidFill>
                <a:latin typeface="DejaVu Sans Mono"/>
                <a:cs typeface="DejaVu Sans Mono"/>
              </a:rPr>
              <a:t>∇</a:t>
            </a:r>
            <a:r>
              <a:rPr sz="1050" spc="75" baseline="-11904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ℓ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b="1" i="1" spc="-68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baseline="13888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500" spc="-315" baseline="13888" dirty="0">
                <a:solidFill>
                  <a:srgbClr val="22373A"/>
                </a:solidFill>
                <a:latin typeface="Verdana"/>
                <a:cs typeface="Verdana"/>
              </a:rPr>
              <a:t>--</a:t>
            </a:r>
            <a:r>
              <a:rPr sz="1500" spc="-434" baseline="13888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12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12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15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130810">
              <a:lnSpc>
                <a:spcPct val="100000"/>
              </a:lnSpc>
              <a:spcBef>
                <a:spcPts val="950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7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Practical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easy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implement,</a:t>
            </a:r>
            <a:endParaRPr sz="1000">
              <a:latin typeface="Calibri"/>
              <a:cs typeface="Calibri"/>
            </a:endParaRPr>
          </a:p>
          <a:p>
            <a:pPr marL="130810">
              <a:lnSpc>
                <a:spcPct val="100000"/>
              </a:lnSpc>
              <a:spcBef>
                <a:spcPts val="17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33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rely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continuous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relaxations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make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subsequent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computations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scale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spc="95" dirty="0">
                <a:solidFill>
                  <a:srgbClr val="22373A"/>
                </a:solidFill>
                <a:latin typeface="DejaVu Sans Mono"/>
                <a:cs typeface="DejaVu Sans Mono"/>
              </a:rPr>
              <a:t>O</a:t>
            </a:r>
            <a:r>
              <a:rPr sz="1000" spc="95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b="0" i="1" spc="95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00" b="0" i="1" spc="-16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50" spc="-37" baseline="27777" dirty="0">
                <a:solidFill>
                  <a:srgbClr val="22373A"/>
                </a:solidFill>
                <a:latin typeface="Georgia"/>
                <a:cs typeface="Georgia"/>
              </a:rPr>
              <a:t>2</a:t>
            </a:r>
            <a:r>
              <a:rPr sz="1000" spc="-25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659399"/>
            <a:ext cx="3900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5" dirty="0">
                <a:solidFill>
                  <a:srgbClr val="007AA5"/>
                </a:solidFill>
                <a:latin typeface="Lucida Sans Unicode"/>
                <a:cs typeface="Lucida Sans Unicode"/>
              </a:rPr>
              <a:t>'Q</a:t>
            </a:r>
            <a:r>
              <a:rPr sz="1000" spc="360" dirty="0">
                <a:solidFill>
                  <a:srgbClr val="007AA5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Conversely,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score-function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(SF) gradient estimators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rely on the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relation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13382" y="1954202"/>
            <a:ext cx="2406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r>
              <a:rPr sz="700" spc="204" dirty="0">
                <a:solidFill>
                  <a:srgbClr val="22373A"/>
                </a:solidFill>
                <a:latin typeface="Georgia"/>
                <a:cs typeface="Georgia"/>
              </a:rPr>
              <a:t>  </a:t>
            </a: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62097" y="1954202"/>
            <a:ext cx="781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28444" y="1992156"/>
            <a:ext cx="107188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8219" algn="l"/>
              </a:tabLst>
            </a:pPr>
            <a:r>
              <a:rPr sz="500" spc="25" dirty="0">
                <a:solidFill>
                  <a:srgbClr val="22373A"/>
                </a:solidFill>
                <a:latin typeface="Arial"/>
                <a:cs typeface="Arial"/>
              </a:rPr>
              <a:t>Φ</a:t>
            </a:r>
            <a:r>
              <a:rPr sz="500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500" spc="25" dirty="0">
                <a:solidFill>
                  <a:srgbClr val="22373A"/>
                </a:solidFill>
                <a:latin typeface="Arial"/>
                <a:cs typeface="Arial"/>
              </a:rPr>
              <a:t>Φ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98192" y="1864936"/>
            <a:ext cx="11379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8219" algn="l"/>
              </a:tabLst>
            </a:pPr>
            <a:r>
              <a:rPr sz="1000" spc="-210" dirty="0">
                <a:solidFill>
                  <a:srgbClr val="22373A"/>
                </a:solidFill>
                <a:latin typeface="Verdana"/>
                <a:cs typeface="Verdana"/>
              </a:rPr>
              <a:t>---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210" dirty="0">
                <a:solidFill>
                  <a:srgbClr val="22373A"/>
                </a:solidFill>
                <a:latin typeface="Verdana"/>
                <a:cs typeface="Verdana"/>
              </a:rPr>
              <a:t>---</a:t>
            </a:r>
            <a:r>
              <a:rPr sz="1000" spc="-150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07947" y="1897270"/>
            <a:ext cx="2406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7045" algn="l"/>
                <a:tab pos="1472565" algn="l"/>
              </a:tabLst>
            </a:pPr>
            <a:r>
              <a:rPr sz="1000" i="1" spc="225" dirty="0">
                <a:solidFill>
                  <a:srgbClr val="22373A"/>
                </a:solidFill>
                <a:latin typeface="DejaVu Sans Mono"/>
                <a:cs typeface="DejaVu Sans Mono"/>
              </a:rPr>
              <a:t>∇</a:t>
            </a:r>
            <a:r>
              <a:rPr sz="1000" i="1" spc="1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10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ℓ</a:t>
            </a:r>
            <a:r>
              <a:rPr sz="1000" spc="1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b="1" i="1" spc="1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2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120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12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80" dirty="0">
                <a:solidFill>
                  <a:srgbClr val="22373A"/>
                </a:solidFill>
                <a:latin typeface="LM Roman 10"/>
                <a:cs typeface="LM Roman 10"/>
              </a:rPr>
              <a:t>  </a:t>
            </a:r>
            <a:r>
              <a:rPr sz="1000" spc="1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3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ℓ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0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155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155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i="1" spc="155" dirty="0">
                <a:solidFill>
                  <a:srgbClr val="22373A"/>
                </a:solidFill>
                <a:latin typeface="DejaVu Sans Mono"/>
                <a:cs typeface="DejaVu Sans Mono"/>
              </a:rPr>
              <a:t>∇</a:t>
            </a:r>
            <a:r>
              <a:rPr sz="1000" i="1" spc="32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log</a:t>
            </a:r>
            <a:r>
              <a:rPr sz="1000" spc="-120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0544" y="1954202"/>
            <a:ext cx="4457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0045" algn="l"/>
              </a:tabLst>
            </a:pPr>
            <a:r>
              <a:rPr sz="700" spc="-50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r>
              <a:rPr sz="700" dirty="0">
                <a:solidFill>
                  <a:srgbClr val="22373A"/>
                </a:solidFill>
                <a:latin typeface="Georgia"/>
                <a:cs typeface="Georgia"/>
              </a:rPr>
              <a:t>	</a:t>
            </a:r>
            <a:r>
              <a:rPr sz="700" spc="-50" dirty="0">
                <a:solidFill>
                  <a:srgbClr val="22373A"/>
                </a:solidFill>
                <a:latin typeface="Georgia"/>
                <a:cs typeface="Georgia"/>
              </a:rPr>
              <a:t>Φ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22805" y="1756821"/>
            <a:ext cx="2129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9115" algn="l"/>
                <a:tab pos="998219" algn="l"/>
                <a:tab pos="2056130" algn="l"/>
              </a:tabLst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L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L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9994" y="275160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7294" y="2103507"/>
            <a:ext cx="5036185" cy="9277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27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54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suffer from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high variance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(use variance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reduction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techniques),</a:t>
            </a:r>
            <a:endParaRPr sz="1000">
              <a:latin typeface="Calibri"/>
              <a:cs typeface="Calibri"/>
            </a:endParaRPr>
          </a:p>
          <a:p>
            <a:pPr marL="80010">
              <a:lnSpc>
                <a:spcPct val="100000"/>
              </a:lnSpc>
              <a:spcBef>
                <a:spcPts val="17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7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allow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keep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computations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sparse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3070225">
              <a:lnSpc>
                <a:spcPct val="100000"/>
              </a:lnSpc>
              <a:spcBef>
                <a:spcPts val="720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38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 can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 </a:t>
            </a:r>
            <a:r>
              <a:rPr sz="1000" spc="-30" dirty="0">
                <a:solidFill>
                  <a:srgbClr val="678F51"/>
                </a:solidFill>
                <a:latin typeface="Calibri"/>
                <a:cs typeface="Calibri"/>
              </a:rPr>
              <a:t>Monte</a:t>
            </a:r>
            <a:r>
              <a:rPr sz="1000" spc="-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Carlo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estimator.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[24]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30" dirty="0">
                <a:solidFill>
                  <a:srgbClr val="394B4E"/>
                </a:solidFill>
                <a:latin typeface="Calibri"/>
                <a:cs typeface="Calibri"/>
              </a:rPr>
              <a:t>T.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Kipf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 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 “Neural relational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inference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interacting systems”, ICML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2018.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[22]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“Sparse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learning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from spatiotemporal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series”,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JMLR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22" name="object 22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3214693"/>
              <a:ext cx="4355465" cy="25400"/>
            </a:xfrm>
            <a:custGeom>
              <a:avLst/>
              <a:gdLst/>
              <a:ahLst/>
              <a:cxnLst/>
              <a:rect l="l" t="t" r="r" b="b"/>
              <a:pathLst>
                <a:path w="4355465" h="25400">
                  <a:moveTo>
                    <a:pt x="0" y="25305"/>
                  </a:moveTo>
                  <a:lnTo>
                    <a:pt x="0" y="0"/>
                  </a:lnTo>
                  <a:lnTo>
                    <a:pt x="4355212" y="0"/>
                  </a:lnTo>
                  <a:lnTo>
                    <a:pt x="4355212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524" y="1150153"/>
            <a:ext cx="2555240" cy="54927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Learning</a:t>
            </a:r>
            <a:r>
              <a:rPr sz="1400" b="1" spc="204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spc="-25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in</a:t>
            </a:r>
            <a:endParaRPr sz="140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400" b="1" spc="-25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Non-</a:t>
            </a: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Stationary</a:t>
            </a:r>
            <a:r>
              <a:rPr sz="1400" b="1" spc="385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spc="-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Environments</a:t>
            </a:r>
            <a:endParaRPr sz="14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8224" y="1802732"/>
            <a:ext cx="2783840" cy="15240"/>
            <a:chOff x="1488224" y="1802732"/>
            <a:chExt cx="2783840" cy="15240"/>
          </a:xfrm>
        </p:grpSpPr>
        <p:sp>
          <p:nvSpPr>
            <p:cNvPr id="4" name="object 4"/>
            <p:cNvSpPr/>
            <p:nvPr/>
          </p:nvSpPr>
          <p:spPr>
            <a:xfrm>
              <a:off x="1488224" y="1802732"/>
              <a:ext cx="2783840" cy="15240"/>
            </a:xfrm>
            <a:custGeom>
              <a:avLst/>
              <a:gdLst/>
              <a:ahLst/>
              <a:cxnLst/>
              <a:rect l="l" t="t" r="r" b="b"/>
              <a:pathLst>
                <a:path w="2783840" h="15239">
                  <a:moveTo>
                    <a:pt x="0" y="15183"/>
                  </a:moveTo>
                  <a:lnTo>
                    <a:pt x="0" y="0"/>
                  </a:lnTo>
                  <a:lnTo>
                    <a:pt x="2783597" y="0"/>
                  </a:lnTo>
                  <a:lnTo>
                    <a:pt x="278359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224" y="1802732"/>
              <a:ext cx="2105025" cy="15240"/>
            </a:xfrm>
            <a:custGeom>
              <a:avLst/>
              <a:gdLst/>
              <a:ahLst/>
              <a:cxnLst/>
              <a:rect l="l" t="t" r="r" b="b"/>
              <a:pathLst>
                <a:path w="2105025" h="15239">
                  <a:moveTo>
                    <a:pt x="0" y="15183"/>
                  </a:moveTo>
                  <a:lnTo>
                    <a:pt x="0" y="0"/>
                  </a:lnTo>
                  <a:lnTo>
                    <a:pt x="2104687" y="0"/>
                  </a:lnTo>
                  <a:lnTo>
                    <a:pt x="210468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990089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Learning</a:t>
            </a:r>
            <a:r>
              <a:rPr sz="900" spc="6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in</a:t>
            </a:r>
            <a:r>
              <a:rPr sz="900" spc="6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Non-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Stationary</a:t>
            </a:r>
            <a:r>
              <a:rPr sz="900" spc="7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Environments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567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Inductive</a:t>
            </a:r>
            <a:r>
              <a:rPr spc="5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2786" y="601310"/>
            <a:ext cx="1370823" cy="6279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7294" y="710355"/>
            <a:ext cx="4499610" cy="19983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real-world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applications,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often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needs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0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operate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under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changes</a:t>
            </a:r>
            <a:r>
              <a:rPr sz="1000" spc="1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network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B85350"/>
                </a:solidFill>
                <a:latin typeface="Calibri"/>
                <a:cs typeface="Calibri"/>
              </a:rPr>
              <a:t>connectivity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make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predictions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newly</a:t>
            </a:r>
            <a:r>
              <a:rPr sz="1000" spc="4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added</a:t>
            </a:r>
            <a:r>
              <a:rPr sz="1000" spc="4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78F51"/>
                </a:solidFill>
                <a:latin typeface="Calibri"/>
                <a:cs typeface="Calibri"/>
              </a:rPr>
              <a:t>nodes</a:t>
            </a:r>
            <a:endParaRPr sz="1000">
              <a:latin typeface="Calibri"/>
              <a:cs typeface="Calibri"/>
            </a:endParaRPr>
          </a:p>
          <a:p>
            <a:pPr marL="264160" marR="975360" indent="-100965">
              <a:lnSpc>
                <a:spcPct val="114599"/>
              </a:lnSpc>
              <a:spcBef>
                <a:spcPts val="300"/>
              </a:spcBef>
              <a:buClr>
                <a:srgbClr val="22373A"/>
              </a:buClr>
              <a:buChar char="•"/>
              <a:tabLst>
                <a:tab pos="265430" algn="l"/>
              </a:tabLst>
            </a:pP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transfer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different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sensor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networks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(collections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	time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series)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  <a:buClr>
                <a:srgbClr val="22373A"/>
              </a:buClr>
              <a:buFont typeface="Calibri"/>
              <a:buChar char="•"/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Useful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several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tasks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like,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forecasting,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missing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imputation,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virtual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sensing.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000" spc="430" dirty="0">
                <a:solidFill>
                  <a:srgbClr val="B85350"/>
                </a:solidFill>
                <a:latin typeface="Lucida Sans"/>
                <a:cs typeface="Lucida Sans"/>
              </a:rPr>
              <a:t>A</a:t>
            </a:r>
            <a:r>
              <a:rPr sz="1000" spc="-80" dirty="0">
                <a:solidFill>
                  <a:srgbClr val="B85350"/>
                </a:solidFill>
                <a:latin typeface="Lucida Sans"/>
                <a:cs typeface="Lucida Sans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Performance</a:t>
            </a:r>
            <a:r>
              <a:rPr sz="1000" spc="1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easily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degrade</a:t>
            </a:r>
            <a:r>
              <a:rPr sz="1000" spc="1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data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distribution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target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nodes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225"/>
              </a:spcBef>
              <a:buClr>
                <a:srgbClr val="22373A"/>
              </a:buClr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deviates</a:t>
            </a:r>
            <a:r>
              <a:rPr sz="1000" spc="1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from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that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training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nodes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175"/>
              </a:spcBef>
              <a:buClr>
                <a:srgbClr val="22373A"/>
              </a:buClr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changes</a:t>
            </a:r>
            <a:r>
              <a:rPr sz="1000" spc="30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over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time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9994" y="277100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7294" y="2769062"/>
            <a:ext cx="4425950" cy="28130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[25]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G.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Ditzler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“Learning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Nonstationary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Environments:</a:t>
            </a:r>
            <a:r>
              <a:rPr sz="750" spc="4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A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Survey”,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IEEE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30" dirty="0">
                <a:solidFill>
                  <a:srgbClr val="394B4E"/>
                </a:solidFill>
                <a:latin typeface="Calibri"/>
                <a:cs typeface="Calibri"/>
              </a:rPr>
              <a:t>CIM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2015.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[14]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“Taming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Local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Effects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Graph-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based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Spatiotemporal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To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appear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NeurIPS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67032" y="2983232"/>
            <a:ext cx="11366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2373A"/>
                </a:solidFill>
                <a:latin typeface="Calibri"/>
                <a:cs typeface="Calibri"/>
              </a:rPr>
              <a:t>63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1" name="object 11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14693"/>
              <a:ext cx="4425950" cy="25400"/>
            </a:xfrm>
            <a:custGeom>
              <a:avLst/>
              <a:gdLst/>
              <a:ahLst/>
              <a:cxnLst/>
              <a:rect l="l" t="t" r="r" b="b"/>
              <a:pathLst>
                <a:path w="4425950" h="25400">
                  <a:moveTo>
                    <a:pt x="0" y="25305"/>
                  </a:moveTo>
                  <a:lnTo>
                    <a:pt x="0" y="0"/>
                  </a:lnTo>
                  <a:lnTo>
                    <a:pt x="4425437" y="0"/>
                  </a:lnTo>
                  <a:lnTo>
                    <a:pt x="4425437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990089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Learning</a:t>
            </a:r>
            <a:r>
              <a:rPr sz="900" spc="6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in</a:t>
            </a:r>
            <a:r>
              <a:rPr sz="900" spc="6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Non-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Stationary</a:t>
            </a:r>
            <a:r>
              <a:rPr sz="900" spc="7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Environments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2428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Transferability</a:t>
            </a:r>
            <a:r>
              <a:rPr spc="35" dirty="0"/>
              <a:t> </a:t>
            </a:r>
            <a:r>
              <a:rPr dirty="0"/>
              <a:t>of</a:t>
            </a:r>
            <a:r>
              <a:rPr spc="85" dirty="0"/>
              <a:t> </a:t>
            </a:r>
            <a:r>
              <a:rPr spc="-35" dirty="0"/>
              <a:t>STGNNs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64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5947" y="640988"/>
            <a:ext cx="3719829" cy="123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Global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STGNNs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inductive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directly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above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settings,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provided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training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target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similar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enough.</a:t>
            </a:r>
            <a:endParaRPr sz="1000">
              <a:latin typeface="Calibri"/>
              <a:cs typeface="Calibri"/>
            </a:endParaRPr>
          </a:p>
          <a:p>
            <a:pPr marL="96520" marR="1590040" indent="-96520" algn="r">
              <a:lnSpc>
                <a:spcPct val="100000"/>
              </a:lnSpc>
              <a:spcBef>
                <a:spcPts val="360"/>
              </a:spcBef>
              <a:buChar char="•"/>
              <a:tabLst>
                <a:tab pos="96520" algn="l"/>
              </a:tabLst>
            </a:pPr>
            <a:r>
              <a:rPr sz="9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9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operates on </a:t>
            </a:r>
            <a:r>
              <a:rPr sz="900" dirty="0">
                <a:solidFill>
                  <a:srgbClr val="678F51"/>
                </a:solidFill>
                <a:latin typeface="Calibri"/>
                <a:cs typeface="Calibri"/>
              </a:rPr>
              <a:t>generic </a:t>
            </a:r>
            <a:r>
              <a:rPr sz="900" spc="-10" dirty="0">
                <a:solidFill>
                  <a:srgbClr val="678F51"/>
                </a:solidFill>
                <a:latin typeface="Calibri"/>
                <a:cs typeface="Calibri"/>
              </a:rPr>
              <a:t>neighborhoods</a:t>
            </a:r>
            <a:endParaRPr sz="900">
              <a:latin typeface="Calibri"/>
              <a:cs typeface="Calibri"/>
            </a:endParaRPr>
          </a:p>
          <a:p>
            <a:pPr marL="96520" marR="1567180" indent="-96520" algn="r">
              <a:lnSpc>
                <a:spcPct val="100000"/>
              </a:lnSpc>
              <a:spcBef>
                <a:spcPts val="180"/>
              </a:spcBef>
              <a:buChar char="•"/>
              <a:tabLst>
                <a:tab pos="96520" algn="l"/>
              </a:tabLst>
            </a:pPr>
            <a:r>
              <a:rPr sz="9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678F51"/>
                </a:solidFill>
                <a:latin typeface="Calibri"/>
                <a:cs typeface="Calibri"/>
              </a:rPr>
              <a:t>parameters</a:t>
            </a:r>
            <a:r>
              <a:rPr sz="900" spc="1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9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678F51"/>
                </a:solidFill>
                <a:latin typeface="Calibri"/>
                <a:cs typeface="Calibri"/>
              </a:rPr>
              <a:t>shared</a:t>
            </a:r>
            <a:r>
              <a:rPr sz="900" spc="1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across</a:t>
            </a:r>
            <a:r>
              <a:rPr sz="9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nodes</a:t>
            </a:r>
            <a:endParaRPr sz="900">
              <a:latin typeface="Calibri"/>
              <a:cs typeface="Calibri"/>
            </a:endParaRPr>
          </a:p>
          <a:p>
            <a:pPr marR="1607820" algn="r">
              <a:lnSpc>
                <a:spcPct val="100000"/>
              </a:lnSpc>
              <a:spcBef>
                <a:spcPts val="38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Otherwise, STGNNs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need</a:t>
            </a:r>
            <a:r>
              <a:rPr sz="1000" spc="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 be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B85350"/>
                </a:solidFill>
                <a:latin typeface="Calibri"/>
                <a:cs typeface="Calibri"/>
              </a:rPr>
              <a:t>adjusted</a:t>
            </a:r>
            <a:endParaRPr sz="1000">
              <a:latin typeface="Calibri"/>
              <a:cs typeface="Calibri"/>
            </a:endParaRPr>
          </a:p>
          <a:p>
            <a:pPr marL="264160" indent="-96520">
              <a:lnSpc>
                <a:spcPct val="100000"/>
              </a:lnSpc>
              <a:spcBef>
                <a:spcPts val="359"/>
              </a:spcBef>
              <a:buClr>
                <a:srgbClr val="22373A"/>
              </a:buClr>
              <a:buChar char="•"/>
              <a:tabLst>
                <a:tab pos="264160" algn="l"/>
              </a:tabLst>
            </a:pPr>
            <a:r>
              <a:rPr sz="900" spc="-10" dirty="0">
                <a:solidFill>
                  <a:srgbClr val="678F51"/>
                </a:solidFill>
                <a:latin typeface="Calibri"/>
                <a:cs typeface="Calibri"/>
              </a:rPr>
              <a:t>fine-</a:t>
            </a:r>
            <a:r>
              <a:rPr sz="900" dirty="0">
                <a:solidFill>
                  <a:srgbClr val="678F51"/>
                </a:solidFill>
                <a:latin typeface="Calibri"/>
                <a:cs typeface="Calibri"/>
              </a:rPr>
              <a:t>tuning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(a subset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of) the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weights of the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model on</a:t>
            </a:r>
            <a:r>
              <a:rPr sz="9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the new </a:t>
            </a:r>
            <a:r>
              <a:rPr sz="900" spc="-2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  <a:p>
            <a:pPr marL="264160" indent="-96520">
              <a:lnSpc>
                <a:spcPct val="100000"/>
              </a:lnSpc>
              <a:spcBef>
                <a:spcPts val="180"/>
              </a:spcBef>
              <a:buChar char="•"/>
              <a:tabLst>
                <a:tab pos="264160" algn="l"/>
              </a:tabLst>
            </a:pPr>
            <a:r>
              <a:rPr sz="900" dirty="0">
                <a:solidFill>
                  <a:srgbClr val="22373A"/>
                </a:solidFill>
                <a:latin typeface="Calibri"/>
                <a:cs typeface="Calibri"/>
              </a:rPr>
              <a:t>exploiting</a:t>
            </a:r>
            <a:r>
              <a:rPr sz="9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678F51"/>
                </a:solidFill>
                <a:latin typeface="Calibri"/>
                <a:cs typeface="Calibri"/>
              </a:rPr>
              <a:t>transfer</a:t>
            </a:r>
            <a:r>
              <a:rPr sz="900" spc="4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678F51"/>
                </a:solidFill>
                <a:latin typeface="Calibri"/>
                <a:cs typeface="Calibri"/>
              </a:rPr>
              <a:t>learning</a:t>
            </a:r>
            <a:r>
              <a:rPr sz="900" spc="4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Calibri"/>
                <a:cs typeface="Calibri"/>
              </a:rPr>
              <a:t>strategies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7176" y="421398"/>
            <a:ext cx="724344" cy="98990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245046" y="1596852"/>
            <a:ext cx="440690" cy="189230"/>
            <a:chOff x="4245046" y="1596852"/>
            <a:chExt cx="440690" cy="189230"/>
          </a:xfrm>
        </p:grpSpPr>
        <p:sp>
          <p:nvSpPr>
            <p:cNvPr id="8" name="object 8"/>
            <p:cNvSpPr/>
            <p:nvPr/>
          </p:nvSpPr>
          <p:spPr>
            <a:xfrm>
              <a:off x="4559657" y="1691268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89">
                  <a:moveTo>
                    <a:pt x="1216" y="0"/>
                  </a:moveTo>
                  <a:lnTo>
                    <a:pt x="122871" y="0"/>
                  </a:lnTo>
                  <a:lnTo>
                    <a:pt x="0" y="0"/>
                  </a:lnTo>
                  <a:lnTo>
                    <a:pt x="82968" y="0"/>
                  </a:lnTo>
                </a:path>
              </a:pathLst>
            </a:custGeom>
            <a:ln w="6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31981" y="166997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0" y="42579"/>
                  </a:moveTo>
                  <a:lnTo>
                    <a:pt x="10644" y="21289"/>
                  </a:lnTo>
                  <a:lnTo>
                    <a:pt x="0" y="0"/>
                  </a:lnTo>
                  <a:lnTo>
                    <a:pt x="42579" y="21289"/>
                  </a:lnTo>
                  <a:lnTo>
                    <a:pt x="0" y="42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31981" y="166997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42579" y="21289"/>
                  </a:moveTo>
                  <a:lnTo>
                    <a:pt x="0" y="42579"/>
                  </a:lnTo>
                  <a:lnTo>
                    <a:pt x="10644" y="21289"/>
                  </a:lnTo>
                  <a:lnTo>
                    <a:pt x="0" y="0"/>
                  </a:lnTo>
                  <a:lnTo>
                    <a:pt x="42579" y="21289"/>
                  </a:lnTo>
                  <a:close/>
                </a:path>
              </a:pathLst>
            </a:custGeom>
            <a:ln w="6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48221" y="1600027"/>
              <a:ext cx="313055" cy="182880"/>
            </a:xfrm>
            <a:custGeom>
              <a:avLst/>
              <a:gdLst/>
              <a:ahLst/>
              <a:cxnLst/>
              <a:rect l="l" t="t" r="r" b="b"/>
              <a:pathLst>
                <a:path w="313054" h="182880">
                  <a:moveTo>
                    <a:pt x="288910" y="182482"/>
                  </a:moveTo>
                  <a:lnTo>
                    <a:pt x="23742" y="182482"/>
                  </a:lnTo>
                  <a:lnTo>
                    <a:pt x="20250" y="181787"/>
                  </a:lnTo>
                  <a:lnTo>
                    <a:pt x="0" y="158739"/>
                  </a:lnTo>
                  <a:lnTo>
                    <a:pt x="0" y="23742"/>
                  </a:lnTo>
                  <a:lnTo>
                    <a:pt x="23742" y="0"/>
                  </a:lnTo>
                  <a:lnTo>
                    <a:pt x="27372" y="0"/>
                  </a:lnTo>
                  <a:lnTo>
                    <a:pt x="288910" y="0"/>
                  </a:lnTo>
                  <a:lnTo>
                    <a:pt x="312652" y="23742"/>
                  </a:lnTo>
                  <a:lnTo>
                    <a:pt x="312652" y="158739"/>
                  </a:lnTo>
                  <a:lnTo>
                    <a:pt x="292401" y="181787"/>
                  </a:lnTo>
                  <a:lnTo>
                    <a:pt x="288910" y="182482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48221" y="1600027"/>
              <a:ext cx="313055" cy="182880"/>
            </a:xfrm>
            <a:custGeom>
              <a:avLst/>
              <a:gdLst/>
              <a:ahLst/>
              <a:cxnLst/>
              <a:rect l="l" t="t" r="r" b="b"/>
              <a:pathLst>
                <a:path w="313054" h="182880">
                  <a:moveTo>
                    <a:pt x="27372" y="0"/>
                  </a:moveTo>
                  <a:lnTo>
                    <a:pt x="285280" y="0"/>
                  </a:lnTo>
                  <a:lnTo>
                    <a:pt x="288910" y="0"/>
                  </a:lnTo>
                  <a:lnTo>
                    <a:pt x="292401" y="694"/>
                  </a:lnTo>
                  <a:lnTo>
                    <a:pt x="310569" y="16897"/>
                  </a:lnTo>
                  <a:lnTo>
                    <a:pt x="311958" y="20250"/>
                  </a:lnTo>
                  <a:lnTo>
                    <a:pt x="312652" y="23742"/>
                  </a:lnTo>
                  <a:lnTo>
                    <a:pt x="312652" y="27372"/>
                  </a:lnTo>
                  <a:lnTo>
                    <a:pt x="312652" y="155109"/>
                  </a:lnTo>
                  <a:lnTo>
                    <a:pt x="285280" y="182482"/>
                  </a:lnTo>
                  <a:lnTo>
                    <a:pt x="27372" y="182482"/>
                  </a:lnTo>
                  <a:lnTo>
                    <a:pt x="0" y="158739"/>
                  </a:lnTo>
                  <a:lnTo>
                    <a:pt x="0" y="155109"/>
                  </a:lnTo>
                  <a:lnTo>
                    <a:pt x="0" y="27372"/>
                  </a:lnTo>
                  <a:lnTo>
                    <a:pt x="0" y="23742"/>
                  </a:lnTo>
                  <a:lnTo>
                    <a:pt x="694" y="20250"/>
                  </a:lnTo>
                  <a:lnTo>
                    <a:pt x="2083" y="16897"/>
                  </a:lnTo>
                  <a:lnTo>
                    <a:pt x="3472" y="13543"/>
                  </a:lnTo>
                  <a:lnTo>
                    <a:pt x="5450" y="10583"/>
                  </a:lnTo>
                  <a:lnTo>
                    <a:pt x="8017" y="8017"/>
                  </a:lnTo>
                  <a:lnTo>
                    <a:pt x="10583" y="5450"/>
                  </a:lnTo>
                  <a:lnTo>
                    <a:pt x="13543" y="3472"/>
                  </a:lnTo>
                  <a:lnTo>
                    <a:pt x="16897" y="2083"/>
                  </a:lnTo>
                  <a:lnTo>
                    <a:pt x="20250" y="694"/>
                  </a:lnTo>
                  <a:lnTo>
                    <a:pt x="23742" y="0"/>
                  </a:lnTo>
                  <a:lnTo>
                    <a:pt x="27372" y="0"/>
                  </a:lnTo>
                  <a:close/>
                </a:path>
              </a:pathLst>
            </a:custGeom>
            <a:ln w="6082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27105" y="1626865"/>
            <a:ext cx="151765" cy="113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latin typeface="Arial"/>
                <a:cs typeface="Arial"/>
              </a:rPr>
              <a:t>Enc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78198" y="1596852"/>
            <a:ext cx="440690" cy="189230"/>
            <a:chOff x="4678198" y="1596852"/>
            <a:chExt cx="440690" cy="189230"/>
          </a:xfrm>
        </p:grpSpPr>
        <p:sp>
          <p:nvSpPr>
            <p:cNvPr id="15" name="object 15"/>
            <p:cNvSpPr/>
            <p:nvPr/>
          </p:nvSpPr>
          <p:spPr>
            <a:xfrm>
              <a:off x="4986666" y="1691268"/>
              <a:ext cx="129539" cy="0"/>
            </a:xfrm>
            <a:custGeom>
              <a:avLst/>
              <a:gdLst/>
              <a:ahLst/>
              <a:cxnLst/>
              <a:rect l="l" t="t" r="r" b="b"/>
              <a:pathLst>
                <a:path w="129539">
                  <a:moveTo>
                    <a:pt x="7360" y="0"/>
                  </a:moveTo>
                  <a:lnTo>
                    <a:pt x="128954" y="0"/>
                  </a:lnTo>
                  <a:lnTo>
                    <a:pt x="0" y="0"/>
                  </a:lnTo>
                  <a:lnTo>
                    <a:pt x="82968" y="0"/>
                  </a:lnTo>
                </a:path>
              </a:pathLst>
            </a:custGeom>
            <a:ln w="6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58989" y="166997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0" y="42579"/>
                  </a:moveTo>
                  <a:lnTo>
                    <a:pt x="10644" y="21289"/>
                  </a:lnTo>
                  <a:lnTo>
                    <a:pt x="0" y="0"/>
                  </a:lnTo>
                  <a:lnTo>
                    <a:pt x="42579" y="21289"/>
                  </a:lnTo>
                  <a:lnTo>
                    <a:pt x="0" y="42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58989" y="166997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42579" y="21289"/>
                  </a:moveTo>
                  <a:lnTo>
                    <a:pt x="0" y="42579"/>
                  </a:lnTo>
                  <a:lnTo>
                    <a:pt x="10644" y="21289"/>
                  </a:lnTo>
                  <a:lnTo>
                    <a:pt x="0" y="0"/>
                  </a:lnTo>
                  <a:lnTo>
                    <a:pt x="42579" y="21289"/>
                  </a:lnTo>
                  <a:close/>
                </a:path>
              </a:pathLst>
            </a:custGeom>
            <a:ln w="6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81373" y="1600027"/>
              <a:ext cx="313055" cy="182880"/>
            </a:xfrm>
            <a:custGeom>
              <a:avLst/>
              <a:gdLst/>
              <a:ahLst/>
              <a:cxnLst/>
              <a:rect l="l" t="t" r="r" b="b"/>
              <a:pathLst>
                <a:path w="313054" h="182880">
                  <a:moveTo>
                    <a:pt x="288910" y="182482"/>
                  </a:moveTo>
                  <a:lnTo>
                    <a:pt x="23742" y="182482"/>
                  </a:lnTo>
                  <a:lnTo>
                    <a:pt x="20250" y="181787"/>
                  </a:lnTo>
                  <a:lnTo>
                    <a:pt x="0" y="158739"/>
                  </a:lnTo>
                  <a:lnTo>
                    <a:pt x="0" y="23742"/>
                  </a:lnTo>
                  <a:lnTo>
                    <a:pt x="23742" y="0"/>
                  </a:lnTo>
                  <a:lnTo>
                    <a:pt x="27372" y="0"/>
                  </a:lnTo>
                  <a:lnTo>
                    <a:pt x="288910" y="0"/>
                  </a:lnTo>
                  <a:lnTo>
                    <a:pt x="312652" y="23742"/>
                  </a:lnTo>
                  <a:lnTo>
                    <a:pt x="312652" y="158739"/>
                  </a:lnTo>
                  <a:lnTo>
                    <a:pt x="292401" y="181787"/>
                  </a:lnTo>
                  <a:lnTo>
                    <a:pt x="288910" y="18248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81373" y="1600027"/>
              <a:ext cx="313055" cy="182880"/>
            </a:xfrm>
            <a:custGeom>
              <a:avLst/>
              <a:gdLst/>
              <a:ahLst/>
              <a:cxnLst/>
              <a:rect l="l" t="t" r="r" b="b"/>
              <a:pathLst>
                <a:path w="313054" h="182880">
                  <a:moveTo>
                    <a:pt x="27372" y="0"/>
                  </a:moveTo>
                  <a:lnTo>
                    <a:pt x="285280" y="0"/>
                  </a:lnTo>
                  <a:lnTo>
                    <a:pt x="288910" y="0"/>
                  </a:lnTo>
                  <a:lnTo>
                    <a:pt x="292401" y="694"/>
                  </a:lnTo>
                  <a:lnTo>
                    <a:pt x="295755" y="2083"/>
                  </a:lnTo>
                  <a:lnTo>
                    <a:pt x="299108" y="3472"/>
                  </a:lnTo>
                  <a:lnTo>
                    <a:pt x="302068" y="5450"/>
                  </a:lnTo>
                  <a:lnTo>
                    <a:pt x="304635" y="8017"/>
                  </a:lnTo>
                  <a:lnTo>
                    <a:pt x="307202" y="10583"/>
                  </a:lnTo>
                  <a:lnTo>
                    <a:pt x="309179" y="13543"/>
                  </a:lnTo>
                  <a:lnTo>
                    <a:pt x="310569" y="16897"/>
                  </a:lnTo>
                  <a:lnTo>
                    <a:pt x="311958" y="20250"/>
                  </a:lnTo>
                  <a:lnTo>
                    <a:pt x="312652" y="23742"/>
                  </a:lnTo>
                  <a:lnTo>
                    <a:pt x="312652" y="27372"/>
                  </a:lnTo>
                  <a:lnTo>
                    <a:pt x="312652" y="155109"/>
                  </a:lnTo>
                  <a:lnTo>
                    <a:pt x="285280" y="182482"/>
                  </a:lnTo>
                  <a:lnTo>
                    <a:pt x="27372" y="182482"/>
                  </a:lnTo>
                  <a:lnTo>
                    <a:pt x="2083" y="165584"/>
                  </a:lnTo>
                  <a:lnTo>
                    <a:pt x="694" y="162231"/>
                  </a:lnTo>
                  <a:lnTo>
                    <a:pt x="0" y="158739"/>
                  </a:lnTo>
                  <a:lnTo>
                    <a:pt x="0" y="155109"/>
                  </a:lnTo>
                  <a:lnTo>
                    <a:pt x="0" y="27372"/>
                  </a:lnTo>
                  <a:lnTo>
                    <a:pt x="0" y="23742"/>
                  </a:lnTo>
                  <a:lnTo>
                    <a:pt x="694" y="20250"/>
                  </a:lnTo>
                  <a:lnTo>
                    <a:pt x="2083" y="16897"/>
                  </a:lnTo>
                  <a:lnTo>
                    <a:pt x="3472" y="13543"/>
                  </a:lnTo>
                  <a:lnTo>
                    <a:pt x="5450" y="10583"/>
                  </a:lnTo>
                  <a:lnTo>
                    <a:pt x="8017" y="8017"/>
                  </a:lnTo>
                  <a:lnTo>
                    <a:pt x="10583" y="5450"/>
                  </a:lnTo>
                  <a:lnTo>
                    <a:pt x="13543" y="3472"/>
                  </a:lnTo>
                  <a:lnTo>
                    <a:pt x="16897" y="2083"/>
                  </a:lnTo>
                  <a:lnTo>
                    <a:pt x="20250" y="694"/>
                  </a:lnTo>
                  <a:lnTo>
                    <a:pt x="23742" y="0"/>
                  </a:lnTo>
                  <a:lnTo>
                    <a:pt x="27372" y="0"/>
                  </a:lnTo>
                  <a:close/>
                </a:path>
              </a:pathLst>
            </a:custGeom>
            <a:ln w="608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20487" y="1626865"/>
            <a:ext cx="228600" cy="113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0" dirty="0">
                <a:latin typeface="Arial"/>
                <a:cs typeface="Arial"/>
              </a:rPr>
              <a:t>STMP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05206" y="1596852"/>
            <a:ext cx="425450" cy="189230"/>
            <a:chOff x="5105206" y="1596852"/>
            <a:chExt cx="425450" cy="189230"/>
          </a:xfrm>
        </p:grpSpPr>
        <p:sp>
          <p:nvSpPr>
            <p:cNvPr id="22" name="object 22"/>
            <p:cNvSpPr/>
            <p:nvPr/>
          </p:nvSpPr>
          <p:spPr>
            <a:xfrm>
              <a:off x="5421034" y="1691268"/>
              <a:ext cx="74930" cy="0"/>
            </a:xfrm>
            <a:custGeom>
              <a:avLst/>
              <a:gdLst/>
              <a:ahLst/>
              <a:cxnLst/>
              <a:rect l="l" t="t" r="r" b="b"/>
              <a:pathLst>
                <a:path w="74929">
                  <a:moveTo>
                    <a:pt x="0" y="0"/>
                  </a:moveTo>
                  <a:lnTo>
                    <a:pt x="52250" y="0"/>
                  </a:lnTo>
                  <a:lnTo>
                    <a:pt x="74331" y="0"/>
                  </a:lnTo>
                </a:path>
              </a:pathLst>
            </a:custGeom>
            <a:ln w="6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84720" y="166997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0" y="42579"/>
                  </a:moveTo>
                  <a:lnTo>
                    <a:pt x="10644" y="21289"/>
                  </a:lnTo>
                  <a:lnTo>
                    <a:pt x="0" y="0"/>
                  </a:lnTo>
                  <a:lnTo>
                    <a:pt x="42579" y="21289"/>
                  </a:lnTo>
                  <a:lnTo>
                    <a:pt x="0" y="42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84720" y="166997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42579" y="21289"/>
                  </a:moveTo>
                  <a:lnTo>
                    <a:pt x="0" y="42579"/>
                  </a:lnTo>
                  <a:lnTo>
                    <a:pt x="10644" y="21289"/>
                  </a:lnTo>
                  <a:lnTo>
                    <a:pt x="0" y="0"/>
                  </a:lnTo>
                  <a:lnTo>
                    <a:pt x="42579" y="21289"/>
                  </a:lnTo>
                  <a:close/>
                </a:path>
              </a:pathLst>
            </a:custGeom>
            <a:ln w="6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08381" y="1600027"/>
              <a:ext cx="313055" cy="182880"/>
            </a:xfrm>
            <a:custGeom>
              <a:avLst/>
              <a:gdLst/>
              <a:ahLst/>
              <a:cxnLst/>
              <a:rect l="l" t="t" r="r" b="b"/>
              <a:pathLst>
                <a:path w="313054" h="182880">
                  <a:moveTo>
                    <a:pt x="288910" y="182482"/>
                  </a:moveTo>
                  <a:lnTo>
                    <a:pt x="23742" y="182482"/>
                  </a:lnTo>
                  <a:lnTo>
                    <a:pt x="20250" y="181787"/>
                  </a:lnTo>
                  <a:lnTo>
                    <a:pt x="0" y="158739"/>
                  </a:lnTo>
                  <a:lnTo>
                    <a:pt x="0" y="23742"/>
                  </a:lnTo>
                  <a:lnTo>
                    <a:pt x="23742" y="0"/>
                  </a:lnTo>
                  <a:lnTo>
                    <a:pt x="27372" y="0"/>
                  </a:lnTo>
                  <a:lnTo>
                    <a:pt x="288910" y="0"/>
                  </a:lnTo>
                  <a:lnTo>
                    <a:pt x="312652" y="23742"/>
                  </a:lnTo>
                  <a:lnTo>
                    <a:pt x="312652" y="158739"/>
                  </a:lnTo>
                  <a:lnTo>
                    <a:pt x="292401" y="181787"/>
                  </a:lnTo>
                  <a:lnTo>
                    <a:pt x="288910" y="182482"/>
                  </a:lnTo>
                  <a:close/>
                </a:path>
              </a:pathLst>
            </a:custGeom>
            <a:solidFill>
              <a:srgbClr val="D5E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08381" y="1600027"/>
              <a:ext cx="313055" cy="182880"/>
            </a:xfrm>
            <a:custGeom>
              <a:avLst/>
              <a:gdLst/>
              <a:ahLst/>
              <a:cxnLst/>
              <a:rect l="l" t="t" r="r" b="b"/>
              <a:pathLst>
                <a:path w="313054" h="182880">
                  <a:moveTo>
                    <a:pt x="27372" y="0"/>
                  </a:moveTo>
                  <a:lnTo>
                    <a:pt x="285280" y="0"/>
                  </a:lnTo>
                  <a:lnTo>
                    <a:pt x="288910" y="0"/>
                  </a:lnTo>
                  <a:lnTo>
                    <a:pt x="292401" y="694"/>
                  </a:lnTo>
                  <a:lnTo>
                    <a:pt x="295755" y="2083"/>
                  </a:lnTo>
                  <a:lnTo>
                    <a:pt x="299108" y="3472"/>
                  </a:lnTo>
                  <a:lnTo>
                    <a:pt x="302068" y="5450"/>
                  </a:lnTo>
                  <a:lnTo>
                    <a:pt x="304635" y="8017"/>
                  </a:lnTo>
                  <a:lnTo>
                    <a:pt x="307202" y="10583"/>
                  </a:lnTo>
                  <a:lnTo>
                    <a:pt x="309180" y="13543"/>
                  </a:lnTo>
                  <a:lnTo>
                    <a:pt x="310569" y="16897"/>
                  </a:lnTo>
                  <a:lnTo>
                    <a:pt x="311958" y="20250"/>
                  </a:lnTo>
                  <a:lnTo>
                    <a:pt x="312652" y="23742"/>
                  </a:lnTo>
                  <a:lnTo>
                    <a:pt x="312652" y="27372"/>
                  </a:lnTo>
                  <a:lnTo>
                    <a:pt x="312652" y="155109"/>
                  </a:lnTo>
                  <a:lnTo>
                    <a:pt x="312652" y="158739"/>
                  </a:lnTo>
                  <a:lnTo>
                    <a:pt x="311958" y="162231"/>
                  </a:lnTo>
                  <a:lnTo>
                    <a:pt x="310569" y="165584"/>
                  </a:lnTo>
                  <a:lnTo>
                    <a:pt x="309180" y="168938"/>
                  </a:lnTo>
                  <a:lnTo>
                    <a:pt x="285280" y="182482"/>
                  </a:lnTo>
                  <a:lnTo>
                    <a:pt x="27372" y="182482"/>
                  </a:lnTo>
                  <a:lnTo>
                    <a:pt x="8017" y="174464"/>
                  </a:lnTo>
                  <a:lnTo>
                    <a:pt x="5450" y="171898"/>
                  </a:lnTo>
                  <a:lnTo>
                    <a:pt x="3472" y="168938"/>
                  </a:lnTo>
                  <a:lnTo>
                    <a:pt x="2083" y="165584"/>
                  </a:lnTo>
                  <a:lnTo>
                    <a:pt x="694" y="162231"/>
                  </a:lnTo>
                  <a:lnTo>
                    <a:pt x="0" y="158739"/>
                  </a:lnTo>
                  <a:lnTo>
                    <a:pt x="0" y="155109"/>
                  </a:lnTo>
                  <a:lnTo>
                    <a:pt x="0" y="27372"/>
                  </a:lnTo>
                  <a:lnTo>
                    <a:pt x="0" y="23742"/>
                  </a:lnTo>
                  <a:lnTo>
                    <a:pt x="694" y="20250"/>
                  </a:lnTo>
                  <a:lnTo>
                    <a:pt x="2083" y="16897"/>
                  </a:lnTo>
                  <a:lnTo>
                    <a:pt x="3472" y="13543"/>
                  </a:lnTo>
                  <a:lnTo>
                    <a:pt x="5450" y="10583"/>
                  </a:lnTo>
                  <a:lnTo>
                    <a:pt x="8017" y="8017"/>
                  </a:lnTo>
                  <a:lnTo>
                    <a:pt x="10583" y="5450"/>
                  </a:lnTo>
                  <a:lnTo>
                    <a:pt x="13543" y="3472"/>
                  </a:lnTo>
                  <a:lnTo>
                    <a:pt x="16897" y="2083"/>
                  </a:lnTo>
                  <a:lnTo>
                    <a:pt x="20250" y="694"/>
                  </a:lnTo>
                  <a:lnTo>
                    <a:pt x="23742" y="0"/>
                  </a:lnTo>
                  <a:lnTo>
                    <a:pt x="27372" y="0"/>
                  </a:lnTo>
                  <a:close/>
                </a:path>
              </a:pathLst>
            </a:custGeom>
            <a:ln w="6082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82775" y="1626865"/>
            <a:ext cx="155575" cy="113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latin typeface="Arial"/>
                <a:cs typeface="Arial"/>
              </a:rPr>
              <a:t>Dec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125958" y="1666390"/>
            <a:ext cx="114935" cy="48895"/>
            <a:chOff x="4125958" y="1666390"/>
            <a:chExt cx="114935" cy="48895"/>
          </a:xfrm>
        </p:grpSpPr>
        <p:sp>
          <p:nvSpPr>
            <p:cNvPr id="29" name="object 29"/>
            <p:cNvSpPr/>
            <p:nvPr/>
          </p:nvSpPr>
          <p:spPr>
            <a:xfrm>
              <a:off x="4128999" y="1690660"/>
              <a:ext cx="76835" cy="635"/>
            </a:xfrm>
            <a:custGeom>
              <a:avLst/>
              <a:gdLst/>
              <a:ahLst/>
              <a:cxnLst/>
              <a:rect l="l" t="t" r="r" b="b"/>
              <a:pathLst>
                <a:path w="76835" h="635">
                  <a:moveTo>
                    <a:pt x="0" y="182"/>
                  </a:moveTo>
                  <a:lnTo>
                    <a:pt x="54744" y="0"/>
                  </a:lnTo>
                  <a:lnTo>
                    <a:pt x="76824" y="60"/>
                  </a:lnTo>
                </a:path>
              </a:pathLst>
            </a:custGeom>
            <a:ln w="6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95119" y="1669431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0" y="42579"/>
                  </a:moveTo>
                  <a:lnTo>
                    <a:pt x="10705" y="21289"/>
                  </a:lnTo>
                  <a:lnTo>
                    <a:pt x="121" y="0"/>
                  </a:lnTo>
                  <a:lnTo>
                    <a:pt x="42639" y="21411"/>
                  </a:lnTo>
                  <a:lnTo>
                    <a:pt x="0" y="42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95119" y="1669431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42639" y="21411"/>
                  </a:moveTo>
                  <a:lnTo>
                    <a:pt x="0" y="42579"/>
                  </a:lnTo>
                  <a:lnTo>
                    <a:pt x="10705" y="21289"/>
                  </a:lnTo>
                  <a:lnTo>
                    <a:pt x="121" y="0"/>
                  </a:lnTo>
                  <a:lnTo>
                    <a:pt x="42639" y="21411"/>
                  </a:lnTo>
                  <a:close/>
                </a:path>
              </a:pathLst>
            </a:custGeom>
            <a:ln w="6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359994" y="2606928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47294" y="1982489"/>
            <a:ext cx="4762500" cy="10318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000" spc="430" dirty="0">
                <a:solidFill>
                  <a:srgbClr val="B85350"/>
                </a:solidFill>
                <a:latin typeface="Lucida Sans"/>
                <a:cs typeface="Lucida Sans"/>
              </a:rPr>
              <a:t>A</a:t>
            </a:r>
            <a:r>
              <a:rPr sz="1000" spc="-80" dirty="0">
                <a:solidFill>
                  <a:srgbClr val="B85350"/>
                </a:solidFill>
                <a:latin typeface="Lucida Sans"/>
                <a:cs typeface="Lucida Sans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Global-local</a:t>
            </a:r>
            <a:r>
              <a:rPr sz="1000" spc="1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STGNNs</a:t>
            </a:r>
            <a:r>
              <a:rPr sz="1000" spc="1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reduce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cost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transfer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learning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225"/>
              </a:spcBef>
              <a:buClr>
                <a:srgbClr val="22373A"/>
              </a:buClr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sharing</a:t>
            </a:r>
            <a:r>
              <a:rPr sz="1000" spc="3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most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parameters</a:t>
            </a:r>
            <a:r>
              <a:rPr sz="1000" spc="35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finetuning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node-specific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parameters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only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175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embeddings</a:t>
            </a:r>
            <a:r>
              <a:rPr sz="1000" spc="3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78F51"/>
                </a:solidFill>
                <a:latin typeface="Calibri"/>
                <a:cs typeface="Calibri"/>
              </a:rPr>
              <a:t>regularized</a:t>
            </a:r>
            <a:r>
              <a:rPr sz="1000" spc="30" dirty="0">
                <a:solidFill>
                  <a:srgbClr val="678F5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facilitate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further.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[26]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G.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Panagopoulos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“Transfer graph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neural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networks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pandemic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forecasting”, </a:t>
            </a:r>
            <a:r>
              <a:rPr sz="750" spc="-30" dirty="0">
                <a:solidFill>
                  <a:srgbClr val="394B4E"/>
                </a:solidFill>
                <a:latin typeface="Calibri"/>
                <a:cs typeface="Calibri"/>
              </a:rPr>
              <a:t>AAAI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2021.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[27] </a:t>
            </a:r>
            <a:r>
              <a:rPr sz="750" spc="-30" dirty="0">
                <a:solidFill>
                  <a:srgbClr val="394B4E"/>
                </a:solidFill>
                <a:latin typeface="Calibri"/>
                <a:cs typeface="Calibri"/>
              </a:rPr>
              <a:t>T.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Mallick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 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 “Transfer learning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with graph neural networks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short-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term highway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traffic forecasting”, ICPR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2021.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[14]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“Taming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Local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Effects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Graph-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based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Spatiotemporal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Forecasting”,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To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appear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</a:t>
            </a:r>
            <a:r>
              <a:rPr sz="750" spc="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NeurIPS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35" name="object 35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3214693"/>
              <a:ext cx="4495800" cy="25400"/>
            </a:xfrm>
            <a:custGeom>
              <a:avLst/>
              <a:gdLst/>
              <a:ahLst/>
              <a:cxnLst/>
              <a:rect l="l" t="t" r="r" b="b"/>
              <a:pathLst>
                <a:path w="4495800" h="25400">
                  <a:moveTo>
                    <a:pt x="0" y="25305"/>
                  </a:moveTo>
                  <a:lnTo>
                    <a:pt x="0" y="0"/>
                  </a:lnTo>
                  <a:lnTo>
                    <a:pt x="4495662" y="0"/>
                  </a:lnTo>
                  <a:lnTo>
                    <a:pt x="4495662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524" y="1324366"/>
            <a:ext cx="904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Scalability</a:t>
            </a:r>
            <a:endParaRPr sz="14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8224" y="1671770"/>
            <a:ext cx="2783840" cy="15240"/>
            <a:chOff x="1488224" y="1671770"/>
            <a:chExt cx="2783840" cy="15240"/>
          </a:xfrm>
        </p:grpSpPr>
        <p:sp>
          <p:nvSpPr>
            <p:cNvPr id="4" name="object 4"/>
            <p:cNvSpPr/>
            <p:nvPr/>
          </p:nvSpPr>
          <p:spPr>
            <a:xfrm>
              <a:off x="1488224" y="1671770"/>
              <a:ext cx="2783840" cy="15240"/>
            </a:xfrm>
            <a:custGeom>
              <a:avLst/>
              <a:gdLst/>
              <a:ahLst/>
              <a:cxnLst/>
              <a:rect l="l" t="t" r="r" b="b"/>
              <a:pathLst>
                <a:path w="2783840" h="15239">
                  <a:moveTo>
                    <a:pt x="0" y="15183"/>
                  </a:moveTo>
                  <a:lnTo>
                    <a:pt x="0" y="0"/>
                  </a:lnTo>
                  <a:lnTo>
                    <a:pt x="2783597" y="0"/>
                  </a:lnTo>
                  <a:lnTo>
                    <a:pt x="278359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224" y="1671770"/>
              <a:ext cx="2172970" cy="15240"/>
            </a:xfrm>
            <a:custGeom>
              <a:avLst/>
              <a:gdLst/>
              <a:ahLst/>
              <a:cxnLst/>
              <a:rect l="l" t="t" r="r" b="b"/>
              <a:pathLst>
                <a:path w="2172970" h="15239">
                  <a:moveTo>
                    <a:pt x="0" y="15183"/>
                  </a:moveTo>
                  <a:lnTo>
                    <a:pt x="0" y="0"/>
                  </a:lnTo>
                  <a:lnTo>
                    <a:pt x="2172561" y="0"/>
                  </a:lnTo>
                  <a:lnTo>
                    <a:pt x="2172561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521334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Scalability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8815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50" dirty="0"/>
              <a:t> </a:t>
            </a:r>
            <a:r>
              <a:rPr dirty="0"/>
              <a:t>scalability</a:t>
            </a:r>
            <a:r>
              <a:rPr spc="-5" dirty="0"/>
              <a:t> </a:t>
            </a:r>
            <a:r>
              <a:rPr spc="-10" dirty="0"/>
              <a:t>feature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4616" y="1206138"/>
            <a:ext cx="2327275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127000" indent="-186055">
              <a:lnSpc>
                <a:spcPct val="114599"/>
              </a:lnSpc>
              <a:spcBef>
                <a:spcPts val="100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95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Graph-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based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processing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allows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learn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single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model...</a:t>
            </a:r>
            <a:endParaRPr sz="1000">
              <a:latin typeface="Calibri"/>
              <a:cs typeface="Calibri"/>
            </a:endParaRPr>
          </a:p>
          <a:p>
            <a:pPr marL="198120" marR="43180" indent="-186055">
              <a:lnSpc>
                <a:spcPct val="114599"/>
              </a:lnSpc>
              <a:spcBef>
                <a:spcPts val="29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5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...able to deal with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large</a:t>
            </a:r>
            <a:r>
              <a:rPr sz="10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collection</a:t>
            </a:r>
            <a:r>
              <a:rPr sz="10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time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series...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29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...while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accounting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most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relevant</a:t>
            </a:r>
            <a:endParaRPr sz="1000">
              <a:latin typeface="Calibri"/>
              <a:cs typeface="Calibri"/>
            </a:endParaRPr>
          </a:p>
          <a:p>
            <a:pPr marL="198120">
              <a:lnSpc>
                <a:spcPct val="100000"/>
              </a:lnSpc>
              <a:spcBef>
                <a:spcPts val="175"/>
              </a:spcBef>
            </a:pP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relational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information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8193" y="1029742"/>
            <a:ext cx="2223426" cy="152854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8" name="object 8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14693"/>
              <a:ext cx="4566285" cy="25400"/>
            </a:xfrm>
            <a:custGeom>
              <a:avLst/>
              <a:gdLst/>
              <a:ahLst/>
              <a:cxnLst/>
              <a:rect l="l" t="t" r="r" b="b"/>
              <a:pathLst>
                <a:path w="4566285" h="25400">
                  <a:moveTo>
                    <a:pt x="0" y="25305"/>
                  </a:moveTo>
                  <a:lnTo>
                    <a:pt x="0" y="0"/>
                  </a:lnTo>
                  <a:lnTo>
                    <a:pt x="4565888" y="0"/>
                  </a:lnTo>
                  <a:lnTo>
                    <a:pt x="4565888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521334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Scalability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71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50" dirty="0"/>
              <a:t> </a:t>
            </a:r>
            <a:r>
              <a:rPr dirty="0"/>
              <a:t>scalability</a:t>
            </a:r>
            <a:r>
              <a:rPr spc="-5" dirty="0"/>
              <a:t> </a:t>
            </a:r>
            <a:r>
              <a:rPr spc="-10" dirty="0"/>
              <a:t>issue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877359"/>
            <a:ext cx="4937125" cy="1779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name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suggests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15" dirty="0">
                <a:solidFill>
                  <a:srgbClr val="22373A"/>
                </a:solidFill>
                <a:latin typeface="Trebuchet MS"/>
                <a:cs typeface="Trebuchet MS"/>
              </a:rPr>
              <a:t>two</a:t>
            </a:r>
            <a:r>
              <a:rPr sz="1000" b="1" spc="-6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dimensions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: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969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B85350"/>
                </a:solidFill>
                <a:latin typeface="Calibri"/>
                <a:cs typeface="Calibri"/>
              </a:rPr>
              <a:t>spatial</a:t>
            </a:r>
            <a:r>
              <a:rPr sz="1000" spc="25" dirty="0">
                <a:solidFill>
                  <a:srgbClr val="B8535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dimension,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corresponding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number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(sensors).</a:t>
            </a:r>
            <a:endParaRPr sz="1000">
              <a:latin typeface="Calibri"/>
              <a:cs typeface="Calibri"/>
            </a:endParaRPr>
          </a:p>
          <a:p>
            <a:pPr marL="264160" marR="5080" indent="-100965">
              <a:lnSpc>
                <a:spcPct val="114599"/>
              </a:lnSpc>
              <a:spcBef>
                <a:spcPts val="300"/>
              </a:spcBef>
              <a:buChar char="•"/>
              <a:tabLst>
                <a:tab pos="26543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time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dimension,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corresponding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number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steps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(number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observations 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acquired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per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sensor).</a:t>
            </a:r>
            <a:endParaRPr sz="1000">
              <a:latin typeface="Calibri"/>
              <a:cs typeface="Calibri"/>
            </a:endParaRPr>
          </a:p>
          <a:p>
            <a:pPr marL="12700" marR="126364">
              <a:lnSpc>
                <a:spcPct val="114599"/>
              </a:lnSpc>
              <a:spcBef>
                <a:spcPts val="7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real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world,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dealing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thousands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of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sensors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acquiring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high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sampling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rates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quite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common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(e.g.,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smart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cities).</a:t>
            </a:r>
            <a:endParaRPr sz="1000">
              <a:latin typeface="Calibri"/>
              <a:cs typeface="Calibri"/>
            </a:endParaRPr>
          </a:p>
          <a:p>
            <a:pPr marL="80010">
              <a:lnSpc>
                <a:spcPct val="100000"/>
              </a:lnSpc>
              <a:spcBef>
                <a:spcPts val="97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4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large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amount of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needs to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processed</a:t>
            </a:r>
            <a:r>
              <a:rPr sz="1000" b="1" spc="-7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at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once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80010">
              <a:lnSpc>
                <a:spcPct val="100000"/>
              </a:lnSpc>
              <a:spcBef>
                <a:spcPts val="470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6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particular,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account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long-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range</a:t>
            </a:r>
            <a:r>
              <a:rPr sz="1000" b="1" spc="-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dependencies.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7" name="object 7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4636135" cy="25400"/>
            </a:xfrm>
            <a:custGeom>
              <a:avLst/>
              <a:gdLst/>
              <a:ahLst/>
              <a:cxnLst/>
              <a:rect l="l" t="t" r="r" b="b"/>
              <a:pathLst>
                <a:path w="4636135" h="25400">
                  <a:moveTo>
                    <a:pt x="0" y="25305"/>
                  </a:moveTo>
                  <a:lnTo>
                    <a:pt x="0" y="0"/>
                  </a:lnTo>
                  <a:lnTo>
                    <a:pt x="4636114" y="0"/>
                  </a:lnTo>
                  <a:lnTo>
                    <a:pt x="4636114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521334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Scalability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2067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Computational</a:t>
            </a:r>
            <a:r>
              <a:rPr spc="105" dirty="0"/>
              <a:t> </a:t>
            </a:r>
            <a:r>
              <a:rPr dirty="0"/>
              <a:t>complexity</a:t>
            </a:r>
            <a:r>
              <a:rPr spc="50" dirty="0"/>
              <a:t> </a:t>
            </a:r>
            <a:r>
              <a:rPr dirty="0"/>
              <a:t>of</a:t>
            </a:r>
            <a:r>
              <a:rPr spc="114" dirty="0"/>
              <a:t> </a:t>
            </a:r>
            <a:r>
              <a:rPr spc="-30" dirty="0"/>
              <a:t>STGNNs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955870"/>
            <a:ext cx="30283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computational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complexity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T&amp;S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given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by: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100" y="1209553"/>
            <a:ext cx="24485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00965">
              <a:lnSpc>
                <a:spcPct val="100000"/>
              </a:lnSpc>
              <a:spcBef>
                <a:spcPts val="95"/>
              </a:spcBef>
              <a:buChar char="•"/>
              <a:tabLst>
                <a:tab pos="13906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node-wise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temporal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processing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–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spc="110" dirty="0">
                <a:solidFill>
                  <a:srgbClr val="22373A"/>
                </a:solidFill>
                <a:latin typeface="DejaVu Sans Mono"/>
                <a:cs typeface="DejaVu Sans Mono"/>
              </a:rPr>
              <a:t>O</a:t>
            </a:r>
            <a:r>
              <a:rPr sz="1500" spc="165" baseline="44444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b="0" i="1" spc="110" dirty="0">
                <a:solidFill>
                  <a:srgbClr val="007AA5"/>
                </a:solidFill>
                <a:latin typeface="Bookman Old Style"/>
                <a:cs typeface="Bookman Old Style"/>
              </a:rPr>
              <a:t>W</a:t>
            </a:r>
            <a:r>
              <a:rPr sz="1000" b="0" i="1" spc="110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00" b="0" i="1" spc="-16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spc="-37" baseline="44444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9890" y="1263324"/>
            <a:ext cx="12744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12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i="1" spc="80" dirty="0">
                <a:solidFill>
                  <a:srgbClr val="22373A"/>
                </a:solidFill>
                <a:latin typeface="DejaVu Sans Mono"/>
                <a:cs typeface="DejaVu Sans Mono"/>
              </a:rPr>
              <a:t>O</a:t>
            </a:r>
            <a:r>
              <a:rPr sz="1500" spc="120" baseline="44444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b="0" i="1" spc="80" dirty="0">
                <a:solidFill>
                  <a:srgbClr val="007AA5"/>
                </a:solidFill>
                <a:latin typeface="Bookman Old Style"/>
                <a:cs typeface="Bookman Old Style"/>
              </a:rPr>
              <a:t>W</a:t>
            </a:r>
            <a:r>
              <a:rPr sz="1000" b="0" i="1" spc="-165" dirty="0">
                <a:solidFill>
                  <a:srgbClr val="007AA5"/>
                </a:solidFill>
                <a:latin typeface="Bookman Old Style"/>
                <a:cs typeface="Bookman Old Style"/>
              </a:rPr>
              <a:t> </a:t>
            </a:r>
            <a:r>
              <a:rPr sz="1500" spc="89" baseline="44444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00" b="0" i="1" spc="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+</a:t>
            </a:r>
            <a:r>
              <a:rPr sz="1000" spc="-114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i="1" spc="-35" dirty="0">
                <a:solidFill>
                  <a:srgbClr val="B85350"/>
                </a:solidFill>
                <a:latin typeface="DejaVu Sans Mono"/>
                <a:cs typeface="DejaVu Sans Mono"/>
              </a:rPr>
              <a:t>|E</a:t>
            </a:r>
            <a:r>
              <a:rPr sz="1050" b="0" i="1" spc="-52" baseline="-11904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1000" i="1" spc="-35" dirty="0">
                <a:solidFill>
                  <a:srgbClr val="B85350"/>
                </a:solidFill>
                <a:latin typeface="DejaVu Sans Mono"/>
                <a:cs typeface="DejaVu Sans Mono"/>
              </a:rPr>
              <a:t>|</a:t>
            </a:r>
            <a:r>
              <a:rPr sz="1500" spc="-52" baseline="44444" dirty="0">
                <a:solidFill>
                  <a:srgbClr val="22373A"/>
                </a:solidFill>
                <a:latin typeface="Verdana"/>
                <a:cs typeface="Verdana"/>
              </a:rPr>
              <a:t>))</a:t>
            </a:r>
            <a:endParaRPr sz="1500" baseline="44444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4594" y="1422113"/>
            <a:ext cx="4559935" cy="454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7495" indent="-100965">
              <a:lnSpc>
                <a:spcPct val="100000"/>
              </a:lnSpc>
              <a:spcBef>
                <a:spcPts val="95"/>
              </a:spcBef>
              <a:buFont typeface="Calibri"/>
              <a:buChar char="•"/>
              <a:tabLst>
                <a:tab pos="277495" algn="l"/>
              </a:tabLst>
            </a:pPr>
            <a:r>
              <a:rPr sz="1000" b="0" i="1" spc="9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b="0" i="1" spc="-8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layers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for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45" dirty="0">
                <a:solidFill>
                  <a:srgbClr val="22373A"/>
                </a:solidFill>
                <a:latin typeface="Trebuchet MS"/>
                <a:cs typeface="Trebuchet MS"/>
              </a:rPr>
              <a:t>each</a:t>
            </a:r>
            <a:r>
              <a:rPr sz="1000" b="1" spc="-8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time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step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–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spc="-10" dirty="0">
                <a:solidFill>
                  <a:srgbClr val="22373A"/>
                </a:solidFill>
                <a:latin typeface="DejaVu Sans Mono"/>
                <a:cs typeface="DejaVu Sans Mono"/>
              </a:rPr>
              <a:t>O</a:t>
            </a:r>
            <a:r>
              <a:rPr sz="1500" spc="-15" baseline="44444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b="0" i="1" spc="-10" dirty="0">
                <a:solidFill>
                  <a:srgbClr val="007AA5"/>
                </a:solidFill>
                <a:latin typeface="Bookman Old Style"/>
                <a:cs typeface="Bookman Old Style"/>
              </a:rPr>
              <a:t>W</a:t>
            </a:r>
            <a:r>
              <a:rPr sz="1000" b="0" i="1" spc="-10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i="1" spc="-10" dirty="0">
                <a:solidFill>
                  <a:srgbClr val="B85350"/>
                </a:solidFill>
                <a:latin typeface="DejaVu Sans Mono"/>
                <a:cs typeface="DejaVu Sans Mono"/>
              </a:rPr>
              <a:t>|E</a:t>
            </a:r>
            <a:r>
              <a:rPr sz="1050" b="0" i="1" spc="-15" baseline="-11904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1000" i="1" spc="-10" dirty="0">
                <a:solidFill>
                  <a:srgbClr val="B85350"/>
                </a:solidFill>
                <a:latin typeface="DejaVu Sans Mono"/>
                <a:cs typeface="DejaVu Sans Mono"/>
              </a:rPr>
              <a:t>|</a:t>
            </a:r>
            <a:r>
              <a:rPr sz="1500" spc="-15" baseline="44444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980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first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step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toward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improving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scalability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represented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TTS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models,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which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perform: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3100" y="1952375"/>
            <a:ext cx="24485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00965">
              <a:lnSpc>
                <a:spcPct val="100000"/>
              </a:lnSpc>
              <a:spcBef>
                <a:spcPts val="95"/>
              </a:spcBef>
              <a:buChar char="•"/>
              <a:tabLst>
                <a:tab pos="13906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node-wise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temporal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processing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–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spc="110" dirty="0">
                <a:solidFill>
                  <a:srgbClr val="22373A"/>
                </a:solidFill>
                <a:latin typeface="DejaVu Sans Mono"/>
                <a:cs typeface="DejaVu Sans Mono"/>
              </a:rPr>
              <a:t>O</a:t>
            </a:r>
            <a:r>
              <a:rPr sz="1500" spc="165" baseline="44444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b="0" i="1" spc="110" dirty="0">
                <a:solidFill>
                  <a:srgbClr val="007AA5"/>
                </a:solidFill>
                <a:latin typeface="Bookman Old Style"/>
                <a:cs typeface="Bookman Old Style"/>
              </a:rPr>
              <a:t>W</a:t>
            </a:r>
            <a:r>
              <a:rPr sz="1000" b="0" i="1" spc="110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00" b="0" i="1" spc="-16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spc="-37" baseline="44444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9878" y="2006147"/>
            <a:ext cx="11588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12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i="1" spc="110" dirty="0">
                <a:solidFill>
                  <a:srgbClr val="22373A"/>
                </a:solidFill>
                <a:latin typeface="DejaVu Sans Mono"/>
                <a:cs typeface="DejaVu Sans Mono"/>
              </a:rPr>
              <a:t>O</a:t>
            </a:r>
            <a:r>
              <a:rPr sz="1500" spc="165" baseline="44444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b="0" i="1" spc="110" dirty="0">
                <a:solidFill>
                  <a:srgbClr val="007AA5"/>
                </a:solidFill>
                <a:latin typeface="Bookman Old Style"/>
                <a:cs typeface="Bookman Old Style"/>
              </a:rPr>
              <a:t>W</a:t>
            </a:r>
            <a:r>
              <a:rPr sz="1000" b="0" i="1" spc="110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00" b="0" i="1" spc="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LM Roman 10"/>
                <a:cs typeface="LM Roman 10"/>
              </a:rPr>
              <a:t>+</a:t>
            </a:r>
            <a:r>
              <a:rPr sz="1000" spc="-114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spc="-4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i="1" spc="-45" dirty="0">
                <a:solidFill>
                  <a:srgbClr val="B85350"/>
                </a:solidFill>
                <a:latin typeface="DejaVu Sans Mono"/>
                <a:cs typeface="DejaVu Sans Mono"/>
              </a:rPr>
              <a:t>|E</a:t>
            </a:r>
            <a:r>
              <a:rPr sz="1050" b="0" i="1" spc="-67" baseline="-11904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1000" i="1" spc="-45" dirty="0">
                <a:solidFill>
                  <a:srgbClr val="B85350"/>
                </a:solidFill>
                <a:latin typeface="DejaVu Sans Mono"/>
                <a:cs typeface="DejaVu Sans Mono"/>
              </a:rPr>
              <a:t>|</a:t>
            </a:r>
            <a:r>
              <a:rPr sz="1500" spc="-67" baseline="44444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500" baseline="44444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594" y="2164935"/>
            <a:ext cx="4171315" cy="448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7495" indent="-100965">
              <a:lnSpc>
                <a:spcPct val="100000"/>
              </a:lnSpc>
              <a:spcBef>
                <a:spcPts val="95"/>
              </a:spcBef>
              <a:buFont typeface="Calibri"/>
              <a:buChar char="•"/>
              <a:tabLst>
                <a:tab pos="277495" algn="l"/>
              </a:tabLst>
            </a:pPr>
            <a:r>
              <a:rPr sz="1000" b="0" i="1" spc="95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b="0" i="1" spc="-8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layers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at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the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last</a:t>
            </a:r>
            <a:r>
              <a:rPr sz="1000" b="1" spc="-8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time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step</a:t>
            </a:r>
            <a:r>
              <a:rPr sz="1000" b="1" spc="-8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–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spc="-10" dirty="0">
                <a:solidFill>
                  <a:srgbClr val="22373A"/>
                </a:solidFill>
                <a:latin typeface="DejaVu Sans Mono"/>
                <a:cs typeface="DejaVu Sans Mono"/>
              </a:rPr>
              <a:t>O</a:t>
            </a:r>
            <a:r>
              <a:rPr sz="1500" spc="-15" baseline="44444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b="0" i="1" spc="-10" dirty="0">
                <a:solidFill>
                  <a:srgbClr val="22373A"/>
                </a:solidFill>
                <a:latin typeface="Bookman Old Style"/>
                <a:cs typeface="Bookman Old Style"/>
              </a:rPr>
              <a:t>L</a:t>
            </a:r>
            <a:r>
              <a:rPr sz="1000" i="1" spc="-10" dirty="0">
                <a:solidFill>
                  <a:srgbClr val="B85350"/>
                </a:solidFill>
                <a:latin typeface="DejaVu Sans Mono"/>
                <a:cs typeface="DejaVu Sans Mono"/>
              </a:rPr>
              <a:t>|E</a:t>
            </a:r>
            <a:r>
              <a:rPr sz="1050" b="0" i="1" spc="-15" baseline="-11904" dirty="0">
                <a:solidFill>
                  <a:srgbClr val="B85350"/>
                </a:solidFill>
                <a:latin typeface="Bookman Old Style"/>
                <a:cs typeface="Bookman Old Style"/>
              </a:rPr>
              <a:t>t</a:t>
            </a:r>
            <a:r>
              <a:rPr sz="1000" i="1" spc="-10" dirty="0">
                <a:solidFill>
                  <a:srgbClr val="B85350"/>
                </a:solidFill>
                <a:latin typeface="DejaVu Sans Mono"/>
                <a:cs typeface="DejaVu Sans Mono"/>
              </a:rPr>
              <a:t>|</a:t>
            </a:r>
            <a:r>
              <a:rPr sz="1500" spc="-15" baseline="44444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94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instead,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do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have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computational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advantages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over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T&amp;S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models.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3" name="object 13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3214693"/>
              <a:ext cx="4706620" cy="25400"/>
            </a:xfrm>
            <a:custGeom>
              <a:avLst/>
              <a:gdLst/>
              <a:ahLst/>
              <a:cxnLst/>
              <a:rect l="l" t="t" r="r" b="b"/>
              <a:pathLst>
                <a:path w="4706620" h="25400">
                  <a:moveTo>
                    <a:pt x="0" y="25305"/>
                  </a:moveTo>
                  <a:lnTo>
                    <a:pt x="0" y="0"/>
                  </a:lnTo>
                  <a:lnTo>
                    <a:pt x="4706427" y="0"/>
                  </a:lnTo>
                  <a:lnTo>
                    <a:pt x="4706427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521334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Scalability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6802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Graph</a:t>
            </a:r>
            <a:r>
              <a:rPr spc="60" dirty="0"/>
              <a:t> </a:t>
            </a:r>
            <a:r>
              <a:rPr spc="-10" dirty="0"/>
              <a:t>subsampling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79893" y="765495"/>
            <a:ext cx="800100" cy="1024890"/>
            <a:chOff x="4379893" y="765495"/>
            <a:chExt cx="800100" cy="1024890"/>
          </a:xfrm>
        </p:grpSpPr>
        <p:sp>
          <p:nvSpPr>
            <p:cNvPr id="6" name="object 6"/>
            <p:cNvSpPr/>
            <p:nvPr/>
          </p:nvSpPr>
          <p:spPr>
            <a:xfrm>
              <a:off x="4681562" y="1679690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4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F7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81562" y="1679690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4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16502" y="1491736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F7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16502" y="1491736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99190" y="1328611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FE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99190" y="1328611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90123" y="1108629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90123" y="1108629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4308" y="947867"/>
              <a:ext cx="122555" cy="172085"/>
            </a:xfrm>
            <a:custGeom>
              <a:avLst/>
              <a:gdLst/>
              <a:ahLst/>
              <a:cxnLst/>
              <a:rect l="l" t="t" r="r" b="b"/>
              <a:pathLst>
                <a:path w="122554" h="172084">
                  <a:moveTo>
                    <a:pt x="122157" y="0"/>
                  </a:moveTo>
                  <a:lnTo>
                    <a:pt x="0" y="171814"/>
                  </a:lnTo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51759" y="895846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51759" y="895846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22031" y="1474237"/>
              <a:ext cx="97790" cy="44450"/>
            </a:xfrm>
            <a:custGeom>
              <a:avLst/>
              <a:gdLst/>
              <a:ahLst/>
              <a:cxnLst/>
              <a:rect l="l" t="t" r="r" b="b"/>
              <a:pathLst>
                <a:path w="97789" h="44450">
                  <a:moveTo>
                    <a:pt x="0" y="0"/>
                  </a:moveTo>
                  <a:lnTo>
                    <a:pt x="97577" y="43946"/>
                  </a:lnTo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57846" y="1410050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FB4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57846" y="1410050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45747" y="1282807"/>
              <a:ext cx="299720" cy="408305"/>
            </a:xfrm>
            <a:custGeom>
              <a:avLst/>
              <a:gdLst/>
              <a:ahLst/>
              <a:cxnLst/>
              <a:rect l="l" t="t" r="r" b="b"/>
              <a:pathLst>
                <a:path w="299720" h="408305">
                  <a:moveTo>
                    <a:pt x="0" y="407936"/>
                  </a:moveTo>
                  <a:lnTo>
                    <a:pt x="131840" y="197140"/>
                  </a:lnTo>
                </a:path>
                <a:path w="299720" h="408305">
                  <a:moveTo>
                    <a:pt x="22594" y="102046"/>
                  </a:moveTo>
                  <a:lnTo>
                    <a:pt x="112722" y="150958"/>
                  </a:lnTo>
                </a:path>
                <a:path w="299720" h="408305">
                  <a:moveTo>
                    <a:pt x="299186" y="0"/>
                  </a:moveTo>
                  <a:lnTo>
                    <a:pt x="176284" y="138296"/>
                  </a:lnTo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34130" y="1218620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F7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34130" y="1218620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54308" y="1172816"/>
              <a:ext cx="117475" cy="319405"/>
            </a:xfrm>
            <a:custGeom>
              <a:avLst/>
              <a:gdLst/>
              <a:ahLst/>
              <a:cxnLst/>
              <a:rect l="l" t="t" r="r" b="b"/>
              <a:pathLst>
                <a:path w="117475" h="319405">
                  <a:moveTo>
                    <a:pt x="99811" y="318801"/>
                  </a:moveTo>
                  <a:lnTo>
                    <a:pt x="117440" y="120916"/>
                  </a:lnTo>
                </a:path>
                <a:path w="117475" h="319405">
                  <a:moveTo>
                    <a:pt x="0" y="0"/>
                  </a:moveTo>
                  <a:lnTo>
                    <a:pt x="87645" y="57354"/>
                  </a:lnTo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03728" y="1598003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4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03728" y="1598003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4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08940" y="1392799"/>
              <a:ext cx="101600" cy="110489"/>
            </a:xfrm>
            <a:custGeom>
              <a:avLst/>
              <a:gdLst/>
              <a:ahLst/>
              <a:cxnLst/>
              <a:rect l="l" t="t" r="r" b="b"/>
              <a:pathLst>
                <a:path w="101600" h="110490">
                  <a:moveTo>
                    <a:pt x="0" y="109991"/>
                  </a:moveTo>
                  <a:lnTo>
                    <a:pt x="101301" y="0"/>
                  </a:lnTo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44756" y="1491736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FB4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44756" y="1491736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18377" y="1108629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F7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18377" y="1108629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80012" y="895846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F7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80012" y="895846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23718" y="962020"/>
              <a:ext cx="172085" cy="636270"/>
            </a:xfrm>
            <a:custGeom>
              <a:avLst/>
              <a:gdLst/>
              <a:ahLst/>
              <a:cxnLst/>
              <a:rect l="l" t="t" r="r" b="b"/>
              <a:pathLst>
                <a:path w="172085" h="636269">
                  <a:moveTo>
                    <a:pt x="54126" y="154186"/>
                  </a:moveTo>
                  <a:lnTo>
                    <a:pt x="171566" y="0"/>
                  </a:lnTo>
                </a:path>
                <a:path w="172085" h="636269">
                  <a:moveTo>
                    <a:pt x="0" y="523390"/>
                  </a:moveTo>
                  <a:lnTo>
                    <a:pt x="17628" y="636112"/>
                  </a:lnTo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86100" y="1410050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86100" y="1410050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23718" y="1172816"/>
              <a:ext cx="145415" cy="237490"/>
            </a:xfrm>
            <a:custGeom>
              <a:avLst/>
              <a:gdLst/>
              <a:ahLst/>
              <a:cxnLst/>
              <a:rect l="l" t="t" r="r" b="b"/>
              <a:pathLst>
                <a:path w="145414" h="237490">
                  <a:moveTo>
                    <a:pt x="32277" y="10924"/>
                  </a:moveTo>
                  <a:lnTo>
                    <a:pt x="0" y="237362"/>
                  </a:lnTo>
                </a:path>
                <a:path w="145414" h="237490">
                  <a:moveTo>
                    <a:pt x="144999" y="62071"/>
                  </a:moveTo>
                  <a:lnTo>
                    <a:pt x="58844" y="0"/>
                  </a:lnTo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2384" y="1218620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22981" y="2958"/>
                  </a:lnTo>
                  <a:lnTo>
                    <a:pt x="11023" y="11024"/>
                  </a:lnTo>
                  <a:lnTo>
                    <a:pt x="2958" y="22983"/>
                  </a:lnTo>
                  <a:lnTo>
                    <a:pt x="0" y="37620"/>
                  </a:lnTo>
                  <a:lnTo>
                    <a:pt x="2958" y="52257"/>
                  </a:lnTo>
                  <a:lnTo>
                    <a:pt x="11023" y="64215"/>
                  </a:lnTo>
                  <a:lnTo>
                    <a:pt x="22981" y="72280"/>
                  </a:lnTo>
                  <a:lnTo>
                    <a:pt x="37618" y="75238"/>
                  </a:lnTo>
                  <a:lnTo>
                    <a:pt x="52256" y="72280"/>
                  </a:lnTo>
                  <a:lnTo>
                    <a:pt x="64214" y="64215"/>
                  </a:lnTo>
                  <a:lnTo>
                    <a:pt x="72280" y="52257"/>
                  </a:lnTo>
                  <a:lnTo>
                    <a:pt x="75238" y="37620"/>
                  </a:lnTo>
                  <a:lnTo>
                    <a:pt x="72280" y="22983"/>
                  </a:lnTo>
                  <a:lnTo>
                    <a:pt x="64214" y="11024"/>
                  </a:lnTo>
                  <a:lnTo>
                    <a:pt x="52256" y="2958"/>
                  </a:lnTo>
                  <a:lnTo>
                    <a:pt x="37618" y="0"/>
                  </a:lnTo>
                  <a:close/>
                </a:path>
              </a:pathLst>
            </a:custGeom>
            <a:solidFill>
              <a:srgbClr val="FFB4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62384" y="1218620"/>
              <a:ext cx="75565" cy="75565"/>
            </a:xfrm>
            <a:custGeom>
              <a:avLst/>
              <a:gdLst/>
              <a:ahLst/>
              <a:cxnLst/>
              <a:rect l="l" t="t" r="r" b="b"/>
              <a:pathLst>
                <a:path w="75564" h="75565">
                  <a:moveTo>
                    <a:pt x="37618" y="0"/>
                  </a:moveTo>
                  <a:lnTo>
                    <a:pt x="52256" y="2958"/>
                  </a:lnTo>
                  <a:lnTo>
                    <a:pt x="64214" y="11024"/>
                  </a:lnTo>
                  <a:lnTo>
                    <a:pt x="72280" y="22983"/>
                  </a:lnTo>
                  <a:lnTo>
                    <a:pt x="75238" y="37620"/>
                  </a:lnTo>
                  <a:lnTo>
                    <a:pt x="72280" y="52257"/>
                  </a:lnTo>
                  <a:lnTo>
                    <a:pt x="64214" y="64215"/>
                  </a:lnTo>
                  <a:lnTo>
                    <a:pt x="52256" y="72280"/>
                  </a:lnTo>
                  <a:lnTo>
                    <a:pt x="37618" y="75238"/>
                  </a:lnTo>
                  <a:lnTo>
                    <a:pt x="22981" y="72280"/>
                  </a:lnTo>
                  <a:lnTo>
                    <a:pt x="11023" y="64215"/>
                  </a:lnTo>
                  <a:lnTo>
                    <a:pt x="2958" y="52257"/>
                  </a:lnTo>
                  <a:lnTo>
                    <a:pt x="0" y="37620"/>
                  </a:lnTo>
                  <a:lnTo>
                    <a:pt x="2958" y="22983"/>
                  </a:lnTo>
                  <a:lnTo>
                    <a:pt x="11023" y="11024"/>
                  </a:lnTo>
                  <a:lnTo>
                    <a:pt x="22981" y="2958"/>
                  </a:lnTo>
                  <a:lnTo>
                    <a:pt x="37618" y="0"/>
                  </a:lnTo>
                  <a:close/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00002" y="970958"/>
              <a:ext cx="110489" cy="368935"/>
            </a:xfrm>
            <a:custGeom>
              <a:avLst/>
              <a:gdLst/>
              <a:ahLst/>
              <a:cxnLst/>
              <a:rect l="l" t="t" r="r" b="b"/>
              <a:pathLst>
                <a:path w="110489" h="368934">
                  <a:moveTo>
                    <a:pt x="110239" y="368458"/>
                  </a:moveTo>
                  <a:lnTo>
                    <a:pt x="26566" y="311849"/>
                  </a:lnTo>
                </a:path>
                <a:path w="110489" h="368934">
                  <a:moveTo>
                    <a:pt x="17628" y="0"/>
                  </a:moveTo>
                  <a:lnTo>
                    <a:pt x="0" y="247542"/>
                  </a:lnTo>
                </a:path>
              </a:pathLst>
            </a:custGeom>
            <a:ln w="1241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7990" y="765495"/>
              <a:ext cx="271755" cy="14761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520319" y="1157039"/>
              <a:ext cx="459740" cy="443865"/>
            </a:xfrm>
            <a:custGeom>
              <a:avLst/>
              <a:gdLst/>
              <a:ahLst/>
              <a:cxnLst/>
              <a:rect l="l" t="t" r="r" b="b"/>
              <a:pathLst>
                <a:path w="459739" h="443865">
                  <a:moveTo>
                    <a:pt x="44835" y="23903"/>
                  </a:moveTo>
                  <a:lnTo>
                    <a:pt x="85115" y="5157"/>
                  </a:lnTo>
                  <a:lnTo>
                    <a:pt x="130483" y="0"/>
                  </a:lnTo>
                  <a:lnTo>
                    <a:pt x="176637" y="7528"/>
                  </a:lnTo>
                  <a:lnTo>
                    <a:pt x="219280" y="26841"/>
                  </a:lnTo>
                  <a:lnTo>
                    <a:pt x="254110" y="57034"/>
                  </a:lnTo>
                  <a:lnTo>
                    <a:pt x="286333" y="86541"/>
                  </a:lnTo>
                  <a:lnTo>
                    <a:pt x="329023" y="116413"/>
                  </a:lnTo>
                  <a:lnTo>
                    <a:pt x="374931" y="147005"/>
                  </a:lnTo>
                  <a:lnTo>
                    <a:pt x="416811" y="178672"/>
                  </a:lnTo>
                  <a:lnTo>
                    <a:pt x="447414" y="211768"/>
                  </a:lnTo>
                  <a:lnTo>
                    <a:pt x="459493" y="246649"/>
                  </a:lnTo>
                  <a:lnTo>
                    <a:pt x="452403" y="298311"/>
                  </a:lnTo>
                  <a:lnTo>
                    <a:pt x="431438" y="341389"/>
                  </a:lnTo>
                  <a:lnTo>
                    <a:pt x="398858" y="369534"/>
                  </a:lnTo>
                  <a:lnTo>
                    <a:pt x="356920" y="376394"/>
                  </a:lnTo>
                  <a:lnTo>
                    <a:pt x="318362" y="378244"/>
                  </a:lnTo>
                  <a:lnTo>
                    <a:pt x="275242" y="390256"/>
                  </a:lnTo>
                  <a:lnTo>
                    <a:pt x="226321" y="407960"/>
                  </a:lnTo>
                  <a:lnTo>
                    <a:pt x="170362" y="426887"/>
                  </a:lnTo>
                  <a:lnTo>
                    <a:pt x="106125" y="442565"/>
                  </a:lnTo>
                  <a:lnTo>
                    <a:pt x="57205" y="443387"/>
                  </a:lnTo>
                  <a:lnTo>
                    <a:pt x="24211" y="427552"/>
                  </a:lnTo>
                  <a:lnTo>
                    <a:pt x="5821" y="399014"/>
                  </a:lnTo>
                  <a:lnTo>
                    <a:pt x="715" y="361727"/>
                  </a:lnTo>
                  <a:lnTo>
                    <a:pt x="7571" y="319646"/>
                  </a:lnTo>
                  <a:lnTo>
                    <a:pt x="25069" y="276726"/>
                  </a:lnTo>
                  <a:lnTo>
                    <a:pt x="29279" y="250478"/>
                  </a:lnTo>
                  <a:lnTo>
                    <a:pt x="22652" y="217188"/>
                  </a:lnTo>
                  <a:lnTo>
                    <a:pt x="11413" y="179107"/>
                  </a:lnTo>
                  <a:lnTo>
                    <a:pt x="1788" y="138488"/>
                  </a:lnTo>
                  <a:lnTo>
                    <a:pt x="0" y="97580"/>
                  </a:lnTo>
                  <a:lnTo>
                    <a:pt x="12274" y="58634"/>
                  </a:lnTo>
                  <a:lnTo>
                    <a:pt x="44835" y="23903"/>
                  </a:lnTo>
                  <a:close/>
                </a:path>
              </a:pathLst>
            </a:custGeom>
            <a:ln w="11172">
              <a:solidFill>
                <a:srgbClr val="FF98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88955" y="848604"/>
              <a:ext cx="784860" cy="936625"/>
            </a:xfrm>
            <a:custGeom>
              <a:avLst/>
              <a:gdLst/>
              <a:ahLst/>
              <a:cxnLst/>
              <a:rect l="l" t="t" r="r" b="b"/>
              <a:pathLst>
                <a:path w="784860" h="936625">
                  <a:moveTo>
                    <a:pt x="0" y="249673"/>
                  </a:moveTo>
                  <a:lnTo>
                    <a:pt x="7374" y="204065"/>
                  </a:lnTo>
                  <a:lnTo>
                    <a:pt x="27407" y="157073"/>
                  </a:lnTo>
                  <a:lnTo>
                    <a:pt x="56957" y="111516"/>
                  </a:lnTo>
                  <a:lnTo>
                    <a:pt x="92881" y="70212"/>
                  </a:lnTo>
                  <a:lnTo>
                    <a:pt x="132038" y="35979"/>
                  </a:lnTo>
                  <a:lnTo>
                    <a:pt x="171286" y="11636"/>
                  </a:lnTo>
                  <a:lnTo>
                    <a:pt x="207484" y="0"/>
                  </a:lnTo>
                  <a:lnTo>
                    <a:pt x="237489" y="3888"/>
                  </a:lnTo>
                  <a:lnTo>
                    <a:pt x="281823" y="29607"/>
                  </a:lnTo>
                  <a:lnTo>
                    <a:pt x="313418" y="56506"/>
                  </a:lnTo>
                  <a:lnTo>
                    <a:pt x="347404" y="112894"/>
                  </a:lnTo>
                  <a:lnTo>
                    <a:pt x="357473" y="171162"/>
                  </a:lnTo>
                  <a:lnTo>
                    <a:pt x="359173" y="200410"/>
                  </a:lnTo>
                  <a:lnTo>
                    <a:pt x="361653" y="229418"/>
                  </a:lnTo>
                  <a:lnTo>
                    <a:pt x="377970" y="285769"/>
                  </a:lnTo>
                  <a:lnTo>
                    <a:pt x="424450" y="338324"/>
                  </a:lnTo>
                  <a:lnTo>
                    <a:pt x="469302" y="364661"/>
                  </a:lnTo>
                  <a:lnTo>
                    <a:pt x="508378" y="375024"/>
                  </a:lnTo>
                  <a:lnTo>
                    <a:pt x="542555" y="373126"/>
                  </a:lnTo>
                  <a:lnTo>
                    <a:pt x="572711" y="362680"/>
                  </a:lnTo>
                  <a:lnTo>
                    <a:pt x="599721" y="347399"/>
                  </a:lnTo>
                  <a:lnTo>
                    <a:pt x="624464" y="330995"/>
                  </a:lnTo>
                  <a:lnTo>
                    <a:pt x="647816" y="317180"/>
                  </a:lnTo>
                  <a:lnTo>
                    <a:pt x="670654" y="309669"/>
                  </a:lnTo>
                  <a:lnTo>
                    <a:pt x="693856" y="312173"/>
                  </a:lnTo>
                  <a:lnTo>
                    <a:pt x="718298" y="328405"/>
                  </a:lnTo>
                  <a:lnTo>
                    <a:pt x="742760" y="358442"/>
                  </a:lnTo>
                  <a:lnTo>
                    <a:pt x="762051" y="395818"/>
                  </a:lnTo>
                  <a:lnTo>
                    <a:pt x="775765" y="438927"/>
                  </a:lnTo>
                  <a:lnTo>
                    <a:pt x="783498" y="486161"/>
                  </a:lnTo>
                  <a:lnTo>
                    <a:pt x="784846" y="535910"/>
                  </a:lnTo>
                  <a:lnTo>
                    <a:pt x="779405" y="586568"/>
                  </a:lnTo>
                  <a:lnTo>
                    <a:pt x="766769" y="636525"/>
                  </a:lnTo>
                  <a:lnTo>
                    <a:pt x="746535" y="684174"/>
                  </a:lnTo>
                  <a:lnTo>
                    <a:pt x="718298" y="727907"/>
                  </a:lnTo>
                  <a:lnTo>
                    <a:pt x="682995" y="762023"/>
                  </a:lnTo>
                  <a:lnTo>
                    <a:pt x="647939" y="778699"/>
                  </a:lnTo>
                  <a:lnTo>
                    <a:pt x="578350" y="787493"/>
                  </a:lnTo>
                  <a:lnTo>
                    <a:pt x="543712" y="793491"/>
                  </a:lnTo>
                  <a:lnTo>
                    <a:pt x="509108" y="809810"/>
                  </a:lnTo>
                  <a:lnTo>
                    <a:pt x="485457" y="830345"/>
                  </a:lnTo>
                  <a:lnTo>
                    <a:pt x="456813" y="859188"/>
                  </a:lnTo>
                  <a:lnTo>
                    <a:pt x="424012" y="890259"/>
                  </a:lnTo>
                  <a:lnTo>
                    <a:pt x="387886" y="917475"/>
                  </a:lnTo>
                  <a:lnTo>
                    <a:pt x="349270" y="934756"/>
                  </a:lnTo>
                  <a:lnTo>
                    <a:pt x="308998" y="936020"/>
                  </a:lnTo>
                  <a:lnTo>
                    <a:pt x="267904" y="915186"/>
                  </a:lnTo>
                  <a:lnTo>
                    <a:pt x="234069" y="887617"/>
                  </a:lnTo>
                  <a:lnTo>
                    <a:pt x="201162" y="859745"/>
                  </a:lnTo>
                  <a:lnTo>
                    <a:pt x="170822" y="830531"/>
                  </a:lnTo>
                  <a:lnTo>
                    <a:pt x="144689" y="798937"/>
                  </a:lnTo>
                  <a:lnTo>
                    <a:pt x="124402" y="763924"/>
                  </a:lnTo>
                  <a:lnTo>
                    <a:pt x="111600" y="724455"/>
                  </a:lnTo>
                  <a:lnTo>
                    <a:pt x="107923" y="679490"/>
                  </a:lnTo>
                  <a:lnTo>
                    <a:pt x="115011" y="627991"/>
                  </a:lnTo>
                  <a:lnTo>
                    <a:pt x="113904" y="598547"/>
                  </a:lnTo>
                  <a:lnTo>
                    <a:pt x="102676" y="555468"/>
                  </a:lnTo>
                  <a:lnTo>
                    <a:pt x="84491" y="503022"/>
                  </a:lnTo>
                  <a:lnTo>
                    <a:pt x="62516" y="445477"/>
                  </a:lnTo>
                  <a:lnTo>
                    <a:pt x="39914" y="387102"/>
                  </a:lnTo>
                  <a:lnTo>
                    <a:pt x="19850" y="332164"/>
                  </a:lnTo>
                  <a:lnTo>
                    <a:pt x="5491" y="284932"/>
                  </a:lnTo>
                  <a:lnTo>
                    <a:pt x="0" y="249673"/>
                  </a:lnTo>
                  <a:close/>
                </a:path>
              </a:pathLst>
            </a:custGeom>
            <a:ln w="11172">
              <a:solidFill>
                <a:srgbClr val="FF6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0858" y="1250282"/>
              <a:ext cx="231900" cy="231900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359994" y="26363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47294" y="839514"/>
            <a:ext cx="4480560" cy="207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7269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Computations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reduced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training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subgraphs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full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network,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e.g.,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35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sampling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60" dirty="0">
                <a:solidFill>
                  <a:srgbClr val="22373A"/>
                </a:solidFill>
                <a:latin typeface="Bookman Old Style"/>
                <a:cs typeface="Bookman Old Style"/>
              </a:rPr>
              <a:t>K</a:t>
            </a:r>
            <a:r>
              <a:rPr sz="1000" b="1" spc="60" dirty="0">
                <a:solidFill>
                  <a:srgbClr val="22373A"/>
                </a:solidFill>
                <a:latin typeface="Trebuchet MS"/>
                <a:cs typeface="Trebuchet MS"/>
              </a:rPr>
              <a:t>-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th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order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neighborhood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subset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nodes;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0"/>
              </a:spcBef>
              <a:buFont typeface="Calibri"/>
              <a:buChar char="•"/>
              <a:tabLst>
                <a:tab pos="264795" algn="l"/>
              </a:tabLst>
            </a:pP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rewiring</a:t>
            </a:r>
            <a:r>
              <a:rPr sz="1000" b="1" spc="-8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reduce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total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number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edges.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Mostly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adapted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from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methods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developed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static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graph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processing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(e.g.,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  <a:hlinkClick r:id="rId4" action="ppaction://hlinksldjump"/>
              </a:rPr>
              <a:t>[28],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  <a:hlinkClick r:id="rId4" action="ppaction://hlinksldjump"/>
              </a:rPr>
              <a:t>[29]).</a:t>
            </a:r>
            <a:endParaRPr sz="1000">
              <a:latin typeface="Calibri"/>
              <a:cs typeface="Calibri"/>
            </a:endParaRPr>
          </a:p>
          <a:p>
            <a:pPr marL="80010">
              <a:lnSpc>
                <a:spcPct val="100000"/>
              </a:lnSpc>
              <a:spcBef>
                <a:spcPts val="97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1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Subsampling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might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break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long-range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dependencies.</a:t>
            </a:r>
            <a:endParaRPr sz="1000">
              <a:latin typeface="Calibri"/>
              <a:cs typeface="Calibri"/>
            </a:endParaRPr>
          </a:p>
          <a:p>
            <a:pPr marL="80010">
              <a:lnSpc>
                <a:spcPct val="100000"/>
              </a:lnSpc>
              <a:spcBef>
                <a:spcPts val="470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30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signal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may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noisy.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0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buAutoNum type="arabicPlain" startAt="28"/>
              <a:tabLst>
                <a:tab pos="183515" algn="l"/>
              </a:tabLst>
            </a:pPr>
            <a:r>
              <a:rPr sz="750" spc="-65" dirty="0">
                <a:solidFill>
                  <a:srgbClr val="394B4E"/>
                </a:solidFill>
                <a:latin typeface="Calibri"/>
                <a:cs typeface="Calibri"/>
              </a:rPr>
              <a:t>W.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Hamilton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“Inductive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representation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learning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on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large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graphs”,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NeurIPS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2017.</a:t>
            </a:r>
            <a:endParaRPr sz="75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spcBef>
                <a:spcPts val="110"/>
              </a:spcBef>
              <a:buAutoNum type="arabicPlain" startAt="28"/>
              <a:tabLst>
                <a:tab pos="183515" algn="l"/>
              </a:tabLst>
            </a:pP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Y.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Rong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“DropEdge:</a:t>
            </a:r>
            <a:r>
              <a:rPr sz="750" spc="4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Towards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Deep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Convolutional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Networks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on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Node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Classification”,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ICLR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2020.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47" name="object 47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3214693"/>
              <a:ext cx="4777105" cy="25400"/>
            </a:xfrm>
            <a:custGeom>
              <a:avLst/>
              <a:gdLst/>
              <a:ahLst/>
              <a:cxnLst/>
              <a:rect l="l" t="t" r="r" b="b"/>
              <a:pathLst>
                <a:path w="4777105" h="25400">
                  <a:moveTo>
                    <a:pt x="0" y="25305"/>
                  </a:moveTo>
                  <a:lnTo>
                    <a:pt x="0" y="0"/>
                  </a:lnTo>
                  <a:lnTo>
                    <a:pt x="4776653" y="0"/>
                  </a:lnTo>
                  <a:lnTo>
                    <a:pt x="477665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085" cy="3240405"/>
          </a:xfrm>
          <a:custGeom>
            <a:avLst/>
            <a:gdLst/>
            <a:ahLst/>
            <a:cxnLst/>
            <a:rect l="l" t="t" r="r" b="b"/>
            <a:pathLst>
              <a:path w="5760085" h="3240405">
                <a:moveTo>
                  <a:pt x="5759996" y="0"/>
                </a:moveTo>
                <a:lnTo>
                  <a:pt x="0" y="0"/>
                </a:lnTo>
                <a:lnTo>
                  <a:pt x="0" y="3239998"/>
                </a:lnTo>
                <a:lnTo>
                  <a:pt x="5759996" y="3239998"/>
                </a:lnTo>
                <a:lnTo>
                  <a:pt x="5759996" y="0"/>
                </a:lnTo>
                <a:close/>
              </a:path>
            </a:pathLst>
          </a:custGeom>
          <a:solidFill>
            <a:srgbClr val="007A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9489" y="915904"/>
            <a:ext cx="3361054" cy="106743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1400" dirty="0">
                <a:solidFill>
                  <a:srgbClr val="F9F9F9"/>
                </a:solidFill>
                <a:latin typeface="Calibri"/>
                <a:cs typeface="Calibri"/>
              </a:rPr>
              <a:t>Part</a:t>
            </a:r>
            <a:r>
              <a:rPr sz="1400" spc="55" dirty="0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F9F9F9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065" marR="5080" algn="ctr">
              <a:lnSpc>
                <a:spcPts val="2060"/>
              </a:lnSpc>
              <a:spcBef>
                <a:spcPts val="1570"/>
              </a:spcBef>
            </a:pPr>
            <a:r>
              <a:rPr sz="2050" b="1" dirty="0">
                <a:solidFill>
                  <a:srgbClr val="F9F9F9"/>
                </a:solidFill>
                <a:latin typeface="Book Antiqua"/>
                <a:cs typeface="Book Antiqua"/>
              </a:rPr>
              <a:t>Graph-</a:t>
            </a:r>
            <a:r>
              <a:rPr sz="2050" b="1" spc="50" dirty="0">
                <a:solidFill>
                  <a:srgbClr val="F9F9F9"/>
                </a:solidFill>
                <a:latin typeface="Book Antiqua"/>
                <a:cs typeface="Book Antiqua"/>
              </a:rPr>
              <a:t>based</a:t>
            </a:r>
            <a:r>
              <a:rPr sz="2050" b="1" spc="160" dirty="0">
                <a:solidFill>
                  <a:srgbClr val="F9F9F9"/>
                </a:solidFill>
                <a:latin typeface="Book Antiqua"/>
                <a:cs typeface="Book Antiqua"/>
              </a:rPr>
              <a:t> </a:t>
            </a:r>
            <a:r>
              <a:rPr sz="2050" b="1" dirty="0">
                <a:solidFill>
                  <a:srgbClr val="F9F9F9"/>
                </a:solidFill>
                <a:latin typeface="Book Antiqua"/>
                <a:cs typeface="Book Antiqua"/>
              </a:rPr>
              <a:t>Processing</a:t>
            </a:r>
            <a:r>
              <a:rPr sz="2050" b="1" spc="170" dirty="0">
                <a:solidFill>
                  <a:srgbClr val="F9F9F9"/>
                </a:solidFill>
                <a:latin typeface="Book Antiqua"/>
                <a:cs typeface="Book Antiqua"/>
              </a:rPr>
              <a:t> </a:t>
            </a:r>
            <a:r>
              <a:rPr sz="2050" b="1" spc="-25" dirty="0">
                <a:solidFill>
                  <a:srgbClr val="F9F9F9"/>
                </a:solidFill>
                <a:latin typeface="Book Antiqua"/>
                <a:cs typeface="Book Antiqua"/>
              </a:rPr>
              <a:t>of </a:t>
            </a:r>
            <a:r>
              <a:rPr sz="2050" b="1" dirty="0">
                <a:solidFill>
                  <a:srgbClr val="F9F9F9"/>
                </a:solidFill>
                <a:latin typeface="Book Antiqua"/>
                <a:cs typeface="Book Antiqua"/>
              </a:rPr>
              <a:t>Spatiotemporal</a:t>
            </a:r>
            <a:r>
              <a:rPr sz="2050" b="1" spc="50" dirty="0">
                <a:solidFill>
                  <a:srgbClr val="F9F9F9"/>
                </a:solidFill>
                <a:latin typeface="Book Antiqua"/>
                <a:cs typeface="Book Antiqua"/>
              </a:rPr>
              <a:t> </a:t>
            </a:r>
            <a:r>
              <a:rPr sz="2050" b="1" dirty="0">
                <a:solidFill>
                  <a:srgbClr val="F9F9F9"/>
                </a:solidFill>
                <a:latin typeface="Book Antiqua"/>
                <a:cs typeface="Book Antiqua"/>
              </a:rPr>
              <a:t>Time</a:t>
            </a:r>
            <a:r>
              <a:rPr sz="2050" b="1" spc="45" dirty="0">
                <a:solidFill>
                  <a:srgbClr val="F9F9F9"/>
                </a:solidFill>
                <a:latin typeface="Book Antiqua"/>
                <a:cs typeface="Book Antiqua"/>
              </a:rPr>
              <a:t> </a:t>
            </a:r>
            <a:r>
              <a:rPr sz="2050" b="1" spc="-10" dirty="0">
                <a:solidFill>
                  <a:srgbClr val="F9F9F9"/>
                </a:solidFill>
                <a:latin typeface="Book Antiqua"/>
                <a:cs typeface="Book Antiqua"/>
              </a:rPr>
              <a:t>series</a:t>
            </a:r>
            <a:endParaRPr sz="2050">
              <a:latin typeface="Book Antiqua"/>
              <a:cs typeface="Book Antiqua"/>
            </a:endParaRPr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521334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Scalability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4770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Pre-</a:t>
            </a:r>
            <a:r>
              <a:rPr spc="-10" dirty="0"/>
              <a:t>computation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9994" y="250858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9194" y="881092"/>
            <a:ext cx="4768215" cy="20345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Pre-processing</a:t>
            </a:r>
            <a:r>
              <a:rPr sz="1000" spc="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methods</a:t>
            </a:r>
            <a:r>
              <a:rPr sz="1000" spc="4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(e.g.,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[30])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enable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scalability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large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graphs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by:</a:t>
            </a:r>
            <a:endParaRPr sz="1000">
              <a:latin typeface="Calibri"/>
              <a:cs typeface="Calibri"/>
            </a:endParaRPr>
          </a:p>
          <a:p>
            <a:pPr marL="302895" indent="-100965">
              <a:lnSpc>
                <a:spcPct val="100000"/>
              </a:lnSpc>
              <a:spcBef>
                <a:spcPts val="969"/>
              </a:spcBef>
              <a:buClr>
                <a:srgbClr val="22373A"/>
              </a:buClr>
              <a:buChar char="•"/>
              <a:tabLst>
                <a:tab pos="302895" algn="l"/>
              </a:tabLst>
            </a:pP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precomputing</a:t>
            </a:r>
            <a:r>
              <a:rPr sz="1000" spc="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representation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node’s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neighborhood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ahead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of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training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028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3028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processing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obtained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representations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if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they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were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45" dirty="0">
                <a:solidFill>
                  <a:srgbClr val="22373A"/>
                </a:solidFill>
                <a:latin typeface="Trebuchet MS"/>
                <a:cs typeface="Trebuchet MS"/>
              </a:rPr>
              <a:t>i.i.d.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samples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969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extension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given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SGP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  <a:hlinkClick r:id="rId3" action="ppaction://hlinksldjump"/>
              </a:rPr>
              <a:t>[31],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which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acts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2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steps:</a:t>
            </a:r>
            <a:endParaRPr sz="1000">
              <a:latin typeface="Calibri"/>
              <a:cs typeface="Calibri"/>
            </a:endParaRPr>
          </a:p>
          <a:p>
            <a:pPr marL="302895" indent="-156845">
              <a:lnSpc>
                <a:spcPct val="100000"/>
              </a:lnSpc>
              <a:spcBef>
                <a:spcPts val="975"/>
              </a:spcBef>
              <a:buAutoNum type="arabicPeriod"/>
              <a:tabLst>
                <a:tab pos="3028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obtain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temporal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encoding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step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deep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echo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state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network</a:t>
            </a:r>
            <a:r>
              <a:rPr sz="1050" spc="-15" baseline="27777" dirty="0">
                <a:solidFill>
                  <a:srgbClr val="22373A"/>
                </a:solidFill>
                <a:latin typeface="Calibri"/>
                <a:cs typeface="Calibri"/>
              </a:rPr>
              <a:t>2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;</a:t>
            </a:r>
            <a:endParaRPr sz="1000">
              <a:latin typeface="Calibri"/>
              <a:cs typeface="Calibri"/>
            </a:endParaRPr>
          </a:p>
          <a:p>
            <a:pPr marL="302895" indent="-156845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3028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propagate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such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encodings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through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powers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graph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shift</a:t>
            </a:r>
            <a:r>
              <a:rPr sz="1000" spc="2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operator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000">
              <a:latin typeface="Calibri"/>
              <a:cs typeface="Calibri"/>
            </a:endParaRPr>
          </a:p>
          <a:p>
            <a:pPr marL="221615" indent="-170815">
              <a:lnSpc>
                <a:spcPct val="100000"/>
              </a:lnSpc>
              <a:buAutoNum type="arabicPlain" startAt="30"/>
              <a:tabLst>
                <a:tab pos="221615" algn="l"/>
              </a:tabLst>
            </a:pP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F.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Frasca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“SIGN: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Scalable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inception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neural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networks”</a:t>
            </a:r>
            <a:r>
              <a:rPr sz="750" spc="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2020.</a:t>
            </a:r>
            <a:endParaRPr sz="750">
              <a:latin typeface="Calibri"/>
              <a:cs typeface="Calibri"/>
            </a:endParaRPr>
          </a:p>
          <a:p>
            <a:pPr marL="221615" indent="-170815">
              <a:lnSpc>
                <a:spcPct val="100000"/>
              </a:lnSpc>
              <a:spcBef>
                <a:spcPts val="105"/>
              </a:spcBef>
              <a:buAutoNum type="arabicPlain" startAt="30"/>
              <a:tabLst>
                <a:tab pos="221615" algn="l"/>
              </a:tabLst>
            </a:pP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Cini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 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 “Scalable Spatiotemporal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 Neural Networks”, </a:t>
            </a:r>
            <a:r>
              <a:rPr sz="750" spc="-30" dirty="0">
                <a:solidFill>
                  <a:srgbClr val="394B4E"/>
                </a:solidFill>
                <a:latin typeface="Calibri"/>
                <a:cs typeface="Calibri"/>
              </a:rPr>
              <a:t>AAAI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750" baseline="33333" dirty="0">
                <a:solidFill>
                  <a:srgbClr val="394B4E"/>
                </a:solidFill>
                <a:latin typeface="Calibri"/>
                <a:cs typeface="Calibri"/>
              </a:rPr>
              <a:t>2</a:t>
            </a:r>
            <a:r>
              <a:rPr sz="750" spc="97" baseline="33333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A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randomized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recurrent</a:t>
            </a:r>
            <a:r>
              <a:rPr sz="750" spc="-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neural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 networks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8" name="object 8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14693"/>
              <a:ext cx="4846955" cy="25400"/>
            </a:xfrm>
            <a:custGeom>
              <a:avLst/>
              <a:gdLst/>
              <a:ahLst/>
              <a:cxnLst/>
              <a:rect l="l" t="t" r="r" b="b"/>
              <a:pathLst>
                <a:path w="4846955" h="25400">
                  <a:moveTo>
                    <a:pt x="0" y="25305"/>
                  </a:moveTo>
                  <a:lnTo>
                    <a:pt x="0" y="0"/>
                  </a:lnTo>
                  <a:lnTo>
                    <a:pt x="4846878" y="0"/>
                  </a:lnTo>
                  <a:lnTo>
                    <a:pt x="4846878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67032" y="2983232"/>
            <a:ext cx="113664" cy="149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2373A"/>
                </a:solidFill>
                <a:latin typeface="Calibri"/>
                <a:cs typeface="Calibri"/>
              </a:rPr>
              <a:t>69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521334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Scalability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9184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SGP:</a:t>
            </a:r>
            <a:r>
              <a:rPr spc="20" dirty="0"/>
              <a:t> </a:t>
            </a:r>
            <a:r>
              <a:rPr dirty="0"/>
              <a:t>Scalable</a:t>
            </a:r>
            <a:r>
              <a:rPr spc="20" dirty="0"/>
              <a:t> </a:t>
            </a:r>
            <a:r>
              <a:rPr dirty="0"/>
              <a:t>Graph</a:t>
            </a:r>
            <a:r>
              <a:rPr spc="25" dirty="0"/>
              <a:t> </a:t>
            </a:r>
            <a:r>
              <a:rPr spc="45" dirty="0"/>
              <a:t>Predictor</a:t>
            </a:r>
            <a:r>
              <a:rPr spc="-15" dirty="0"/>
              <a:t> </a:t>
            </a:r>
            <a:r>
              <a:rPr spc="-20" dirty="0">
                <a:hlinkClick r:id="rId2" action="ppaction://hlinksldjump"/>
              </a:rPr>
              <a:t>[31]</a:t>
            </a:r>
          </a:p>
        </p:txBody>
      </p:sp>
      <p:sp>
        <p:nvSpPr>
          <p:cNvPr id="224" name="object 224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70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76419"/>
            <a:ext cx="4803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Extracted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representations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sampled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uniformly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across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space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during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training.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9328" y="927051"/>
            <a:ext cx="4427855" cy="858519"/>
            <a:chOff x="679328" y="927051"/>
            <a:chExt cx="4427855" cy="858519"/>
          </a:xfrm>
        </p:grpSpPr>
        <p:sp>
          <p:nvSpPr>
            <p:cNvPr id="7" name="object 7"/>
            <p:cNvSpPr/>
            <p:nvPr/>
          </p:nvSpPr>
          <p:spPr>
            <a:xfrm>
              <a:off x="4949234" y="1358091"/>
              <a:ext cx="158115" cy="39370"/>
            </a:xfrm>
            <a:custGeom>
              <a:avLst/>
              <a:gdLst/>
              <a:ahLst/>
              <a:cxnLst/>
              <a:rect l="l" t="t" r="r" b="b"/>
              <a:pathLst>
                <a:path w="158114" h="39369">
                  <a:moveTo>
                    <a:pt x="2902" y="8178"/>
                  </a:moveTo>
                  <a:lnTo>
                    <a:pt x="965" y="5841"/>
                  </a:lnTo>
                  <a:lnTo>
                    <a:pt x="0" y="4634"/>
                  </a:lnTo>
                  <a:lnTo>
                    <a:pt x="3110" y="2146"/>
                  </a:lnTo>
                  <a:lnTo>
                    <a:pt x="5009" y="4493"/>
                  </a:lnTo>
                  <a:lnTo>
                    <a:pt x="5953" y="5618"/>
                  </a:lnTo>
                  <a:lnTo>
                    <a:pt x="2902" y="8178"/>
                  </a:lnTo>
                  <a:close/>
                </a:path>
                <a:path w="158114" h="39369">
                  <a:moveTo>
                    <a:pt x="11491" y="17656"/>
                  </a:moveTo>
                  <a:lnTo>
                    <a:pt x="9595" y="15707"/>
                  </a:lnTo>
                  <a:lnTo>
                    <a:pt x="8647" y="14689"/>
                  </a:lnTo>
                  <a:lnTo>
                    <a:pt x="11561" y="11974"/>
                  </a:lnTo>
                  <a:lnTo>
                    <a:pt x="13406" y="13927"/>
                  </a:lnTo>
                  <a:lnTo>
                    <a:pt x="14325" y="14858"/>
                  </a:lnTo>
                  <a:lnTo>
                    <a:pt x="11491" y="17656"/>
                  </a:lnTo>
                  <a:close/>
                </a:path>
                <a:path w="158114" h="39369">
                  <a:moveTo>
                    <a:pt x="19916" y="25406"/>
                  </a:moveTo>
                  <a:lnTo>
                    <a:pt x="18058" y="23844"/>
                  </a:lnTo>
                  <a:lnTo>
                    <a:pt x="17125" y="23015"/>
                  </a:lnTo>
                  <a:lnTo>
                    <a:pt x="19770" y="20037"/>
                  </a:lnTo>
                  <a:lnTo>
                    <a:pt x="21558" y="21597"/>
                  </a:lnTo>
                  <a:lnTo>
                    <a:pt x="22450" y="22332"/>
                  </a:lnTo>
                  <a:lnTo>
                    <a:pt x="19916" y="25406"/>
                  </a:lnTo>
                  <a:close/>
                </a:path>
                <a:path w="158114" h="39369">
                  <a:moveTo>
                    <a:pt x="30287" y="32677"/>
                  </a:moveTo>
                  <a:lnTo>
                    <a:pt x="29051" y="31967"/>
                  </a:lnTo>
                  <a:lnTo>
                    <a:pt x="27807" y="31195"/>
                  </a:lnTo>
                  <a:lnTo>
                    <a:pt x="26557" y="30361"/>
                  </a:lnTo>
                  <a:lnTo>
                    <a:pt x="28766" y="27047"/>
                  </a:lnTo>
                  <a:lnTo>
                    <a:pt x="29942" y="27831"/>
                  </a:lnTo>
                  <a:lnTo>
                    <a:pt x="31110" y="28556"/>
                  </a:lnTo>
                  <a:lnTo>
                    <a:pt x="32270" y="29223"/>
                  </a:lnTo>
                  <a:lnTo>
                    <a:pt x="30287" y="32677"/>
                  </a:lnTo>
                  <a:close/>
                </a:path>
                <a:path w="158114" h="39369">
                  <a:moveTo>
                    <a:pt x="38793" y="33295"/>
                  </a:moveTo>
                  <a:lnTo>
                    <a:pt x="39098" y="32499"/>
                  </a:lnTo>
                  <a:lnTo>
                    <a:pt x="40213" y="32926"/>
                  </a:lnTo>
                  <a:lnTo>
                    <a:pt x="41320" y="33295"/>
                  </a:lnTo>
                  <a:lnTo>
                    <a:pt x="38934" y="32926"/>
                  </a:lnTo>
                  <a:lnTo>
                    <a:pt x="38793" y="33295"/>
                  </a:lnTo>
                  <a:close/>
                </a:path>
                <a:path w="158114" h="39369">
                  <a:moveTo>
                    <a:pt x="41333" y="37438"/>
                  </a:moveTo>
                  <a:lnTo>
                    <a:pt x="40119" y="37095"/>
                  </a:lnTo>
                  <a:lnTo>
                    <a:pt x="38900" y="36688"/>
                  </a:lnTo>
                  <a:lnTo>
                    <a:pt x="37674" y="36219"/>
                  </a:lnTo>
                  <a:lnTo>
                    <a:pt x="38674" y="33606"/>
                  </a:lnTo>
                  <a:lnTo>
                    <a:pt x="42419" y="33606"/>
                  </a:lnTo>
                  <a:lnTo>
                    <a:pt x="41545" y="36688"/>
                  </a:lnTo>
                  <a:lnTo>
                    <a:pt x="41430" y="37095"/>
                  </a:lnTo>
                  <a:lnTo>
                    <a:pt x="41333" y="37438"/>
                  </a:lnTo>
                  <a:close/>
                </a:path>
                <a:path w="158114" h="39369">
                  <a:moveTo>
                    <a:pt x="53759" y="38752"/>
                  </a:moveTo>
                  <a:lnTo>
                    <a:pt x="49504" y="38752"/>
                  </a:lnTo>
                  <a:lnTo>
                    <a:pt x="49702" y="34781"/>
                  </a:lnTo>
                  <a:lnTo>
                    <a:pt x="53445" y="34781"/>
                  </a:lnTo>
                  <a:lnTo>
                    <a:pt x="53759" y="38752"/>
                  </a:lnTo>
                  <a:close/>
                </a:path>
                <a:path w="158114" h="39369">
                  <a:moveTo>
                    <a:pt x="62083" y="36986"/>
                  </a:moveTo>
                  <a:lnTo>
                    <a:pt x="60769" y="33226"/>
                  </a:lnTo>
                  <a:lnTo>
                    <a:pt x="61895" y="32833"/>
                  </a:lnTo>
                  <a:lnTo>
                    <a:pt x="63013" y="32369"/>
                  </a:lnTo>
                  <a:lnTo>
                    <a:pt x="64122" y="31835"/>
                  </a:lnTo>
                  <a:lnTo>
                    <a:pt x="65849" y="35425"/>
                  </a:lnTo>
                  <a:lnTo>
                    <a:pt x="64605" y="36023"/>
                  </a:lnTo>
                  <a:lnTo>
                    <a:pt x="63349" y="36544"/>
                  </a:lnTo>
                  <a:lnTo>
                    <a:pt x="62083" y="36986"/>
                  </a:lnTo>
                  <a:close/>
                </a:path>
                <a:path w="158114" h="39369">
                  <a:moveTo>
                    <a:pt x="72565" y="31358"/>
                  </a:moveTo>
                  <a:lnTo>
                    <a:pt x="70209" y="28147"/>
                  </a:lnTo>
                  <a:lnTo>
                    <a:pt x="71217" y="27407"/>
                  </a:lnTo>
                  <a:lnTo>
                    <a:pt x="72220" y="26605"/>
                  </a:lnTo>
                  <a:lnTo>
                    <a:pt x="73218" y="25742"/>
                  </a:lnTo>
                  <a:lnTo>
                    <a:pt x="75825" y="28754"/>
                  </a:lnTo>
                  <a:lnTo>
                    <a:pt x="74747" y="29687"/>
                  </a:lnTo>
                  <a:lnTo>
                    <a:pt x="73661" y="30555"/>
                  </a:lnTo>
                  <a:lnTo>
                    <a:pt x="72565" y="31358"/>
                  </a:lnTo>
                  <a:close/>
                </a:path>
                <a:path w="158114" h="39369">
                  <a:moveTo>
                    <a:pt x="82155" y="22420"/>
                  </a:moveTo>
                  <a:lnTo>
                    <a:pt x="79159" y="19794"/>
                  </a:lnTo>
                  <a:lnTo>
                    <a:pt x="80527" y="18206"/>
                  </a:lnTo>
                  <a:lnTo>
                    <a:pt x="81354" y="17282"/>
                  </a:lnTo>
                  <a:lnTo>
                    <a:pt x="82185" y="16394"/>
                  </a:lnTo>
                  <a:lnTo>
                    <a:pt x="85093" y="19115"/>
                  </a:lnTo>
                  <a:lnTo>
                    <a:pt x="84303" y="19960"/>
                  </a:lnTo>
                  <a:lnTo>
                    <a:pt x="82155" y="22420"/>
                  </a:lnTo>
                  <a:close/>
                </a:path>
                <a:path w="158114" h="39369">
                  <a:moveTo>
                    <a:pt x="90970" y="13525"/>
                  </a:moveTo>
                  <a:lnTo>
                    <a:pt x="88415" y="10469"/>
                  </a:lnTo>
                  <a:lnTo>
                    <a:pt x="89471" y="9586"/>
                  </a:lnTo>
                  <a:lnTo>
                    <a:pt x="90535" y="8756"/>
                  </a:lnTo>
                  <a:lnTo>
                    <a:pt x="91608" y="7979"/>
                  </a:lnTo>
                  <a:lnTo>
                    <a:pt x="93945" y="11204"/>
                  </a:lnTo>
                  <a:lnTo>
                    <a:pt x="92947" y="11927"/>
                  </a:lnTo>
                  <a:lnTo>
                    <a:pt x="91956" y="12700"/>
                  </a:lnTo>
                  <a:lnTo>
                    <a:pt x="90970" y="13525"/>
                  </a:lnTo>
                  <a:close/>
                </a:path>
                <a:path w="158114" h="39369">
                  <a:moveTo>
                    <a:pt x="99985" y="7489"/>
                  </a:moveTo>
                  <a:lnTo>
                    <a:pt x="98181" y="3938"/>
                  </a:lnTo>
                  <a:lnTo>
                    <a:pt x="99497" y="3270"/>
                  </a:lnTo>
                  <a:lnTo>
                    <a:pt x="100822" y="2678"/>
                  </a:lnTo>
                  <a:lnTo>
                    <a:pt x="102158" y="2164"/>
                  </a:lnTo>
                  <a:lnTo>
                    <a:pt x="103589" y="5882"/>
                  </a:lnTo>
                  <a:lnTo>
                    <a:pt x="102380" y="6347"/>
                  </a:lnTo>
                  <a:lnTo>
                    <a:pt x="101179" y="6882"/>
                  </a:lnTo>
                  <a:lnTo>
                    <a:pt x="99985" y="7489"/>
                  </a:lnTo>
                  <a:close/>
                </a:path>
                <a:path w="158114" h="39369">
                  <a:moveTo>
                    <a:pt x="114633" y="3596"/>
                  </a:moveTo>
                  <a:lnTo>
                    <a:pt x="110855" y="3596"/>
                  </a:lnTo>
                  <a:lnTo>
                    <a:pt x="110319" y="0"/>
                  </a:lnTo>
                  <a:lnTo>
                    <a:pt x="114505" y="0"/>
                  </a:lnTo>
                  <a:lnTo>
                    <a:pt x="114633" y="3596"/>
                  </a:lnTo>
                  <a:close/>
                </a:path>
                <a:path w="158114" h="39369">
                  <a:moveTo>
                    <a:pt x="110906" y="3939"/>
                  </a:moveTo>
                  <a:lnTo>
                    <a:pt x="110319" y="0"/>
                  </a:lnTo>
                  <a:lnTo>
                    <a:pt x="110855" y="3596"/>
                  </a:lnTo>
                  <a:lnTo>
                    <a:pt x="110906" y="3939"/>
                  </a:lnTo>
                  <a:close/>
                </a:path>
                <a:path w="158114" h="39369">
                  <a:moveTo>
                    <a:pt x="122516" y="397"/>
                  </a:moveTo>
                  <a:lnTo>
                    <a:pt x="122467" y="685"/>
                  </a:lnTo>
                  <a:lnTo>
                    <a:pt x="122555" y="173"/>
                  </a:lnTo>
                  <a:lnTo>
                    <a:pt x="122516" y="397"/>
                  </a:lnTo>
                  <a:close/>
                </a:path>
                <a:path w="158114" h="39369">
                  <a:moveTo>
                    <a:pt x="125671" y="4099"/>
                  </a:moveTo>
                  <a:lnTo>
                    <a:pt x="121882" y="4099"/>
                  </a:lnTo>
                  <a:lnTo>
                    <a:pt x="122406" y="1038"/>
                  </a:lnTo>
                  <a:lnTo>
                    <a:pt x="122467" y="685"/>
                  </a:lnTo>
                  <a:lnTo>
                    <a:pt x="125172" y="685"/>
                  </a:lnTo>
                  <a:lnTo>
                    <a:pt x="126490" y="1038"/>
                  </a:lnTo>
                  <a:lnTo>
                    <a:pt x="125671" y="4099"/>
                  </a:lnTo>
                  <a:close/>
                </a:path>
                <a:path w="158114" h="39369">
                  <a:moveTo>
                    <a:pt x="136560" y="9417"/>
                  </a:moveTo>
                  <a:lnTo>
                    <a:pt x="135298" y="8732"/>
                  </a:lnTo>
                  <a:lnTo>
                    <a:pt x="134044" y="8106"/>
                  </a:lnTo>
                  <a:lnTo>
                    <a:pt x="132798" y="7541"/>
                  </a:lnTo>
                  <a:lnTo>
                    <a:pt x="134443" y="3914"/>
                  </a:lnTo>
                  <a:lnTo>
                    <a:pt x="135776" y="4518"/>
                  </a:lnTo>
                  <a:lnTo>
                    <a:pt x="137115" y="5186"/>
                  </a:lnTo>
                  <a:lnTo>
                    <a:pt x="138461" y="5917"/>
                  </a:lnTo>
                  <a:lnTo>
                    <a:pt x="136560" y="9417"/>
                  </a:lnTo>
                  <a:close/>
                </a:path>
                <a:path w="158114" h="39369">
                  <a:moveTo>
                    <a:pt x="145682" y="15318"/>
                  </a:moveTo>
                  <a:lnTo>
                    <a:pt x="144662" y="14556"/>
                  </a:lnTo>
                  <a:lnTo>
                    <a:pt x="143651" y="13833"/>
                  </a:lnTo>
                  <a:lnTo>
                    <a:pt x="142648" y="13150"/>
                  </a:lnTo>
                  <a:lnTo>
                    <a:pt x="144891" y="9858"/>
                  </a:lnTo>
                  <a:lnTo>
                    <a:pt x="145945" y="10577"/>
                  </a:lnTo>
                  <a:lnTo>
                    <a:pt x="147004" y="11333"/>
                  </a:lnTo>
                  <a:lnTo>
                    <a:pt x="148067" y="12127"/>
                  </a:lnTo>
                  <a:lnTo>
                    <a:pt x="145682" y="15318"/>
                  </a:lnTo>
                  <a:close/>
                </a:path>
                <a:path w="158114" h="39369">
                  <a:moveTo>
                    <a:pt x="154986" y="23171"/>
                  </a:moveTo>
                  <a:lnTo>
                    <a:pt x="152891" y="21238"/>
                  </a:lnTo>
                  <a:lnTo>
                    <a:pt x="151906" y="20267"/>
                  </a:lnTo>
                  <a:lnTo>
                    <a:pt x="154476" y="17331"/>
                  </a:lnTo>
                  <a:lnTo>
                    <a:pt x="156628" y="19249"/>
                  </a:lnTo>
                  <a:lnTo>
                    <a:pt x="157712" y="20267"/>
                  </a:lnTo>
                  <a:lnTo>
                    <a:pt x="154986" y="23171"/>
                  </a:lnTo>
                  <a:close/>
                </a:path>
              </a:pathLst>
            </a:custGeom>
            <a:solidFill>
              <a:srgbClr val="6B8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0680" y="927051"/>
              <a:ext cx="59414" cy="617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6338" y="927051"/>
              <a:ext cx="59414" cy="617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9133" y="1694362"/>
              <a:ext cx="107113" cy="910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2602" y="1512272"/>
              <a:ext cx="62592" cy="625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72602" y="151227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18123" y="1512272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72602" y="1512272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72602" y="1512272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5531" y="1529343"/>
              <a:ext cx="62592" cy="625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55531" y="152934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01053" y="1529343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55531" y="1529343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55531" y="1529343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38461" y="154641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F4FF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38461" y="154641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83982" y="1546413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8461" y="1546413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38461" y="154641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  <a:path w="62864" h="62865">
                  <a:moveTo>
                    <a:pt x="45521" y="17070"/>
                  </a:moveTo>
                  <a:lnTo>
                    <a:pt x="45521" y="62592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4480" y="1523673"/>
              <a:ext cx="62841" cy="853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2602" y="1324495"/>
              <a:ext cx="62592" cy="6259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172602" y="132449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18124" y="1324495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72602" y="1324495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72602" y="1324495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55531" y="134156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5531" y="134156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01053" y="1341566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55531" y="1341566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55531" y="1341566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38461" y="1358637"/>
              <a:ext cx="62592" cy="6259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138461" y="135863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83982" y="1358637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38461" y="1358637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38461" y="135863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  <a:path w="62864" h="62865">
                  <a:moveTo>
                    <a:pt x="45521" y="17070"/>
                  </a:moveTo>
                  <a:lnTo>
                    <a:pt x="45521" y="62592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2602" y="1125338"/>
              <a:ext cx="62592" cy="6259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172602" y="112533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218124" y="1125338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72602" y="1125338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72602" y="1125338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55531" y="1142409"/>
              <a:ext cx="62592" cy="6259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155531" y="114240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201053" y="1142409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155531" y="1142409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155531" y="1142409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138461" y="115948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E8D5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38461" y="115948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83982" y="1159480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38461" y="1159480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38461" y="115948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  <a:path w="62864" h="62865">
                  <a:moveTo>
                    <a:pt x="45521" y="17070"/>
                  </a:moveTo>
                  <a:lnTo>
                    <a:pt x="45521" y="62592"/>
                  </a:lnTo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0652" y="1324495"/>
              <a:ext cx="62592" cy="6259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620652" y="132449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66174" y="1324495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20652" y="1324495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20652" y="1324495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03582" y="134156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603582" y="134156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649103" y="1341566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603582" y="1341566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603582" y="1341566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86511" y="1358637"/>
              <a:ext cx="62592" cy="6259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586511" y="135863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32033" y="1358637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86511" y="1358637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586511" y="135863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  <a:path w="62864" h="62865">
                  <a:moveTo>
                    <a:pt x="45521" y="17070"/>
                  </a:moveTo>
                  <a:lnTo>
                    <a:pt x="45521" y="62592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620652" y="151227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620652" y="151227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666174" y="1512272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620652" y="1512272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620652" y="1512272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582" y="1529343"/>
              <a:ext cx="62592" cy="6259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603582" y="152934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649104" y="1529343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603582" y="1529343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603582" y="1529343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586511" y="154641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586511" y="154641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592" y="0"/>
                  </a:moveTo>
                  <a:lnTo>
                    <a:pt x="62592" y="45521"/>
                  </a:lnTo>
                  <a:lnTo>
                    <a:pt x="45521" y="62592"/>
                  </a:lnTo>
                  <a:lnTo>
                    <a:pt x="0" y="6259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259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632033" y="1546413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4" h="62865">
                  <a:moveTo>
                    <a:pt x="0" y="6259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45521"/>
                  </a:lnTo>
                  <a:lnTo>
                    <a:pt x="0" y="6259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586511" y="1546413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17070"/>
                  </a:moveTo>
                  <a:lnTo>
                    <a:pt x="17070" y="0"/>
                  </a:lnTo>
                  <a:lnTo>
                    <a:pt x="62592" y="0"/>
                  </a:lnTo>
                  <a:lnTo>
                    <a:pt x="4552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586511" y="154641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17070"/>
                  </a:moveTo>
                  <a:lnTo>
                    <a:pt x="45521" y="17070"/>
                  </a:lnTo>
                  <a:lnTo>
                    <a:pt x="62592" y="0"/>
                  </a:lnTo>
                </a:path>
                <a:path w="62864" h="62865">
                  <a:moveTo>
                    <a:pt x="45521" y="17070"/>
                  </a:moveTo>
                  <a:lnTo>
                    <a:pt x="45521" y="62592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3582" y="1122493"/>
              <a:ext cx="82507" cy="8250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45811" y="1125345"/>
              <a:ext cx="50535" cy="8534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40175" y="1324501"/>
              <a:ext cx="57601" cy="8534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2159" y="1706848"/>
              <a:ext cx="63656" cy="72829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86549" y="1499780"/>
              <a:ext cx="43180" cy="234315"/>
            </a:xfrm>
            <a:custGeom>
              <a:avLst/>
              <a:gdLst/>
              <a:ahLst/>
              <a:cxnLst/>
              <a:rect l="l" t="t" r="r" b="b"/>
              <a:pathLst>
                <a:path w="43179" h="234314">
                  <a:moveTo>
                    <a:pt x="4546" y="191173"/>
                  </a:moveTo>
                  <a:lnTo>
                    <a:pt x="0" y="191173"/>
                  </a:lnTo>
                  <a:lnTo>
                    <a:pt x="0" y="205308"/>
                  </a:lnTo>
                  <a:lnTo>
                    <a:pt x="4546" y="205308"/>
                  </a:lnTo>
                  <a:lnTo>
                    <a:pt x="4546" y="191173"/>
                  </a:lnTo>
                  <a:close/>
                </a:path>
                <a:path w="43179" h="234314">
                  <a:moveTo>
                    <a:pt x="4546" y="164325"/>
                  </a:moveTo>
                  <a:lnTo>
                    <a:pt x="0" y="164325"/>
                  </a:lnTo>
                  <a:lnTo>
                    <a:pt x="0" y="177977"/>
                  </a:lnTo>
                  <a:lnTo>
                    <a:pt x="4546" y="177977"/>
                  </a:lnTo>
                  <a:lnTo>
                    <a:pt x="4546" y="164325"/>
                  </a:lnTo>
                  <a:close/>
                </a:path>
                <a:path w="43179" h="234314">
                  <a:moveTo>
                    <a:pt x="4546" y="137134"/>
                  </a:moveTo>
                  <a:lnTo>
                    <a:pt x="0" y="137134"/>
                  </a:lnTo>
                  <a:lnTo>
                    <a:pt x="0" y="149961"/>
                  </a:lnTo>
                  <a:lnTo>
                    <a:pt x="4546" y="149961"/>
                  </a:lnTo>
                  <a:lnTo>
                    <a:pt x="4546" y="137134"/>
                  </a:lnTo>
                  <a:close/>
                </a:path>
                <a:path w="43179" h="234314">
                  <a:moveTo>
                    <a:pt x="4546" y="108661"/>
                  </a:moveTo>
                  <a:lnTo>
                    <a:pt x="0" y="108661"/>
                  </a:lnTo>
                  <a:lnTo>
                    <a:pt x="0" y="123367"/>
                  </a:lnTo>
                  <a:lnTo>
                    <a:pt x="4546" y="123367"/>
                  </a:lnTo>
                  <a:lnTo>
                    <a:pt x="4546" y="108661"/>
                  </a:lnTo>
                  <a:close/>
                </a:path>
                <a:path w="43179" h="234314">
                  <a:moveTo>
                    <a:pt x="4546" y="82575"/>
                  </a:moveTo>
                  <a:lnTo>
                    <a:pt x="0" y="82575"/>
                  </a:lnTo>
                  <a:lnTo>
                    <a:pt x="0" y="95935"/>
                  </a:lnTo>
                  <a:lnTo>
                    <a:pt x="4546" y="95935"/>
                  </a:lnTo>
                  <a:lnTo>
                    <a:pt x="4546" y="82575"/>
                  </a:lnTo>
                  <a:close/>
                </a:path>
                <a:path w="43179" h="234314">
                  <a:moveTo>
                    <a:pt x="4546" y="54076"/>
                  </a:moveTo>
                  <a:lnTo>
                    <a:pt x="0" y="54076"/>
                  </a:lnTo>
                  <a:lnTo>
                    <a:pt x="0" y="68592"/>
                  </a:lnTo>
                  <a:lnTo>
                    <a:pt x="4546" y="68592"/>
                  </a:lnTo>
                  <a:lnTo>
                    <a:pt x="4546" y="54076"/>
                  </a:lnTo>
                  <a:close/>
                </a:path>
                <a:path w="43179" h="234314">
                  <a:moveTo>
                    <a:pt x="4546" y="27927"/>
                  </a:moveTo>
                  <a:lnTo>
                    <a:pt x="0" y="27927"/>
                  </a:lnTo>
                  <a:lnTo>
                    <a:pt x="0" y="41224"/>
                  </a:lnTo>
                  <a:lnTo>
                    <a:pt x="4546" y="41224"/>
                  </a:lnTo>
                  <a:lnTo>
                    <a:pt x="4546" y="27927"/>
                  </a:lnTo>
                  <a:close/>
                </a:path>
                <a:path w="43179" h="234314">
                  <a:moveTo>
                    <a:pt x="4546" y="0"/>
                  </a:moveTo>
                  <a:lnTo>
                    <a:pt x="0" y="0"/>
                  </a:lnTo>
                  <a:lnTo>
                    <a:pt x="0" y="14185"/>
                  </a:lnTo>
                  <a:lnTo>
                    <a:pt x="4546" y="14185"/>
                  </a:lnTo>
                  <a:lnTo>
                    <a:pt x="4546" y="0"/>
                  </a:lnTo>
                  <a:close/>
                </a:path>
                <a:path w="43179" h="234314">
                  <a:moveTo>
                    <a:pt x="15074" y="229298"/>
                  </a:moveTo>
                  <a:lnTo>
                    <a:pt x="4546" y="229298"/>
                  </a:lnTo>
                  <a:lnTo>
                    <a:pt x="4546" y="219100"/>
                  </a:lnTo>
                  <a:lnTo>
                    <a:pt x="0" y="219100"/>
                  </a:lnTo>
                  <a:lnTo>
                    <a:pt x="0" y="231571"/>
                  </a:lnTo>
                  <a:lnTo>
                    <a:pt x="2273" y="231571"/>
                  </a:lnTo>
                  <a:lnTo>
                    <a:pt x="2273" y="233845"/>
                  </a:lnTo>
                  <a:lnTo>
                    <a:pt x="15074" y="233845"/>
                  </a:lnTo>
                  <a:lnTo>
                    <a:pt x="15074" y="229298"/>
                  </a:lnTo>
                  <a:close/>
                </a:path>
                <a:path w="43179" h="234314">
                  <a:moveTo>
                    <a:pt x="42938" y="229298"/>
                  </a:moveTo>
                  <a:lnTo>
                    <a:pt x="28511" y="229298"/>
                  </a:lnTo>
                  <a:lnTo>
                    <a:pt x="28511" y="233845"/>
                  </a:lnTo>
                  <a:lnTo>
                    <a:pt x="42938" y="233845"/>
                  </a:lnTo>
                  <a:lnTo>
                    <a:pt x="42938" y="22929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9328" y="927051"/>
              <a:ext cx="3622778" cy="858351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3198208" y="1529343"/>
            <a:ext cx="22860" cy="62865"/>
            <a:chOff x="3198208" y="1529343"/>
            <a:chExt cx="22860" cy="62865"/>
          </a:xfrm>
        </p:grpSpPr>
        <p:sp>
          <p:nvSpPr>
            <p:cNvPr id="94" name="object 94"/>
            <p:cNvSpPr/>
            <p:nvPr/>
          </p:nvSpPr>
          <p:spPr>
            <a:xfrm>
              <a:off x="3218123" y="1529343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19">
                  <a:moveTo>
                    <a:pt x="0" y="0"/>
                  </a:moveTo>
                  <a:lnTo>
                    <a:pt x="0" y="45521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201053" y="1546413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19">
                  <a:moveTo>
                    <a:pt x="0" y="0"/>
                  </a:moveTo>
                  <a:lnTo>
                    <a:pt x="0" y="45521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3198208" y="1341566"/>
            <a:ext cx="22860" cy="62865"/>
            <a:chOff x="3198208" y="1341566"/>
            <a:chExt cx="22860" cy="62865"/>
          </a:xfrm>
        </p:grpSpPr>
        <p:sp>
          <p:nvSpPr>
            <p:cNvPr id="97" name="object 97"/>
            <p:cNvSpPr/>
            <p:nvPr/>
          </p:nvSpPr>
          <p:spPr>
            <a:xfrm>
              <a:off x="3218123" y="1341566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19">
                  <a:moveTo>
                    <a:pt x="0" y="0"/>
                  </a:moveTo>
                  <a:lnTo>
                    <a:pt x="0" y="45521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201053" y="1358637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19">
                  <a:moveTo>
                    <a:pt x="0" y="0"/>
                  </a:moveTo>
                  <a:lnTo>
                    <a:pt x="0" y="45521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3198208" y="1142409"/>
            <a:ext cx="22860" cy="62865"/>
            <a:chOff x="3198208" y="1142409"/>
            <a:chExt cx="22860" cy="62865"/>
          </a:xfrm>
        </p:grpSpPr>
        <p:sp>
          <p:nvSpPr>
            <p:cNvPr id="100" name="object 100"/>
            <p:cNvSpPr/>
            <p:nvPr/>
          </p:nvSpPr>
          <p:spPr>
            <a:xfrm>
              <a:off x="3218123" y="1142409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19">
                  <a:moveTo>
                    <a:pt x="0" y="0"/>
                  </a:moveTo>
                  <a:lnTo>
                    <a:pt x="0" y="45521"/>
                  </a:lnTo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201053" y="1159480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19">
                  <a:moveTo>
                    <a:pt x="0" y="0"/>
                  </a:moveTo>
                  <a:lnTo>
                    <a:pt x="0" y="45521"/>
                  </a:lnTo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2646258" y="1341566"/>
            <a:ext cx="22860" cy="62865"/>
            <a:chOff x="2646258" y="1341566"/>
            <a:chExt cx="22860" cy="62865"/>
          </a:xfrm>
        </p:grpSpPr>
        <p:sp>
          <p:nvSpPr>
            <p:cNvPr id="103" name="object 103"/>
            <p:cNvSpPr/>
            <p:nvPr/>
          </p:nvSpPr>
          <p:spPr>
            <a:xfrm>
              <a:off x="2666174" y="1341566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19">
                  <a:moveTo>
                    <a:pt x="0" y="0"/>
                  </a:moveTo>
                  <a:lnTo>
                    <a:pt x="0" y="45521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649103" y="1358637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19">
                  <a:moveTo>
                    <a:pt x="0" y="0"/>
                  </a:moveTo>
                  <a:lnTo>
                    <a:pt x="0" y="45521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2646259" y="1529343"/>
            <a:ext cx="22860" cy="62865"/>
            <a:chOff x="2646259" y="1529343"/>
            <a:chExt cx="22860" cy="62865"/>
          </a:xfrm>
        </p:grpSpPr>
        <p:sp>
          <p:nvSpPr>
            <p:cNvPr id="106" name="object 106"/>
            <p:cNvSpPr/>
            <p:nvPr/>
          </p:nvSpPr>
          <p:spPr>
            <a:xfrm>
              <a:off x="2666174" y="1529343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19">
                  <a:moveTo>
                    <a:pt x="0" y="0"/>
                  </a:moveTo>
                  <a:lnTo>
                    <a:pt x="0" y="45521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649104" y="1546413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19">
                  <a:moveTo>
                    <a:pt x="0" y="0"/>
                  </a:moveTo>
                  <a:lnTo>
                    <a:pt x="0" y="45521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3433615" y="1166265"/>
            <a:ext cx="83185" cy="40513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400" spc="-10" dirty="0">
                <a:solidFill>
                  <a:srgbClr val="22373A"/>
                </a:solidFill>
                <a:latin typeface="Arial"/>
                <a:cs typeface="Arial"/>
              </a:rPr>
              <a:t>CONCATENATE</a:t>
            </a:r>
            <a:endParaRPr sz="4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436839" y="1693039"/>
            <a:ext cx="575310" cy="107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dirty="0">
                <a:solidFill>
                  <a:srgbClr val="22373A"/>
                </a:solidFill>
                <a:latin typeface="Times New Roman"/>
                <a:cs typeface="Times New Roman"/>
              </a:rPr>
              <a:t>Echo</a:t>
            </a:r>
            <a:r>
              <a:rPr sz="500" spc="75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500" dirty="0">
                <a:solidFill>
                  <a:srgbClr val="22373A"/>
                </a:solidFill>
                <a:latin typeface="Times New Roman"/>
                <a:cs typeface="Times New Roman"/>
              </a:rPr>
              <a:t>State</a:t>
            </a:r>
            <a:r>
              <a:rPr sz="500" spc="75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500" spc="-10" dirty="0">
                <a:solidFill>
                  <a:srgbClr val="22373A"/>
                </a:solidFill>
                <a:latin typeface="Times New Roman"/>
                <a:cs typeface="Times New Roman"/>
              </a:rPr>
              <a:t>Network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12804" y="1417775"/>
            <a:ext cx="76200" cy="127000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350" spc="-10" dirty="0">
                <a:solidFill>
                  <a:srgbClr val="666666"/>
                </a:solidFill>
                <a:latin typeface="Times New Roman"/>
                <a:cs typeface="Times New Roman"/>
              </a:rPr>
              <a:t>space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854749" y="1715800"/>
            <a:ext cx="106680" cy="80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" spc="-20" dirty="0">
                <a:solidFill>
                  <a:srgbClr val="666666"/>
                </a:solidFill>
                <a:latin typeface="Times New Roman"/>
                <a:cs typeface="Times New Roman"/>
              </a:rPr>
              <a:t>time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932244" y="115663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B853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983455" y="115663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B853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81031" y="1355792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6B8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32244" y="1355791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6B8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983455" y="1355792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6B8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881032" y="1554948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D6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932243" y="1554948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D6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983455" y="1554948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D6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71232" y="115663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B853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222443" y="115663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B853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73655" y="115663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B853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171231" y="1355791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6B8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222443" y="1355792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6B8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73656" y="1355792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6B8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171232" y="1554948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D6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222444" y="1554948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D6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128"/>
          <p:cNvGrpSpPr/>
          <p:nvPr/>
        </p:nvGrpSpPr>
        <p:grpSpPr>
          <a:xfrm>
            <a:off x="3826962" y="1136706"/>
            <a:ext cx="466725" cy="472440"/>
            <a:chOff x="3826962" y="1136706"/>
            <a:chExt cx="466725" cy="472440"/>
          </a:xfrm>
        </p:grpSpPr>
        <p:pic>
          <p:nvPicPr>
            <p:cNvPr id="129" name="object 1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81032" y="1139564"/>
              <a:ext cx="68282" cy="68282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3881032" y="1139564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932243" y="1139564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881032" y="1139564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881032" y="1139564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932243" y="1139564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F7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932243" y="1139564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983455" y="1139564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932243" y="1139564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932243" y="1139564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29820" y="1338721"/>
              <a:ext cx="68282" cy="68282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3829820" y="1338721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81031" y="1338721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829820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829820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881032" y="1338721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881032" y="1338721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932243" y="1338721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881032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881032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32243" y="1338721"/>
              <a:ext cx="68282" cy="68282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932243" y="1338721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983455" y="1338721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932243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932243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829820" y="1537878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829820" y="1537878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881031" y="1537878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829820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829820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81031" y="1537878"/>
              <a:ext cx="68282" cy="68282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3881031" y="1537878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932243" y="1537878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881031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881031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932243" y="1537878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FFE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932243" y="1537878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983455" y="1537878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932243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932243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120020" y="1139564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E8D5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120020" y="1139564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171232" y="1139564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120020" y="1139564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120020" y="1139564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71232" y="1139564"/>
              <a:ext cx="68282" cy="68282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4171232" y="1139564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222443" y="1139564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171232" y="1139564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171232" y="1139564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22443" y="1139564"/>
              <a:ext cx="68282" cy="68282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4222443" y="1139564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273655" y="1139564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222443" y="1139564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222443" y="1139564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20020" y="1338721"/>
              <a:ext cx="68282" cy="68282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4120020" y="1338721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171231" y="1338721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120020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120020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171231" y="1338721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4171231" y="1338721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222443" y="1338721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171231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171231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22444" y="1338721"/>
              <a:ext cx="68282" cy="68282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222444" y="1338721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273655" y="1338721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222444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222444" y="1338721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120020" y="1537878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F4FF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120020" y="1537878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171232" y="1537878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4120020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120020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71232" y="1537878"/>
              <a:ext cx="68282" cy="68282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4171232" y="1537878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222443" y="1537878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171232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171232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22443" y="1537878"/>
              <a:ext cx="68282" cy="68282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4222443" y="1537878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68282" y="0"/>
                  </a:moveTo>
                  <a:lnTo>
                    <a:pt x="68282" y="51211"/>
                  </a:lnTo>
                  <a:lnTo>
                    <a:pt x="51211" y="68282"/>
                  </a:lnTo>
                  <a:lnTo>
                    <a:pt x="0" y="68282"/>
                  </a:lnTo>
                  <a:lnTo>
                    <a:pt x="0" y="17070"/>
                  </a:lnTo>
                  <a:lnTo>
                    <a:pt x="17070" y="0"/>
                  </a:lnTo>
                  <a:lnTo>
                    <a:pt x="68282" y="0"/>
                  </a:lnTo>
                  <a:close/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273655" y="1537878"/>
              <a:ext cx="17145" cy="68580"/>
            </a:xfrm>
            <a:custGeom>
              <a:avLst/>
              <a:gdLst/>
              <a:ahLst/>
              <a:cxnLst/>
              <a:rect l="l" t="t" r="r" b="b"/>
              <a:pathLst>
                <a:path w="17145" h="68580">
                  <a:moveTo>
                    <a:pt x="0" y="68282"/>
                  </a:moveTo>
                  <a:lnTo>
                    <a:pt x="0" y="17070"/>
                  </a:lnTo>
                  <a:lnTo>
                    <a:pt x="17070" y="0"/>
                  </a:lnTo>
                  <a:lnTo>
                    <a:pt x="17070" y="51211"/>
                  </a:lnTo>
                  <a:lnTo>
                    <a:pt x="0" y="68282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222443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17070" y="0"/>
                  </a:lnTo>
                  <a:lnTo>
                    <a:pt x="68282" y="0"/>
                  </a:lnTo>
                  <a:lnTo>
                    <a:pt x="51211" y="1707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222443" y="1537878"/>
              <a:ext cx="68580" cy="17145"/>
            </a:xfrm>
            <a:custGeom>
              <a:avLst/>
              <a:gdLst/>
              <a:ahLst/>
              <a:cxnLst/>
              <a:rect l="l" t="t" r="r" b="b"/>
              <a:pathLst>
                <a:path w="68579" h="17144">
                  <a:moveTo>
                    <a:pt x="0" y="17070"/>
                  </a:moveTo>
                  <a:lnTo>
                    <a:pt x="51211" y="17070"/>
                  </a:lnTo>
                  <a:lnTo>
                    <a:pt x="68282" y="0"/>
                  </a:lnTo>
                </a:path>
              </a:pathLst>
            </a:custGeom>
            <a:ln w="5690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4" name="object 214"/>
          <p:cNvSpPr/>
          <p:nvPr/>
        </p:nvSpPr>
        <p:spPr>
          <a:xfrm>
            <a:off x="4273655" y="1554949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211"/>
                </a:lnTo>
              </a:path>
            </a:pathLst>
          </a:custGeom>
          <a:ln w="5690">
            <a:solidFill>
              <a:srgbClr val="D6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 txBox="1"/>
          <p:nvPr/>
        </p:nvSpPr>
        <p:spPr>
          <a:xfrm>
            <a:off x="4002051" y="1089878"/>
            <a:ext cx="111125" cy="506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dirty="0">
                <a:solidFill>
                  <a:srgbClr val="22373A"/>
                </a:solidFill>
                <a:latin typeface="Times New Roman"/>
                <a:cs typeface="Times New Roman"/>
              </a:rPr>
              <a:t>.</a:t>
            </a:r>
            <a:r>
              <a:rPr sz="500" spc="10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500" dirty="0">
                <a:solidFill>
                  <a:srgbClr val="22373A"/>
                </a:solidFill>
                <a:latin typeface="Times New Roman"/>
                <a:cs typeface="Times New Roman"/>
              </a:rPr>
              <a:t>.</a:t>
            </a:r>
            <a:r>
              <a:rPr sz="500" spc="15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500" spc="-50" dirty="0">
                <a:solidFill>
                  <a:srgbClr val="22373A"/>
                </a:solidFill>
                <a:latin typeface="Times New Roman"/>
                <a:cs typeface="Times New Roman"/>
              </a:rPr>
              <a:t>.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00" dirty="0">
                <a:solidFill>
                  <a:srgbClr val="22373A"/>
                </a:solidFill>
                <a:latin typeface="Times New Roman"/>
                <a:cs typeface="Times New Roman"/>
              </a:rPr>
              <a:t>.</a:t>
            </a:r>
            <a:r>
              <a:rPr sz="500" spc="10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500" dirty="0">
                <a:solidFill>
                  <a:srgbClr val="22373A"/>
                </a:solidFill>
                <a:latin typeface="Times New Roman"/>
                <a:cs typeface="Times New Roman"/>
              </a:rPr>
              <a:t>.</a:t>
            </a:r>
            <a:r>
              <a:rPr sz="500" spc="15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500" spc="-50" dirty="0">
                <a:solidFill>
                  <a:srgbClr val="22373A"/>
                </a:solidFill>
                <a:latin typeface="Times New Roman"/>
                <a:cs typeface="Times New Roman"/>
              </a:rPr>
              <a:t>.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500" dirty="0">
                <a:solidFill>
                  <a:srgbClr val="22373A"/>
                </a:solidFill>
                <a:latin typeface="Times New Roman"/>
                <a:cs typeface="Times New Roman"/>
              </a:rPr>
              <a:t>.</a:t>
            </a:r>
            <a:r>
              <a:rPr sz="500" spc="10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500" dirty="0">
                <a:solidFill>
                  <a:srgbClr val="22373A"/>
                </a:solidFill>
                <a:latin typeface="Times New Roman"/>
                <a:cs typeface="Times New Roman"/>
              </a:rPr>
              <a:t>.</a:t>
            </a:r>
            <a:r>
              <a:rPr sz="500" spc="15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500" spc="-50" dirty="0">
                <a:solidFill>
                  <a:srgbClr val="22373A"/>
                </a:solidFill>
                <a:latin typeface="Times New Roman"/>
                <a:cs typeface="Times New Roman"/>
              </a:rPr>
              <a:t>.</a:t>
            </a:r>
            <a:endParaRPr sz="500">
              <a:latin typeface="Times New Roman"/>
              <a:cs typeface="Times New Roman"/>
            </a:endParaRPr>
          </a:p>
        </p:txBody>
      </p:sp>
      <p:pic>
        <p:nvPicPr>
          <p:cNvPr id="216" name="object 21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435200" y="1088352"/>
            <a:ext cx="701971" cy="697048"/>
          </a:xfrm>
          <a:prstGeom prst="rect">
            <a:avLst/>
          </a:prstGeom>
        </p:spPr>
      </p:pic>
      <p:sp>
        <p:nvSpPr>
          <p:cNvPr id="217" name="object 217"/>
          <p:cNvSpPr txBox="1"/>
          <p:nvPr/>
        </p:nvSpPr>
        <p:spPr>
          <a:xfrm>
            <a:off x="4607961" y="1309048"/>
            <a:ext cx="86995" cy="130175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spc="-25" dirty="0">
                <a:solidFill>
                  <a:srgbClr val="22373A"/>
                </a:solidFill>
                <a:latin typeface="Tahoma"/>
                <a:cs typeface="Tahoma"/>
              </a:rPr>
              <a:t>MLP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 txBox="1"/>
          <p:nvPr/>
        </p:nvSpPr>
        <p:spPr>
          <a:xfrm>
            <a:off x="334594" y="1869510"/>
            <a:ext cx="5117465" cy="104648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45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cost of a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training step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 independent of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W,</a:t>
            </a:r>
            <a:r>
              <a:rPr sz="1000" b="0" i="1" spc="-11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N</a:t>
            </a:r>
            <a:r>
              <a:rPr sz="10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 </a:t>
            </a:r>
            <a:r>
              <a:rPr sz="1000" i="1" spc="-10" dirty="0">
                <a:solidFill>
                  <a:srgbClr val="22373A"/>
                </a:solidFill>
                <a:latin typeface="DejaVu Sans Mono"/>
                <a:cs typeface="DejaVu Sans Mono"/>
              </a:rPr>
              <a:t>|E</a:t>
            </a:r>
            <a:r>
              <a:rPr sz="1050" b="0" i="1" spc="-15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00" i="1" spc="-10" dirty="0">
                <a:solidFill>
                  <a:srgbClr val="22373A"/>
                </a:solidFill>
                <a:latin typeface="DejaVu Sans Mono"/>
                <a:cs typeface="DejaVu Sans Mono"/>
              </a:rPr>
              <a:t>|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17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2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Performance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matches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state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art.</a:t>
            </a:r>
            <a:endParaRPr sz="10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17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4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More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storage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space is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required,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 the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number of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extracted features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 much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higher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than 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d</a:t>
            </a:r>
            <a:r>
              <a:rPr sz="1050" b="0" i="1" spc="-37" baseline="-11904" dirty="0">
                <a:solidFill>
                  <a:srgbClr val="22373A"/>
                </a:solidFill>
                <a:latin typeface="Bookman Old Style"/>
                <a:cs typeface="Bookman Old Style"/>
              </a:rPr>
              <a:t>x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17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27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More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reliant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hyperparameter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selection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end-to-end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approaches.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[31]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Cini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 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“Scalable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Spatiotemporal Graph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Neural Networks”,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30" dirty="0">
                <a:solidFill>
                  <a:srgbClr val="394B4E"/>
                </a:solidFill>
                <a:latin typeface="Calibri"/>
                <a:cs typeface="Calibri"/>
              </a:rPr>
              <a:t>AAAI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220" name="object 220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221" name="object 221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0" y="3214693"/>
              <a:ext cx="4917440" cy="25400"/>
            </a:xfrm>
            <a:custGeom>
              <a:avLst/>
              <a:gdLst/>
              <a:ahLst/>
              <a:cxnLst/>
              <a:rect l="l" t="t" r="r" b="b"/>
              <a:pathLst>
                <a:path w="4917440" h="25400">
                  <a:moveTo>
                    <a:pt x="0" y="25305"/>
                  </a:moveTo>
                  <a:lnTo>
                    <a:pt x="0" y="0"/>
                  </a:lnTo>
                  <a:lnTo>
                    <a:pt x="4917104" y="0"/>
                  </a:lnTo>
                  <a:lnTo>
                    <a:pt x="4917104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524" y="1324366"/>
            <a:ext cx="22015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Dealing</a:t>
            </a:r>
            <a:r>
              <a:rPr sz="1400" b="1" spc="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with</a:t>
            </a:r>
            <a:r>
              <a:rPr sz="1400" b="1" spc="2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missing</a:t>
            </a:r>
            <a:r>
              <a:rPr sz="1400" b="1" spc="15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spc="-2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data</a:t>
            </a:r>
            <a:endParaRPr sz="14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8224" y="1671770"/>
            <a:ext cx="2783840" cy="15240"/>
            <a:chOff x="1488224" y="1671770"/>
            <a:chExt cx="2783840" cy="15240"/>
          </a:xfrm>
        </p:grpSpPr>
        <p:sp>
          <p:nvSpPr>
            <p:cNvPr id="4" name="object 4"/>
            <p:cNvSpPr/>
            <p:nvPr/>
          </p:nvSpPr>
          <p:spPr>
            <a:xfrm>
              <a:off x="1488224" y="1671770"/>
              <a:ext cx="2783840" cy="15240"/>
            </a:xfrm>
            <a:custGeom>
              <a:avLst/>
              <a:gdLst/>
              <a:ahLst/>
              <a:cxnLst/>
              <a:rect l="l" t="t" r="r" b="b"/>
              <a:pathLst>
                <a:path w="2783840" h="15239">
                  <a:moveTo>
                    <a:pt x="0" y="15183"/>
                  </a:moveTo>
                  <a:lnTo>
                    <a:pt x="0" y="0"/>
                  </a:lnTo>
                  <a:lnTo>
                    <a:pt x="2783597" y="0"/>
                  </a:lnTo>
                  <a:lnTo>
                    <a:pt x="278359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224" y="1671770"/>
              <a:ext cx="2376805" cy="15240"/>
            </a:xfrm>
            <a:custGeom>
              <a:avLst/>
              <a:gdLst/>
              <a:ahLst/>
              <a:cxnLst/>
              <a:rect l="l" t="t" r="r" b="b"/>
              <a:pathLst>
                <a:path w="2376804" h="15239">
                  <a:moveTo>
                    <a:pt x="0" y="15183"/>
                  </a:moveTo>
                  <a:lnTo>
                    <a:pt x="0" y="0"/>
                  </a:lnTo>
                  <a:lnTo>
                    <a:pt x="2376226" y="0"/>
                  </a:lnTo>
                  <a:lnTo>
                    <a:pt x="2376226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420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Dealing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with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missing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4168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45" dirty="0"/>
              <a:t> </a:t>
            </a:r>
            <a:r>
              <a:rPr dirty="0"/>
              <a:t>problem</a:t>
            </a:r>
            <a:r>
              <a:rPr spc="35" dirty="0"/>
              <a:t> </a:t>
            </a:r>
            <a:r>
              <a:rPr dirty="0"/>
              <a:t>of</a:t>
            </a:r>
            <a:r>
              <a:rPr spc="50" dirty="0"/>
              <a:t> </a:t>
            </a:r>
            <a:r>
              <a:rPr dirty="0"/>
              <a:t>missing</a:t>
            </a:r>
            <a:r>
              <a:rPr spc="35" dirty="0"/>
              <a:t> </a:t>
            </a:r>
            <a:r>
              <a:rPr spc="-20" dirty="0"/>
              <a:t>data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866235"/>
            <a:ext cx="5065395" cy="1776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So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far,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assumed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deal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45" dirty="0">
                <a:solidFill>
                  <a:srgbClr val="22373A"/>
                </a:solidFill>
                <a:latin typeface="Trebuchet MS"/>
                <a:cs typeface="Trebuchet MS"/>
              </a:rPr>
              <a:t>complete</a:t>
            </a:r>
            <a:r>
              <a:rPr sz="1000" b="1" spc="-6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sequences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i.e.,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have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valid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observations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associated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each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(sensor)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step.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However,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collected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real-world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sensor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networks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often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have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missing</a:t>
            </a:r>
            <a:r>
              <a:rPr sz="1000" spc="3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data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due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to: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975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faults, 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either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transient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or permanent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nature;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0"/>
              </a:spcBef>
              <a:buChar char="•"/>
              <a:tabLst>
                <a:tab pos="264795" algn="l"/>
              </a:tabLst>
            </a:pP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asynchronicity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among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series;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264795" algn="l"/>
              </a:tabLst>
            </a:pP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communication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errors...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Most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forecasting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methods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operate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complete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sequences.</a:t>
            </a:r>
            <a:endParaRPr sz="10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270"/>
              </a:spcBef>
            </a:pPr>
            <a:r>
              <a:rPr sz="1000" i="1" spc="390" dirty="0">
                <a:solidFill>
                  <a:srgbClr val="22373A"/>
                </a:solidFill>
                <a:latin typeface="DejaVu Sans Mono"/>
                <a:cs typeface="DejaVu Sans Mono"/>
              </a:rPr>
              <a:t>→</a:t>
            </a:r>
            <a:r>
              <a:rPr sz="1000" i="1" spc="-5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need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way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impute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i.e.,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22373A"/>
                </a:solidFill>
                <a:latin typeface="Calibri"/>
                <a:cs typeface="Calibri"/>
              </a:rPr>
              <a:t>reconstruct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missing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data.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7" name="object 7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4987925" cy="25400"/>
            </a:xfrm>
            <a:custGeom>
              <a:avLst/>
              <a:gdLst/>
              <a:ahLst/>
              <a:cxnLst/>
              <a:rect l="l" t="t" r="r" b="b"/>
              <a:pathLst>
                <a:path w="4987925" h="25400">
                  <a:moveTo>
                    <a:pt x="0" y="25305"/>
                  </a:moveTo>
                  <a:lnTo>
                    <a:pt x="0" y="0"/>
                  </a:lnTo>
                  <a:lnTo>
                    <a:pt x="4987417" y="0"/>
                  </a:lnTo>
                  <a:lnTo>
                    <a:pt x="4987417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420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Dealing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with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missing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1977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Time</a:t>
            </a:r>
            <a:r>
              <a:rPr spc="140" dirty="0"/>
              <a:t> </a:t>
            </a:r>
            <a:r>
              <a:rPr dirty="0"/>
              <a:t>series</a:t>
            </a:r>
            <a:r>
              <a:rPr spc="140" dirty="0"/>
              <a:t> </a:t>
            </a:r>
            <a:r>
              <a:rPr dirty="0"/>
              <a:t>imputation</a:t>
            </a:r>
            <a:r>
              <a:rPr spc="145" dirty="0"/>
              <a:t> </a:t>
            </a:r>
            <a:r>
              <a:rPr spc="-25" dirty="0"/>
              <a:t>(i)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4599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15" dirty="0"/>
              <a:t> </a:t>
            </a:r>
            <a:r>
              <a:rPr dirty="0"/>
              <a:t>problem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dirty="0"/>
              <a:t>reconstructing</a:t>
            </a:r>
            <a:r>
              <a:rPr spc="15" dirty="0"/>
              <a:t> </a:t>
            </a:r>
            <a:r>
              <a:rPr dirty="0"/>
              <a:t>missing</a:t>
            </a:r>
            <a:r>
              <a:rPr spc="20" dirty="0"/>
              <a:t> </a:t>
            </a:r>
            <a:r>
              <a:rPr dirty="0"/>
              <a:t>values</a:t>
            </a:r>
            <a:r>
              <a:rPr spc="15" dirty="0"/>
              <a:t> </a:t>
            </a:r>
            <a:r>
              <a:rPr dirty="0"/>
              <a:t>in</a:t>
            </a:r>
            <a:r>
              <a:rPr spc="20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sequence</a:t>
            </a:r>
            <a:r>
              <a:rPr spc="2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dirty="0"/>
              <a:t>data</a:t>
            </a:r>
            <a:r>
              <a:rPr spc="20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-10" dirty="0"/>
              <a:t>often</a:t>
            </a:r>
            <a:r>
              <a:rPr spc="20" dirty="0"/>
              <a:t> </a:t>
            </a:r>
            <a:r>
              <a:rPr spc="-10" dirty="0"/>
              <a:t>referred</a:t>
            </a:r>
            <a:r>
              <a:rPr spc="15" dirty="0"/>
              <a:t> </a:t>
            </a:r>
            <a:r>
              <a:rPr dirty="0"/>
              <a:t>to</a:t>
            </a:r>
            <a:r>
              <a:rPr spc="20" dirty="0"/>
              <a:t> </a:t>
            </a:r>
            <a:r>
              <a:rPr dirty="0"/>
              <a:t>as</a:t>
            </a:r>
            <a:r>
              <a:rPr spc="15" dirty="0"/>
              <a:t> </a:t>
            </a:r>
            <a:r>
              <a:rPr spc="-20" dirty="0">
                <a:solidFill>
                  <a:srgbClr val="007AA5"/>
                </a:solidFill>
              </a:rPr>
              <a:t>time </a:t>
            </a:r>
            <a:r>
              <a:rPr dirty="0">
                <a:solidFill>
                  <a:srgbClr val="007AA5"/>
                </a:solidFill>
              </a:rPr>
              <a:t>series</a:t>
            </a:r>
            <a:r>
              <a:rPr spc="45" dirty="0">
                <a:solidFill>
                  <a:srgbClr val="007AA5"/>
                </a:solidFill>
              </a:rPr>
              <a:t> </a:t>
            </a:r>
            <a:r>
              <a:rPr dirty="0">
                <a:solidFill>
                  <a:srgbClr val="007AA5"/>
                </a:solidFill>
              </a:rPr>
              <a:t>imputation</a:t>
            </a:r>
            <a:r>
              <a:rPr spc="45" dirty="0">
                <a:solidFill>
                  <a:srgbClr val="007AA5"/>
                </a:solidFill>
              </a:rPr>
              <a:t> </a:t>
            </a:r>
            <a:r>
              <a:rPr spc="-10" dirty="0"/>
              <a:t>(TSI).</a:t>
            </a: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pc="-10" dirty="0"/>
          </a:p>
          <a:p>
            <a:pPr marL="85090" algn="ctr">
              <a:lnSpc>
                <a:spcPct val="100000"/>
              </a:lnSpc>
              <a:tabLst>
                <a:tab pos="3438525" algn="l"/>
              </a:tabLst>
            </a:pPr>
            <a:r>
              <a:rPr sz="1500" b="1" i="1" spc="104" baseline="8333" dirty="0">
                <a:latin typeface="Verdana"/>
                <a:cs typeface="Verdana"/>
              </a:rPr>
              <a:t>X</a:t>
            </a:r>
            <a:r>
              <a:rPr sz="700" b="0" i="1" spc="70" dirty="0">
                <a:latin typeface="Bookman Old Style"/>
                <a:cs typeface="Bookman Old Style"/>
              </a:rPr>
              <a:t>t</a:t>
            </a:r>
            <a:r>
              <a:rPr sz="700" spc="70" dirty="0">
                <a:latin typeface="Georgia"/>
                <a:cs typeface="Georgia"/>
              </a:rPr>
              <a:t>:</a:t>
            </a:r>
            <a:r>
              <a:rPr sz="700" b="0" i="1" spc="70" dirty="0">
                <a:latin typeface="Bookman Old Style"/>
                <a:cs typeface="Bookman Old Style"/>
              </a:rPr>
              <a:t>t</a:t>
            </a:r>
            <a:r>
              <a:rPr sz="700" spc="70" dirty="0">
                <a:latin typeface="Georgia"/>
                <a:cs typeface="Georgia"/>
              </a:rPr>
              <a:t>+</a:t>
            </a:r>
            <a:r>
              <a:rPr sz="700" b="0" i="1" spc="70" dirty="0">
                <a:latin typeface="Bookman Old Style"/>
                <a:cs typeface="Bookman Old Style"/>
              </a:rPr>
              <a:t>T</a:t>
            </a:r>
            <a:r>
              <a:rPr sz="700" b="0" i="1" dirty="0">
                <a:latin typeface="Bookman Old Style"/>
                <a:cs typeface="Bookman Old Style"/>
              </a:rPr>
              <a:t>	</a:t>
            </a:r>
            <a:r>
              <a:rPr sz="1500" b="1" i="1" spc="-877" baseline="8333" dirty="0">
                <a:latin typeface="Verdana"/>
                <a:cs typeface="Verdana"/>
              </a:rPr>
              <a:t>X</a:t>
            </a:r>
            <a:r>
              <a:rPr sz="1500" spc="-877" baseline="22222" dirty="0">
                <a:latin typeface="Verdana"/>
                <a:cs typeface="Verdana"/>
              </a:rPr>
              <a:t>-</a:t>
            </a:r>
            <a:r>
              <a:rPr sz="1500" spc="-555" baseline="22222" dirty="0">
                <a:latin typeface="Verdana"/>
                <a:cs typeface="Verdana"/>
              </a:rPr>
              <a:t>---</a:t>
            </a:r>
            <a:r>
              <a:rPr sz="700" b="0" i="1" spc="50" dirty="0">
                <a:latin typeface="Bookman Old Style"/>
                <a:cs typeface="Bookman Old Style"/>
              </a:rPr>
              <a:t>t</a:t>
            </a:r>
            <a:r>
              <a:rPr sz="700" spc="50" dirty="0">
                <a:latin typeface="Georgia"/>
                <a:cs typeface="Georgia"/>
              </a:rPr>
              <a:t>:</a:t>
            </a:r>
            <a:r>
              <a:rPr sz="700" b="0" i="1" spc="50" dirty="0">
                <a:latin typeface="Bookman Old Style"/>
                <a:cs typeface="Bookman Old Style"/>
              </a:rPr>
              <a:t>t</a:t>
            </a:r>
            <a:r>
              <a:rPr sz="700" spc="50" dirty="0">
                <a:latin typeface="Georgia"/>
                <a:cs typeface="Georgia"/>
              </a:rPr>
              <a:t>+</a:t>
            </a:r>
            <a:r>
              <a:rPr sz="700" b="0" i="1" spc="50" dirty="0"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61202" y="1965608"/>
            <a:ext cx="1306195" cy="132715"/>
            <a:chOff x="461202" y="1965608"/>
            <a:chExt cx="1306195" cy="132715"/>
          </a:xfrm>
        </p:grpSpPr>
        <p:sp>
          <p:nvSpPr>
            <p:cNvPr id="7" name="object 7"/>
            <p:cNvSpPr/>
            <p:nvPr/>
          </p:nvSpPr>
          <p:spPr>
            <a:xfrm>
              <a:off x="492807" y="1979592"/>
              <a:ext cx="773430" cy="93980"/>
            </a:xfrm>
            <a:custGeom>
              <a:avLst/>
              <a:gdLst/>
              <a:ahLst/>
              <a:cxnLst/>
              <a:rect l="l" t="t" r="r" b="b"/>
              <a:pathLst>
                <a:path w="773430" h="93980">
                  <a:moveTo>
                    <a:pt x="0" y="21898"/>
                  </a:moveTo>
                  <a:lnTo>
                    <a:pt x="40899" y="59565"/>
                  </a:lnTo>
                  <a:lnTo>
                    <a:pt x="80769" y="76437"/>
                  </a:lnTo>
                  <a:lnTo>
                    <a:pt x="119607" y="72514"/>
                  </a:lnTo>
                  <a:lnTo>
                    <a:pt x="157414" y="47797"/>
                  </a:lnTo>
                  <a:lnTo>
                    <a:pt x="192083" y="20274"/>
                  </a:lnTo>
                  <a:lnTo>
                    <a:pt x="221579" y="8015"/>
                  </a:lnTo>
                  <a:lnTo>
                    <a:pt x="245903" y="11019"/>
                  </a:lnTo>
                  <a:lnTo>
                    <a:pt x="265056" y="29286"/>
                  </a:lnTo>
                  <a:lnTo>
                    <a:pt x="281903" y="48662"/>
                  </a:lnTo>
                  <a:lnTo>
                    <a:pt x="299314" y="54991"/>
                  </a:lnTo>
                  <a:lnTo>
                    <a:pt x="317290" y="48273"/>
                  </a:lnTo>
                  <a:lnTo>
                    <a:pt x="335830" y="28508"/>
                  </a:lnTo>
                  <a:lnTo>
                    <a:pt x="354836" y="10412"/>
                  </a:lnTo>
                  <a:lnTo>
                    <a:pt x="374289" y="8696"/>
                  </a:lnTo>
                  <a:lnTo>
                    <a:pt x="394190" y="23361"/>
                  </a:lnTo>
                  <a:lnTo>
                    <a:pt x="414537" y="54408"/>
                  </a:lnTo>
                  <a:lnTo>
                    <a:pt x="435114" y="83835"/>
                  </a:lnTo>
                  <a:lnTo>
                    <a:pt x="455777" y="93644"/>
                  </a:lnTo>
                  <a:lnTo>
                    <a:pt x="476528" y="83835"/>
                  </a:lnTo>
                  <a:lnTo>
                    <a:pt x="497367" y="54408"/>
                  </a:lnTo>
                  <a:lnTo>
                    <a:pt x="517399" y="22204"/>
                  </a:lnTo>
                  <a:lnTo>
                    <a:pt x="535807" y="4068"/>
                  </a:lnTo>
                  <a:lnTo>
                    <a:pt x="552592" y="0"/>
                  </a:lnTo>
                  <a:lnTo>
                    <a:pt x="567753" y="9998"/>
                  </a:lnTo>
                  <a:lnTo>
                    <a:pt x="583377" y="25412"/>
                  </a:lnTo>
                  <a:lnTo>
                    <a:pt x="600836" y="37181"/>
                  </a:lnTo>
                  <a:lnTo>
                    <a:pt x="618942" y="44691"/>
                  </a:lnTo>
                  <a:lnTo>
                    <a:pt x="636505" y="47330"/>
                  </a:lnTo>
                  <a:lnTo>
                    <a:pt x="653704" y="44691"/>
                  </a:lnTo>
                  <a:lnTo>
                    <a:pt x="671008" y="37181"/>
                  </a:lnTo>
                  <a:lnTo>
                    <a:pt x="687665" y="25412"/>
                  </a:lnTo>
                  <a:lnTo>
                    <a:pt x="702924" y="9998"/>
                  </a:lnTo>
                  <a:lnTo>
                    <a:pt x="718085" y="0"/>
                  </a:lnTo>
                  <a:lnTo>
                    <a:pt x="734870" y="4068"/>
                  </a:lnTo>
                  <a:lnTo>
                    <a:pt x="753278" y="22204"/>
                  </a:lnTo>
                  <a:lnTo>
                    <a:pt x="773310" y="54408"/>
                  </a:lnTo>
                </a:path>
              </a:pathLst>
            </a:custGeom>
            <a:ln w="7777">
              <a:solidFill>
                <a:srgbClr val="D6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74483" y="1987607"/>
              <a:ext cx="489584" cy="85725"/>
            </a:xfrm>
            <a:custGeom>
              <a:avLst/>
              <a:gdLst/>
              <a:ahLst/>
              <a:cxnLst/>
              <a:rect l="l" t="t" r="r" b="b"/>
              <a:pathLst>
                <a:path w="489585" h="85725">
                  <a:moveTo>
                    <a:pt x="0" y="60546"/>
                  </a:moveTo>
                  <a:lnTo>
                    <a:pt x="18722" y="80832"/>
                  </a:lnTo>
                  <a:lnTo>
                    <a:pt x="37374" y="85235"/>
                  </a:lnTo>
                  <a:lnTo>
                    <a:pt x="55955" y="73755"/>
                  </a:lnTo>
                  <a:lnTo>
                    <a:pt x="74464" y="46392"/>
                  </a:lnTo>
                  <a:lnTo>
                    <a:pt x="94812" y="15346"/>
                  </a:lnTo>
                  <a:lnTo>
                    <a:pt x="114712" y="680"/>
                  </a:lnTo>
                  <a:lnTo>
                    <a:pt x="134166" y="2396"/>
                  </a:lnTo>
                  <a:lnTo>
                    <a:pt x="153172" y="20493"/>
                  </a:lnTo>
                  <a:lnTo>
                    <a:pt x="171711" y="40257"/>
                  </a:lnTo>
                  <a:lnTo>
                    <a:pt x="189685" y="46975"/>
                  </a:lnTo>
                  <a:lnTo>
                    <a:pt x="207094" y="40646"/>
                  </a:lnTo>
                  <a:lnTo>
                    <a:pt x="223941" y="21271"/>
                  </a:lnTo>
                  <a:lnTo>
                    <a:pt x="243097" y="3004"/>
                  </a:lnTo>
                  <a:lnTo>
                    <a:pt x="267423" y="0"/>
                  </a:lnTo>
                  <a:lnTo>
                    <a:pt x="296920" y="12259"/>
                  </a:lnTo>
                  <a:lnTo>
                    <a:pt x="331591" y="39781"/>
                  </a:lnTo>
                  <a:lnTo>
                    <a:pt x="369398" y="64499"/>
                  </a:lnTo>
                  <a:lnTo>
                    <a:pt x="408236" y="68422"/>
                  </a:lnTo>
                  <a:lnTo>
                    <a:pt x="448105" y="51550"/>
                  </a:lnTo>
                  <a:lnTo>
                    <a:pt x="489003" y="13883"/>
                  </a:lnTo>
                </a:path>
              </a:pathLst>
            </a:custGeom>
            <a:ln w="7777">
              <a:solidFill>
                <a:srgbClr val="D69A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5387" y="1965608"/>
              <a:ext cx="793750" cy="118110"/>
            </a:xfrm>
            <a:custGeom>
              <a:avLst/>
              <a:gdLst/>
              <a:ahLst/>
              <a:cxnLst/>
              <a:rect l="l" t="t" r="r" b="b"/>
              <a:pathLst>
                <a:path w="793750" h="118110">
                  <a:moveTo>
                    <a:pt x="235388" y="7133"/>
                  </a:moveTo>
                  <a:lnTo>
                    <a:pt x="231262" y="7133"/>
                  </a:lnTo>
                  <a:lnTo>
                    <a:pt x="229278" y="7527"/>
                  </a:lnTo>
                  <a:lnTo>
                    <a:pt x="217769" y="20624"/>
                  </a:lnTo>
                  <a:lnTo>
                    <a:pt x="217769" y="24750"/>
                  </a:lnTo>
                  <a:lnTo>
                    <a:pt x="231262" y="38242"/>
                  </a:lnTo>
                  <a:lnTo>
                    <a:pt x="235388" y="38242"/>
                  </a:lnTo>
                  <a:lnTo>
                    <a:pt x="248879" y="24750"/>
                  </a:lnTo>
                  <a:lnTo>
                    <a:pt x="248879" y="20624"/>
                  </a:lnTo>
                  <a:lnTo>
                    <a:pt x="235388" y="7133"/>
                  </a:lnTo>
                  <a:close/>
                </a:path>
                <a:path w="793750" h="118110">
                  <a:moveTo>
                    <a:pt x="344273" y="28965"/>
                  </a:moveTo>
                  <a:lnTo>
                    <a:pt x="340147" y="28965"/>
                  </a:lnTo>
                  <a:lnTo>
                    <a:pt x="338163" y="29359"/>
                  </a:lnTo>
                  <a:lnTo>
                    <a:pt x="326654" y="42456"/>
                  </a:lnTo>
                  <a:lnTo>
                    <a:pt x="326654" y="46582"/>
                  </a:lnTo>
                  <a:lnTo>
                    <a:pt x="340147" y="60074"/>
                  </a:lnTo>
                  <a:lnTo>
                    <a:pt x="344273" y="60074"/>
                  </a:lnTo>
                  <a:lnTo>
                    <a:pt x="357764" y="46582"/>
                  </a:lnTo>
                  <a:lnTo>
                    <a:pt x="357764" y="42456"/>
                  </a:lnTo>
                  <a:lnTo>
                    <a:pt x="344273" y="28965"/>
                  </a:lnTo>
                  <a:close/>
                </a:path>
                <a:path w="793750" h="118110">
                  <a:moveTo>
                    <a:pt x="453157" y="86778"/>
                  </a:moveTo>
                  <a:lnTo>
                    <a:pt x="449032" y="86778"/>
                  </a:lnTo>
                  <a:lnTo>
                    <a:pt x="447047" y="87172"/>
                  </a:lnTo>
                  <a:lnTo>
                    <a:pt x="435539" y="100270"/>
                  </a:lnTo>
                  <a:lnTo>
                    <a:pt x="435539" y="104396"/>
                  </a:lnTo>
                  <a:lnTo>
                    <a:pt x="449032" y="117887"/>
                  </a:lnTo>
                  <a:lnTo>
                    <a:pt x="453157" y="117887"/>
                  </a:lnTo>
                  <a:lnTo>
                    <a:pt x="466649" y="104396"/>
                  </a:lnTo>
                  <a:lnTo>
                    <a:pt x="466649" y="100270"/>
                  </a:lnTo>
                  <a:lnTo>
                    <a:pt x="453157" y="86778"/>
                  </a:lnTo>
                  <a:close/>
                </a:path>
                <a:path w="793750" h="118110">
                  <a:moveTo>
                    <a:pt x="17618" y="65898"/>
                  </a:moveTo>
                  <a:lnTo>
                    <a:pt x="13492" y="65898"/>
                  </a:lnTo>
                  <a:lnTo>
                    <a:pt x="11508" y="66292"/>
                  </a:lnTo>
                  <a:lnTo>
                    <a:pt x="0" y="79389"/>
                  </a:lnTo>
                  <a:lnTo>
                    <a:pt x="0" y="83515"/>
                  </a:lnTo>
                  <a:lnTo>
                    <a:pt x="13492" y="97007"/>
                  </a:lnTo>
                  <a:lnTo>
                    <a:pt x="17618" y="97007"/>
                  </a:lnTo>
                  <a:lnTo>
                    <a:pt x="31110" y="83515"/>
                  </a:lnTo>
                  <a:lnTo>
                    <a:pt x="31110" y="79389"/>
                  </a:lnTo>
                  <a:lnTo>
                    <a:pt x="17618" y="65898"/>
                  </a:lnTo>
                  <a:close/>
                </a:path>
                <a:path w="793750" h="118110">
                  <a:moveTo>
                    <a:pt x="126418" y="71888"/>
                  </a:moveTo>
                  <a:lnTo>
                    <a:pt x="122292" y="71888"/>
                  </a:lnTo>
                  <a:lnTo>
                    <a:pt x="120308" y="72282"/>
                  </a:lnTo>
                  <a:lnTo>
                    <a:pt x="108799" y="85379"/>
                  </a:lnTo>
                  <a:lnTo>
                    <a:pt x="108799" y="89505"/>
                  </a:lnTo>
                  <a:lnTo>
                    <a:pt x="122292" y="102997"/>
                  </a:lnTo>
                  <a:lnTo>
                    <a:pt x="126418" y="102997"/>
                  </a:lnTo>
                  <a:lnTo>
                    <a:pt x="139909" y="89505"/>
                  </a:lnTo>
                  <a:lnTo>
                    <a:pt x="139909" y="85379"/>
                  </a:lnTo>
                  <a:lnTo>
                    <a:pt x="126418" y="71888"/>
                  </a:lnTo>
                  <a:close/>
                </a:path>
                <a:path w="793750" h="118110">
                  <a:moveTo>
                    <a:pt x="562042" y="0"/>
                  </a:moveTo>
                  <a:lnTo>
                    <a:pt x="557916" y="0"/>
                  </a:lnTo>
                  <a:lnTo>
                    <a:pt x="555932" y="394"/>
                  </a:lnTo>
                  <a:lnTo>
                    <a:pt x="544424" y="13491"/>
                  </a:lnTo>
                  <a:lnTo>
                    <a:pt x="544424" y="17617"/>
                  </a:lnTo>
                  <a:lnTo>
                    <a:pt x="557916" y="31109"/>
                  </a:lnTo>
                  <a:lnTo>
                    <a:pt x="562042" y="31109"/>
                  </a:lnTo>
                  <a:lnTo>
                    <a:pt x="575534" y="17617"/>
                  </a:lnTo>
                  <a:lnTo>
                    <a:pt x="575534" y="13491"/>
                  </a:lnTo>
                  <a:lnTo>
                    <a:pt x="562042" y="0"/>
                  </a:lnTo>
                  <a:close/>
                </a:path>
                <a:path w="793750" h="118110">
                  <a:moveTo>
                    <a:pt x="670927" y="39796"/>
                  </a:moveTo>
                  <a:lnTo>
                    <a:pt x="666801" y="39796"/>
                  </a:lnTo>
                  <a:lnTo>
                    <a:pt x="664817" y="40190"/>
                  </a:lnTo>
                  <a:lnTo>
                    <a:pt x="653309" y="53288"/>
                  </a:lnTo>
                  <a:lnTo>
                    <a:pt x="653309" y="57414"/>
                  </a:lnTo>
                  <a:lnTo>
                    <a:pt x="666801" y="70905"/>
                  </a:lnTo>
                  <a:lnTo>
                    <a:pt x="670927" y="70905"/>
                  </a:lnTo>
                  <a:lnTo>
                    <a:pt x="684419" y="57414"/>
                  </a:lnTo>
                  <a:lnTo>
                    <a:pt x="684419" y="53288"/>
                  </a:lnTo>
                  <a:lnTo>
                    <a:pt x="670927" y="39796"/>
                  </a:lnTo>
                  <a:close/>
                </a:path>
                <a:path w="793750" h="118110">
                  <a:moveTo>
                    <a:pt x="779812" y="46556"/>
                  </a:moveTo>
                  <a:lnTo>
                    <a:pt x="775686" y="46556"/>
                  </a:lnTo>
                  <a:lnTo>
                    <a:pt x="773702" y="46950"/>
                  </a:lnTo>
                  <a:lnTo>
                    <a:pt x="762193" y="60048"/>
                  </a:lnTo>
                  <a:lnTo>
                    <a:pt x="762193" y="64174"/>
                  </a:lnTo>
                  <a:lnTo>
                    <a:pt x="775686" y="77665"/>
                  </a:lnTo>
                  <a:lnTo>
                    <a:pt x="779812" y="77665"/>
                  </a:lnTo>
                  <a:lnTo>
                    <a:pt x="793304" y="64174"/>
                  </a:lnTo>
                  <a:lnTo>
                    <a:pt x="793304" y="60048"/>
                  </a:lnTo>
                  <a:lnTo>
                    <a:pt x="779812" y="46556"/>
                  </a:lnTo>
                  <a:close/>
                </a:path>
              </a:pathLst>
            </a:custGeom>
            <a:solidFill>
              <a:srgbClr val="D69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202" y="1988704"/>
              <a:ext cx="109215" cy="10921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202" y="2176559"/>
            <a:ext cx="1312941" cy="14507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461202" y="1764984"/>
            <a:ext cx="1307465" cy="116205"/>
            <a:chOff x="461202" y="1764984"/>
            <a:chExt cx="1307465" cy="116205"/>
          </a:xfrm>
        </p:grpSpPr>
        <p:sp>
          <p:nvSpPr>
            <p:cNvPr id="13" name="object 13"/>
            <p:cNvSpPr/>
            <p:nvPr/>
          </p:nvSpPr>
          <p:spPr>
            <a:xfrm>
              <a:off x="1488475" y="1800616"/>
              <a:ext cx="276225" cy="70485"/>
            </a:xfrm>
            <a:custGeom>
              <a:avLst/>
              <a:gdLst/>
              <a:ahLst/>
              <a:cxnLst/>
              <a:rect l="l" t="t" r="r" b="b"/>
              <a:pathLst>
                <a:path w="276225" h="70485">
                  <a:moveTo>
                    <a:pt x="275788" y="38872"/>
                  </a:moveTo>
                  <a:lnTo>
                    <a:pt x="236086" y="10874"/>
                  </a:lnTo>
                  <a:lnTo>
                    <a:pt x="199805" y="919"/>
                  </a:lnTo>
                  <a:lnTo>
                    <a:pt x="166944" y="9007"/>
                  </a:lnTo>
                  <a:lnTo>
                    <a:pt x="137504" y="35139"/>
                  </a:lnTo>
                  <a:lnTo>
                    <a:pt x="110625" y="61505"/>
                  </a:lnTo>
                  <a:lnTo>
                    <a:pt x="85513" y="70293"/>
                  </a:lnTo>
                  <a:lnTo>
                    <a:pt x="62169" y="61505"/>
                  </a:lnTo>
                  <a:lnTo>
                    <a:pt x="40597" y="35139"/>
                  </a:lnTo>
                  <a:lnTo>
                    <a:pt x="30444" y="20026"/>
                  </a:lnTo>
                  <a:lnTo>
                    <a:pt x="20293" y="9132"/>
                  </a:lnTo>
                  <a:lnTo>
                    <a:pt x="10145" y="2457"/>
                  </a:lnTo>
                  <a:lnTo>
                    <a:pt x="0" y="0"/>
                  </a:lnTo>
                </a:path>
              </a:pathLst>
            </a:custGeom>
            <a:ln w="7777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5272" y="1795061"/>
              <a:ext cx="433705" cy="76200"/>
            </a:xfrm>
            <a:custGeom>
              <a:avLst/>
              <a:gdLst/>
              <a:ahLst/>
              <a:cxnLst/>
              <a:rect l="l" t="t" r="r" b="b"/>
              <a:pathLst>
                <a:path w="433705" h="76200">
                  <a:moveTo>
                    <a:pt x="433203" y="5555"/>
                  </a:moveTo>
                  <a:lnTo>
                    <a:pt x="422641" y="7480"/>
                  </a:lnTo>
                  <a:lnTo>
                    <a:pt x="412082" y="13978"/>
                  </a:lnTo>
                  <a:lnTo>
                    <a:pt x="401525" y="25050"/>
                  </a:lnTo>
                  <a:lnTo>
                    <a:pt x="390970" y="40695"/>
                  </a:lnTo>
                  <a:lnTo>
                    <a:pt x="370248" y="67060"/>
                  </a:lnTo>
                  <a:lnTo>
                    <a:pt x="349536" y="75849"/>
                  </a:lnTo>
                  <a:lnTo>
                    <a:pt x="328834" y="67060"/>
                  </a:lnTo>
                  <a:lnTo>
                    <a:pt x="308142" y="40695"/>
                  </a:lnTo>
                  <a:lnTo>
                    <a:pt x="285864" y="12944"/>
                  </a:lnTo>
                  <a:lnTo>
                    <a:pt x="260485" y="0"/>
                  </a:lnTo>
                  <a:lnTo>
                    <a:pt x="232004" y="1861"/>
                  </a:lnTo>
                  <a:lnTo>
                    <a:pt x="200423" y="18530"/>
                  </a:lnTo>
                  <a:lnTo>
                    <a:pt x="169206" y="37567"/>
                  </a:lnTo>
                  <a:lnTo>
                    <a:pt x="140983" y="45799"/>
                  </a:lnTo>
                  <a:lnTo>
                    <a:pt x="114500" y="42003"/>
                  </a:lnTo>
                  <a:lnTo>
                    <a:pt x="88504" y="24957"/>
                  </a:lnTo>
                  <a:lnTo>
                    <a:pt x="76362" y="15555"/>
                  </a:lnTo>
                  <a:lnTo>
                    <a:pt x="62870" y="10895"/>
                  </a:lnTo>
                  <a:lnTo>
                    <a:pt x="46894" y="13604"/>
                  </a:lnTo>
                  <a:lnTo>
                    <a:pt x="27299" y="26306"/>
                  </a:lnTo>
                  <a:lnTo>
                    <a:pt x="20420" y="31866"/>
                  </a:lnTo>
                  <a:lnTo>
                    <a:pt x="13757" y="36352"/>
                  </a:lnTo>
                  <a:lnTo>
                    <a:pt x="7039" y="39579"/>
                  </a:lnTo>
                  <a:lnTo>
                    <a:pt x="0" y="41360"/>
                  </a:lnTo>
                </a:path>
              </a:pathLst>
            </a:custGeom>
            <a:ln w="7777">
              <a:solidFill>
                <a:srgbClr val="81B3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2807" y="1795450"/>
              <a:ext cx="562610" cy="76200"/>
            </a:xfrm>
            <a:custGeom>
              <a:avLst/>
              <a:gdLst/>
              <a:ahLst/>
              <a:cxnLst/>
              <a:rect l="l" t="t" r="r" b="b"/>
              <a:pathLst>
                <a:path w="562610" h="76200">
                  <a:moveTo>
                    <a:pt x="562464" y="40971"/>
                  </a:moveTo>
                  <a:lnTo>
                    <a:pt x="552151" y="40780"/>
                  </a:lnTo>
                  <a:lnTo>
                    <a:pt x="540163" y="37267"/>
                  </a:lnTo>
                  <a:lnTo>
                    <a:pt x="525871" y="29997"/>
                  </a:lnTo>
                  <a:lnTo>
                    <a:pt x="508645" y="18529"/>
                  </a:lnTo>
                  <a:lnTo>
                    <a:pt x="477063" y="1861"/>
                  </a:lnTo>
                  <a:lnTo>
                    <a:pt x="448583" y="0"/>
                  </a:lnTo>
                  <a:lnTo>
                    <a:pt x="423204" y="12944"/>
                  </a:lnTo>
                  <a:lnTo>
                    <a:pt x="400927" y="40695"/>
                  </a:lnTo>
                  <a:lnTo>
                    <a:pt x="380234" y="67060"/>
                  </a:lnTo>
                  <a:lnTo>
                    <a:pt x="359531" y="75849"/>
                  </a:lnTo>
                  <a:lnTo>
                    <a:pt x="338819" y="67060"/>
                  </a:lnTo>
                  <a:lnTo>
                    <a:pt x="318098" y="40695"/>
                  </a:lnTo>
                  <a:lnTo>
                    <a:pt x="297405" y="14329"/>
                  </a:lnTo>
                  <a:lnTo>
                    <a:pt x="276702" y="5541"/>
                  </a:lnTo>
                  <a:lnTo>
                    <a:pt x="255990" y="14329"/>
                  </a:lnTo>
                  <a:lnTo>
                    <a:pt x="235268" y="40695"/>
                  </a:lnTo>
                  <a:lnTo>
                    <a:pt x="213695" y="67060"/>
                  </a:lnTo>
                  <a:lnTo>
                    <a:pt x="190353" y="75849"/>
                  </a:lnTo>
                  <a:lnTo>
                    <a:pt x="165241" y="67060"/>
                  </a:lnTo>
                  <a:lnTo>
                    <a:pt x="138360" y="40695"/>
                  </a:lnTo>
                  <a:lnTo>
                    <a:pt x="108889" y="14563"/>
                  </a:lnTo>
                  <a:lnTo>
                    <a:pt x="76005" y="6474"/>
                  </a:lnTo>
                  <a:lnTo>
                    <a:pt x="39709" y="16429"/>
                  </a:lnTo>
                  <a:lnTo>
                    <a:pt x="0" y="44428"/>
                  </a:lnTo>
                </a:path>
              </a:pathLst>
            </a:custGeom>
            <a:ln w="7777">
              <a:solidFill>
                <a:srgbClr val="81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4186" y="1778684"/>
              <a:ext cx="1120140" cy="102235"/>
            </a:xfrm>
            <a:custGeom>
              <a:avLst/>
              <a:gdLst/>
              <a:ahLst/>
              <a:cxnLst/>
              <a:rect l="l" t="t" r="r" b="b"/>
              <a:pathLst>
                <a:path w="1120139" h="102235">
                  <a:moveTo>
                    <a:pt x="126588" y="53722"/>
                  </a:moveTo>
                  <a:lnTo>
                    <a:pt x="122462" y="53722"/>
                  </a:lnTo>
                  <a:lnTo>
                    <a:pt x="120478" y="54116"/>
                  </a:lnTo>
                  <a:lnTo>
                    <a:pt x="108970" y="67213"/>
                  </a:lnTo>
                  <a:lnTo>
                    <a:pt x="108970" y="71339"/>
                  </a:lnTo>
                  <a:lnTo>
                    <a:pt x="122462" y="84831"/>
                  </a:lnTo>
                  <a:lnTo>
                    <a:pt x="126588" y="84831"/>
                  </a:lnTo>
                  <a:lnTo>
                    <a:pt x="140080" y="71339"/>
                  </a:lnTo>
                  <a:lnTo>
                    <a:pt x="140080" y="67213"/>
                  </a:lnTo>
                  <a:lnTo>
                    <a:pt x="126588" y="53722"/>
                  </a:lnTo>
                  <a:close/>
                </a:path>
                <a:path w="1120139" h="102235">
                  <a:moveTo>
                    <a:pt x="235473" y="61505"/>
                  </a:moveTo>
                  <a:lnTo>
                    <a:pt x="231347" y="61505"/>
                  </a:lnTo>
                  <a:lnTo>
                    <a:pt x="229363" y="61899"/>
                  </a:lnTo>
                  <a:lnTo>
                    <a:pt x="217854" y="74997"/>
                  </a:lnTo>
                  <a:lnTo>
                    <a:pt x="217854" y="79123"/>
                  </a:lnTo>
                  <a:lnTo>
                    <a:pt x="231347" y="92614"/>
                  </a:lnTo>
                  <a:lnTo>
                    <a:pt x="235473" y="92614"/>
                  </a:lnTo>
                  <a:lnTo>
                    <a:pt x="248965" y="79123"/>
                  </a:lnTo>
                  <a:lnTo>
                    <a:pt x="248965" y="74997"/>
                  </a:lnTo>
                  <a:lnTo>
                    <a:pt x="235473" y="61505"/>
                  </a:lnTo>
                  <a:close/>
                </a:path>
                <a:path w="1120139" h="102235">
                  <a:moveTo>
                    <a:pt x="344358" y="0"/>
                  </a:moveTo>
                  <a:lnTo>
                    <a:pt x="340232" y="0"/>
                  </a:lnTo>
                  <a:lnTo>
                    <a:pt x="338248" y="394"/>
                  </a:lnTo>
                  <a:lnTo>
                    <a:pt x="326739" y="13491"/>
                  </a:lnTo>
                  <a:lnTo>
                    <a:pt x="326739" y="17617"/>
                  </a:lnTo>
                  <a:lnTo>
                    <a:pt x="340232" y="31109"/>
                  </a:lnTo>
                  <a:lnTo>
                    <a:pt x="344358" y="31109"/>
                  </a:lnTo>
                  <a:lnTo>
                    <a:pt x="357849" y="17617"/>
                  </a:lnTo>
                  <a:lnTo>
                    <a:pt x="357849" y="13491"/>
                  </a:lnTo>
                  <a:lnTo>
                    <a:pt x="344358" y="0"/>
                  </a:lnTo>
                  <a:close/>
                </a:path>
                <a:path w="1120139" h="102235">
                  <a:moveTo>
                    <a:pt x="17618" y="21322"/>
                  </a:moveTo>
                  <a:lnTo>
                    <a:pt x="13492" y="21322"/>
                  </a:lnTo>
                  <a:lnTo>
                    <a:pt x="11508" y="21716"/>
                  </a:lnTo>
                  <a:lnTo>
                    <a:pt x="0" y="34813"/>
                  </a:lnTo>
                  <a:lnTo>
                    <a:pt x="0" y="38939"/>
                  </a:lnTo>
                  <a:lnTo>
                    <a:pt x="13492" y="52431"/>
                  </a:lnTo>
                  <a:lnTo>
                    <a:pt x="17618" y="52431"/>
                  </a:lnTo>
                  <a:lnTo>
                    <a:pt x="31110" y="38939"/>
                  </a:lnTo>
                  <a:lnTo>
                    <a:pt x="31110" y="34813"/>
                  </a:lnTo>
                  <a:lnTo>
                    <a:pt x="17618" y="21322"/>
                  </a:lnTo>
                  <a:close/>
                </a:path>
                <a:path w="1120139" h="102235">
                  <a:moveTo>
                    <a:pt x="453243" y="42917"/>
                  </a:moveTo>
                  <a:lnTo>
                    <a:pt x="449117" y="42917"/>
                  </a:lnTo>
                  <a:lnTo>
                    <a:pt x="447133" y="43311"/>
                  </a:lnTo>
                  <a:lnTo>
                    <a:pt x="435624" y="56409"/>
                  </a:lnTo>
                  <a:lnTo>
                    <a:pt x="435624" y="60535"/>
                  </a:lnTo>
                  <a:lnTo>
                    <a:pt x="449117" y="74026"/>
                  </a:lnTo>
                  <a:lnTo>
                    <a:pt x="453243" y="74026"/>
                  </a:lnTo>
                  <a:lnTo>
                    <a:pt x="466734" y="60535"/>
                  </a:lnTo>
                  <a:lnTo>
                    <a:pt x="466734" y="56409"/>
                  </a:lnTo>
                  <a:lnTo>
                    <a:pt x="453243" y="42917"/>
                  </a:lnTo>
                  <a:close/>
                </a:path>
                <a:path w="1120139" h="102235">
                  <a:moveTo>
                    <a:pt x="888782" y="6794"/>
                  </a:moveTo>
                  <a:lnTo>
                    <a:pt x="884656" y="6794"/>
                  </a:lnTo>
                  <a:lnTo>
                    <a:pt x="882672" y="7188"/>
                  </a:lnTo>
                  <a:lnTo>
                    <a:pt x="871164" y="20285"/>
                  </a:lnTo>
                  <a:lnTo>
                    <a:pt x="871164" y="24411"/>
                  </a:lnTo>
                  <a:lnTo>
                    <a:pt x="884656" y="37903"/>
                  </a:lnTo>
                  <a:lnTo>
                    <a:pt x="888782" y="37903"/>
                  </a:lnTo>
                  <a:lnTo>
                    <a:pt x="902274" y="24411"/>
                  </a:lnTo>
                  <a:lnTo>
                    <a:pt x="902274" y="20285"/>
                  </a:lnTo>
                  <a:lnTo>
                    <a:pt x="888782" y="6794"/>
                  </a:lnTo>
                  <a:close/>
                </a:path>
                <a:path w="1120139" h="102235">
                  <a:moveTo>
                    <a:pt x="997670" y="71072"/>
                  </a:moveTo>
                  <a:lnTo>
                    <a:pt x="993536" y="71072"/>
                  </a:lnTo>
                  <a:lnTo>
                    <a:pt x="991560" y="71466"/>
                  </a:lnTo>
                  <a:lnTo>
                    <a:pt x="980053" y="84563"/>
                  </a:lnTo>
                  <a:lnTo>
                    <a:pt x="980053" y="88689"/>
                  </a:lnTo>
                  <a:lnTo>
                    <a:pt x="993536" y="102181"/>
                  </a:lnTo>
                  <a:lnTo>
                    <a:pt x="997670" y="102181"/>
                  </a:lnTo>
                  <a:lnTo>
                    <a:pt x="1011153" y="88689"/>
                  </a:lnTo>
                  <a:lnTo>
                    <a:pt x="1011153" y="84563"/>
                  </a:lnTo>
                  <a:lnTo>
                    <a:pt x="997670" y="71072"/>
                  </a:lnTo>
                  <a:close/>
                </a:path>
                <a:path w="1120139" h="102235">
                  <a:moveTo>
                    <a:pt x="1106549" y="8236"/>
                  </a:moveTo>
                  <a:lnTo>
                    <a:pt x="1102425" y="8236"/>
                  </a:lnTo>
                  <a:lnTo>
                    <a:pt x="1100439" y="8630"/>
                  </a:lnTo>
                  <a:lnTo>
                    <a:pt x="1088931" y="21728"/>
                  </a:lnTo>
                  <a:lnTo>
                    <a:pt x="1088931" y="25854"/>
                  </a:lnTo>
                  <a:lnTo>
                    <a:pt x="1102425" y="39345"/>
                  </a:lnTo>
                  <a:lnTo>
                    <a:pt x="1106549" y="39345"/>
                  </a:lnTo>
                  <a:lnTo>
                    <a:pt x="1120042" y="25854"/>
                  </a:lnTo>
                  <a:lnTo>
                    <a:pt x="1120042" y="21728"/>
                  </a:lnTo>
                  <a:lnTo>
                    <a:pt x="1106549" y="8236"/>
                  </a:lnTo>
                  <a:close/>
                </a:path>
              </a:pathLst>
            </a:custGeom>
            <a:solidFill>
              <a:srgbClr val="81B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202" y="1764984"/>
              <a:ext cx="109215" cy="10921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69912" y="2636375"/>
            <a:ext cx="1397000" cy="39370"/>
            <a:chOff x="469912" y="2636375"/>
            <a:chExt cx="1397000" cy="39370"/>
          </a:xfrm>
        </p:grpSpPr>
        <p:sp>
          <p:nvSpPr>
            <p:cNvPr id="19" name="object 19"/>
            <p:cNvSpPr/>
            <p:nvPr/>
          </p:nvSpPr>
          <p:spPr>
            <a:xfrm>
              <a:off x="469912" y="2655819"/>
              <a:ext cx="1372870" cy="0"/>
            </a:xfrm>
            <a:custGeom>
              <a:avLst/>
              <a:gdLst/>
              <a:ahLst/>
              <a:cxnLst/>
              <a:rect l="l" t="t" r="r" b="b"/>
              <a:pathLst>
                <a:path w="1372870">
                  <a:moveTo>
                    <a:pt x="0" y="0"/>
                  </a:moveTo>
                  <a:lnTo>
                    <a:pt x="1372874" y="0"/>
                  </a:lnTo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42787" y="2648818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0" y="0"/>
                  </a:moveTo>
                  <a:lnTo>
                    <a:pt x="0" y="14000"/>
                  </a:lnTo>
                  <a:lnTo>
                    <a:pt x="20996" y="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42787" y="2648818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20996" y="7000"/>
                  </a:moveTo>
                  <a:lnTo>
                    <a:pt x="0" y="14000"/>
                  </a:lnTo>
                  <a:lnTo>
                    <a:pt x="0" y="0"/>
                  </a:lnTo>
                  <a:lnTo>
                    <a:pt x="20996" y="7000"/>
                  </a:lnTo>
                  <a:close/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0944" y="2636375"/>
              <a:ext cx="1198245" cy="39370"/>
            </a:xfrm>
            <a:custGeom>
              <a:avLst/>
              <a:gdLst/>
              <a:ahLst/>
              <a:cxnLst/>
              <a:rect l="l" t="t" r="r" b="b"/>
              <a:pathLst>
                <a:path w="1198245" h="39369">
                  <a:moveTo>
                    <a:pt x="653302" y="38886"/>
                  </a:moveTo>
                  <a:lnTo>
                    <a:pt x="653302" y="0"/>
                  </a:lnTo>
                </a:path>
                <a:path w="1198245" h="39369">
                  <a:moveTo>
                    <a:pt x="762187" y="38886"/>
                  </a:moveTo>
                  <a:lnTo>
                    <a:pt x="762187" y="0"/>
                  </a:lnTo>
                </a:path>
                <a:path w="1198245" h="39369">
                  <a:moveTo>
                    <a:pt x="979956" y="38886"/>
                  </a:moveTo>
                  <a:lnTo>
                    <a:pt x="979956" y="0"/>
                  </a:lnTo>
                </a:path>
                <a:path w="1198245" h="39369">
                  <a:moveTo>
                    <a:pt x="871072" y="38886"/>
                  </a:moveTo>
                  <a:lnTo>
                    <a:pt x="871072" y="0"/>
                  </a:lnTo>
                </a:path>
                <a:path w="1198245" h="39369">
                  <a:moveTo>
                    <a:pt x="1088839" y="38886"/>
                  </a:moveTo>
                  <a:lnTo>
                    <a:pt x="1088839" y="0"/>
                  </a:lnTo>
                </a:path>
                <a:path w="1198245" h="39369">
                  <a:moveTo>
                    <a:pt x="544419" y="38886"/>
                  </a:moveTo>
                  <a:lnTo>
                    <a:pt x="544419" y="0"/>
                  </a:lnTo>
                </a:path>
                <a:path w="1198245" h="39369">
                  <a:moveTo>
                    <a:pt x="0" y="38886"/>
                  </a:moveTo>
                  <a:lnTo>
                    <a:pt x="0" y="0"/>
                  </a:lnTo>
                </a:path>
                <a:path w="1198245" h="39369">
                  <a:moveTo>
                    <a:pt x="108883" y="38886"/>
                  </a:moveTo>
                  <a:lnTo>
                    <a:pt x="108883" y="0"/>
                  </a:lnTo>
                </a:path>
                <a:path w="1198245" h="39369">
                  <a:moveTo>
                    <a:pt x="326652" y="38886"/>
                  </a:moveTo>
                  <a:lnTo>
                    <a:pt x="326652" y="0"/>
                  </a:lnTo>
                </a:path>
                <a:path w="1198245" h="39369">
                  <a:moveTo>
                    <a:pt x="217767" y="38886"/>
                  </a:moveTo>
                  <a:lnTo>
                    <a:pt x="217767" y="0"/>
                  </a:lnTo>
                </a:path>
                <a:path w="1198245" h="39369">
                  <a:moveTo>
                    <a:pt x="435536" y="38886"/>
                  </a:moveTo>
                  <a:lnTo>
                    <a:pt x="435536" y="0"/>
                  </a:lnTo>
                </a:path>
                <a:path w="1198245" h="39369">
                  <a:moveTo>
                    <a:pt x="1197729" y="38886"/>
                  </a:moveTo>
                  <a:lnTo>
                    <a:pt x="1197729" y="0"/>
                  </a:lnTo>
                </a:path>
              </a:pathLst>
            </a:custGeom>
            <a:ln w="7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61202" y="2436140"/>
            <a:ext cx="1306195" cy="118110"/>
            <a:chOff x="461202" y="2436140"/>
            <a:chExt cx="1306195" cy="118110"/>
          </a:xfrm>
        </p:grpSpPr>
        <p:sp>
          <p:nvSpPr>
            <p:cNvPr id="24" name="object 24"/>
            <p:cNvSpPr/>
            <p:nvPr/>
          </p:nvSpPr>
          <p:spPr>
            <a:xfrm>
              <a:off x="829283" y="2451506"/>
              <a:ext cx="760730" cy="94615"/>
            </a:xfrm>
            <a:custGeom>
              <a:avLst/>
              <a:gdLst/>
              <a:ahLst/>
              <a:cxnLst/>
              <a:rect l="l" t="t" r="r" b="b"/>
              <a:pathLst>
                <a:path w="760730" h="94614">
                  <a:moveTo>
                    <a:pt x="0" y="28845"/>
                  </a:moveTo>
                  <a:lnTo>
                    <a:pt x="9057" y="29380"/>
                  </a:lnTo>
                  <a:lnTo>
                    <a:pt x="18112" y="32305"/>
                  </a:lnTo>
                  <a:lnTo>
                    <a:pt x="27166" y="37619"/>
                  </a:lnTo>
                  <a:lnTo>
                    <a:pt x="36218" y="45322"/>
                  </a:lnTo>
                  <a:lnTo>
                    <a:pt x="56940" y="59652"/>
                  </a:lnTo>
                  <a:lnTo>
                    <a:pt x="77652" y="61966"/>
                  </a:lnTo>
                  <a:lnTo>
                    <a:pt x="98355" y="52263"/>
                  </a:lnTo>
                  <a:lnTo>
                    <a:pt x="119048" y="30545"/>
                  </a:lnTo>
                  <a:lnTo>
                    <a:pt x="139770" y="9026"/>
                  </a:lnTo>
                  <a:lnTo>
                    <a:pt x="160482" y="0"/>
                  </a:lnTo>
                  <a:lnTo>
                    <a:pt x="181185" y="3466"/>
                  </a:lnTo>
                  <a:lnTo>
                    <a:pt x="201878" y="19424"/>
                  </a:lnTo>
                  <a:lnTo>
                    <a:pt x="224138" y="38880"/>
                  </a:lnTo>
                  <a:lnTo>
                    <a:pt x="248607" y="52839"/>
                  </a:lnTo>
                  <a:lnTo>
                    <a:pt x="273958" y="61251"/>
                  </a:lnTo>
                  <a:lnTo>
                    <a:pt x="298861" y="64066"/>
                  </a:lnTo>
                  <a:lnTo>
                    <a:pt x="323750" y="61254"/>
                  </a:lnTo>
                  <a:lnTo>
                    <a:pt x="349070" y="52847"/>
                  </a:lnTo>
                  <a:lnTo>
                    <a:pt x="373512" y="38889"/>
                  </a:lnTo>
                  <a:lnTo>
                    <a:pt x="395768" y="19424"/>
                  </a:lnTo>
                  <a:lnTo>
                    <a:pt x="416461" y="3466"/>
                  </a:lnTo>
                  <a:lnTo>
                    <a:pt x="437164" y="0"/>
                  </a:lnTo>
                  <a:lnTo>
                    <a:pt x="457877" y="9026"/>
                  </a:lnTo>
                  <a:lnTo>
                    <a:pt x="478599" y="30545"/>
                  </a:lnTo>
                  <a:lnTo>
                    <a:pt x="499291" y="52263"/>
                  </a:lnTo>
                  <a:lnTo>
                    <a:pt x="519994" y="61966"/>
                  </a:lnTo>
                  <a:lnTo>
                    <a:pt x="540706" y="59652"/>
                  </a:lnTo>
                  <a:lnTo>
                    <a:pt x="561427" y="45322"/>
                  </a:lnTo>
                  <a:lnTo>
                    <a:pt x="582120" y="31226"/>
                  </a:lnTo>
                  <a:lnTo>
                    <a:pt x="602823" y="29612"/>
                  </a:lnTo>
                  <a:lnTo>
                    <a:pt x="623535" y="40481"/>
                  </a:lnTo>
                  <a:lnTo>
                    <a:pt x="644257" y="63832"/>
                  </a:lnTo>
                  <a:lnTo>
                    <a:pt x="664950" y="86256"/>
                  </a:lnTo>
                  <a:lnTo>
                    <a:pt x="685653" y="94340"/>
                  </a:lnTo>
                  <a:lnTo>
                    <a:pt x="706363" y="88084"/>
                  </a:lnTo>
                  <a:lnTo>
                    <a:pt x="727079" y="67488"/>
                  </a:lnTo>
                  <a:lnTo>
                    <a:pt x="735490" y="57328"/>
                  </a:lnTo>
                  <a:lnTo>
                    <a:pt x="743899" y="49381"/>
                  </a:lnTo>
                  <a:lnTo>
                    <a:pt x="752311" y="43649"/>
                  </a:lnTo>
                  <a:lnTo>
                    <a:pt x="760727" y="40130"/>
                  </a:lnTo>
                </a:path>
              </a:pathLst>
            </a:custGeom>
            <a:ln w="7777">
              <a:solidFill>
                <a:srgbClr val="B8534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2806" y="2480352"/>
              <a:ext cx="1270635" cy="66040"/>
            </a:xfrm>
            <a:custGeom>
              <a:avLst/>
              <a:gdLst/>
              <a:ahLst/>
              <a:cxnLst/>
              <a:rect l="l" t="t" r="r" b="b"/>
              <a:pathLst>
                <a:path w="1270635" h="66039">
                  <a:moveTo>
                    <a:pt x="0" y="12822"/>
                  </a:moveTo>
                  <a:lnTo>
                    <a:pt x="38823" y="41944"/>
                  </a:lnTo>
                  <a:lnTo>
                    <a:pt x="72466" y="55345"/>
                  </a:lnTo>
                  <a:lnTo>
                    <a:pt x="100927" y="53026"/>
                  </a:lnTo>
                  <a:lnTo>
                    <a:pt x="124206" y="34987"/>
                  </a:lnTo>
                  <a:lnTo>
                    <a:pt x="144928" y="15792"/>
                  </a:lnTo>
                  <a:lnTo>
                    <a:pt x="165641" y="10002"/>
                  </a:lnTo>
                  <a:lnTo>
                    <a:pt x="186343" y="17619"/>
                  </a:lnTo>
                  <a:lnTo>
                    <a:pt x="207036" y="38642"/>
                  </a:lnTo>
                  <a:lnTo>
                    <a:pt x="227758" y="59238"/>
                  </a:lnTo>
                  <a:lnTo>
                    <a:pt x="248470" y="65495"/>
                  </a:lnTo>
                  <a:lnTo>
                    <a:pt x="269173" y="57411"/>
                  </a:lnTo>
                  <a:lnTo>
                    <a:pt x="289866" y="34987"/>
                  </a:lnTo>
                  <a:lnTo>
                    <a:pt x="301523" y="20316"/>
                  </a:lnTo>
                  <a:lnTo>
                    <a:pt x="313177" y="9594"/>
                  </a:lnTo>
                  <a:lnTo>
                    <a:pt x="324828" y="2822"/>
                  </a:lnTo>
                  <a:lnTo>
                    <a:pt x="336476" y="0"/>
                  </a:lnTo>
                </a:path>
                <a:path w="1270635" h="66039">
                  <a:moveTo>
                    <a:pt x="1097204" y="11285"/>
                  </a:moveTo>
                  <a:lnTo>
                    <a:pt x="1109495" y="10124"/>
                  </a:lnTo>
                  <a:lnTo>
                    <a:pt x="1121787" y="13688"/>
                  </a:lnTo>
                  <a:lnTo>
                    <a:pt x="1134084" y="21975"/>
                  </a:lnTo>
                  <a:lnTo>
                    <a:pt x="1146386" y="34987"/>
                  </a:lnTo>
                  <a:lnTo>
                    <a:pt x="1169665" y="53026"/>
                  </a:lnTo>
                  <a:lnTo>
                    <a:pt x="1198127" y="55345"/>
                  </a:lnTo>
                  <a:lnTo>
                    <a:pt x="1231770" y="41944"/>
                  </a:lnTo>
                  <a:lnTo>
                    <a:pt x="1270594" y="12822"/>
                  </a:lnTo>
                </a:path>
              </a:pathLst>
            </a:custGeom>
            <a:ln w="7777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4750" y="2468286"/>
              <a:ext cx="1219200" cy="85725"/>
            </a:xfrm>
            <a:custGeom>
              <a:avLst/>
              <a:gdLst/>
              <a:ahLst/>
              <a:cxnLst/>
              <a:rect l="l" t="t" r="r" b="b"/>
              <a:pathLst>
                <a:path w="1219200" h="85725">
                  <a:moveTo>
                    <a:pt x="118725" y="31110"/>
                  </a:moveTo>
                  <a:lnTo>
                    <a:pt x="114599" y="31110"/>
                  </a:lnTo>
                  <a:lnTo>
                    <a:pt x="112615" y="31504"/>
                  </a:lnTo>
                  <a:lnTo>
                    <a:pt x="101107" y="44601"/>
                  </a:lnTo>
                  <a:lnTo>
                    <a:pt x="101107" y="48727"/>
                  </a:lnTo>
                  <a:lnTo>
                    <a:pt x="114599" y="62219"/>
                  </a:lnTo>
                  <a:lnTo>
                    <a:pt x="118725" y="62219"/>
                  </a:lnTo>
                  <a:lnTo>
                    <a:pt x="132217" y="48727"/>
                  </a:lnTo>
                  <a:lnTo>
                    <a:pt x="132217" y="44601"/>
                  </a:lnTo>
                  <a:lnTo>
                    <a:pt x="118725" y="31110"/>
                  </a:lnTo>
                  <a:close/>
                </a:path>
                <a:path w="1219200" h="85725">
                  <a:moveTo>
                    <a:pt x="17618" y="31110"/>
                  </a:moveTo>
                  <a:lnTo>
                    <a:pt x="13492" y="31110"/>
                  </a:lnTo>
                  <a:lnTo>
                    <a:pt x="11509" y="31504"/>
                  </a:lnTo>
                  <a:lnTo>
                    <a:pt x="0" y="44601"/>
                  </a:lnTo>
                  <a:lnTo>
                    <a:pt x="0" y="48727"/>
                  </a:lnTo>
                  <a:lnTo>
                    <a:pt x="13492" y="62219"/>
                  </a:lnTo>
                  <a:lnTo>
                    <a:pt x="17618" y="62219"/>
                  </a:lnTo>
                  <a:lnTo>
                    <a:pt x="31110" y="48727"/>
                  </a:lnTo>
                  <a:lnTo>
                    <a:pt x="31110" y="44601"/>
                  </a:lnTo>
                  <a:lnTo>
                    <a:pt x="17618" y="31110"/>
                  </a:lnTo>
                  <a:close/>
                </a:path>
                <a:path w="1219200" h="85725">
                  <a:moveTo>
                    <a:pt x="227609" y="54442"/>
                  </a:moveTo>
                  <a:lnTo>
                    <a:pt x="223484" y="54442"/>
                  </a:lnTo>
                  <a:lnTo>
                    <a:pt x="221500" y="54836"/>
                  </a:lnTo>
                  <a:lnTo>
                    <a:pt x="209990" y="67934"/>
                  </a:lnTo>
                  <a:lnTo>
                    <a:pt x="209990" y="72059"/>
                  </a:lnTo>
                  <a:lnTo>
                    <a:pt x="223484" y="85551"/>
                  </a:lnTo>
                  <a:lnTo>
                    <a:pt x="227609" y="85551"/>
                  </a:lnTo>
                  <a:lnTo>
                    <a:pt x="241102" y="72059"/>
                  </a:lnTo>
                  <a:lnTo>
                    <a:pt x="241102" y="67934"/>
                  </a:lnTo>
                  <a:lnTo>
                    <a:pt x="227609" y="54442"/>
                  </a:lnTo>
                  <a:close/>
                </a:path>
                <a:path w="1219200" h="85725">
                  <a:moveTo>
                    <a:pt x="336494" y="0"/>
                  </a:moveTo>
                  <a:lnTo>
                    <a:pt x="332368" y="0"/>
                  </a:lnTo>
                  <a:lnTo>
                    <a:pt x="330383" y="395"/>
                  </a:lnTo>
                  <a:lnTo>
                    <a:pt x="318874" y="13492"/>
                  </a:lnTo>
                  <a:lnTo>
                    <a:pt x="318874" y="17617"/>
                  </a:lnTo>
                  <a:lnTo>
                    <a:pt x="332368" y="31110"/>
                  </a:lnTo>
                  <a:lnTo>
                    <a:pt x="336494" y="31110"/>
                  </a:lnTo>
                  <a:lnTo>
                    <a:pt x="349985" y="17617"/>
                  </a:lnTo>
                  <a:lnTo>
                    <a:pt x="349985" y="13492"/>
                  </a:lnTo>
                  <a:lnTo>
                    <a:pt x="336494" y="0"/>
                  </a:lnTo>
                  <a:close/>
                </a:path>
                <a:path w="1219200" h="85725">
                  <a:moveTo>
                    <a:pt x="1096340" y="7777"/>
                  </a:moveTo>
                  <a:lnTo>
                    <a:pt x="1092216" y="7777"/>
                  </a:lnTo>
                  <a:lnTo>
                    <a:pt x="1090230" y="8171"/>
                  </a:lnTo>
                  <a:lnTo>
                    <a:pt x="1078722" y="21269"/>
                  </a:lnTo>
                  <a:lnTo>
                    <a:pt x="1078722" y="25395"/>
                  </a:lnTo>
                  <a:lnTo>
                    <a:pt x="1092216" y="38886"/>
                  </a:lnTo>
                  <a:lnTo>
                    <a:pt x="1096340" y="38886"/>
                  </a:lnTo>
                  <a:lnTo>
                    <a:pt x="1109833" y="25395"/>
                  </a:lnTo>
                  <a:lnTo>
                    <a:pt x="1109833" y="21269"/>
                  </a:lnTo>
                  <a:lnTo>
                    <a:pt x="1096340" y="7777"/>
                  </a:lnTo>
                  <a:close/>
                </a:path>
                <a:path w="1219200" h="85725">
                  <a:moveTo>
                    <a:pt x="1205229" y="46664"/>
                  </a:moveTo>
                  <a:lnTo>
                    <a:pt x="1201105" y="46664"/>
                  </a:lnTo>
                  <a:lnTo>
                    <a:pt x="1199119" y="47059"/>
                  </a:lnTo>
                  <a:lnTo>
                    <a:pt x="1187611" y="60157"/>
                  </a:lnTo>
                  <a:lnTo>
                    <a:pt x="1187611" y="64282"/>
                  </a:lnTo>
                  <a:lnTo>
                    <a:pt x="1201105" y="77774"/>
                  </a:lnTo>
                  <a:lnTo>
                    <a:pt x="1205229" y="77774"/>
                  </a:lnTo>
                  <a:lnTo>
                    <a:pt x="1218723" y="64282"/>
                  </a:lnTo>
                  <a:lnTo>
                    <a:pt x="1218723" y="60157"/>
                  </a:lnTo>
                  <a:lnTo>
                    <a:pt x="1205229" y="46664"/>
                  </a:lnTo>
                  <a:close/>
                </a:path>
              </a:pathLst>
            </a:custGeom>
            <a:solidFill>
              <a:srgbClr val="B85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202" y="2436140"/>
              <a:ext cx="109214" cy="109214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61202" y="1507907"/>
            <a:ext cx="1306195" cy="146685"/>
            <a:chOff x="461202" y="1507907"/>
            <a:chExt cx="1306195" cy="146685"/>
          </a:xfrm>
        </p:grpSpPr>
        <p:sp>
          <p:nvSpPr>
            <p:cNvPr id="29" name="object 29"/>
            <p:cNvSpPr/>
            <p:nvPr/>
          </p:nvSpPr>
          <p:spPr>
            <a:xfrm>
              <a:off x="608917" y="1563313"/>
              <a:ext cx="220979" cy="71755"/>
            </a:xfrm>
            <a:custGeom>
              <a:avLst/>
              <a:gdLst/>
              <a:ahLst/>
              <a:cxnLst/>
              <a:rect l="l" t="t" r="r" b="b"/>
              <a:pathLst>
                <a:path w="220980" h="71755">
                  <a:moveTo>
                    <a:pt x="0" y="71489"/>
                  </a:moveTo>
                  <a:lnTo>
                    <a:pt x="30120" y="61594"/>
                  </a:lnTo>
                  <a:lnTo>
                    <a:pt x="56625" y="38281"/>
                  </a:lnTo>
                  <a:lnTo>
                    <a:pt x="85118" y="13699"/>
                  </a:lnTo>
                  <a:lnTo>
                    <a:pt x="121204" y="0"/>
                  </a:lnTo>
                  <a:lnTo>
                    <a:pt x="170487" y="9331"/>
                  </a:lnTo>
                  <a:lnTo>
                    <a:pt x="183698" y="14663"/>
                  </a:lnTo>
                  <a:lnTo>
                    <a:pt x="196402" y="19080"/>
                  </a:lnTo>
                  <a:lnTo>
                    <a:pt x="208617" y="22634"/>
                  </a:lnTo>
                  <a:lnTo>
                    <a:pt x="220363" y="25373"/>
                  </a:lnTo>
                </a:path>
              </a:pathLst>
            </a:custGeom>
            <a:ln w="7777">
              <a:solidFill>
                <a:srgbClr val="6B8EB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320" y="1520491"/>
              <a:ext cx="227397" cy="11027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15809" y="1595875"/>
              <a:ext cx="93345" cy="39370"/>
            </a:xfrm>
            <a:custGeom>
              <a:avLst/>
              <a:gdLst/>
              <a:ahLst/>
              <a:cxnLst/>
              <a:rect l="l" t="t" r="r" b="b"/>
              <a:pathLst>
                <a:path w="93345" h="39369">
                  <a:moveTo>
                    <a:pt x="0" y="0"/>
                  </a:moveTo>
                  <a:lnTo>
                    <a:pt x="29649" y="20804"/>
                  </a:lnTo>
                  <a:lnTo>
                    <a:pt x="54077" y="32401"/>
                  </a:lnTo>
                  <a:lnTo>
                    <a:pt x="74743" y="37529"/>
                  </a:lnTo>
                  <a:lnTo>
                    <a:pt x="93107" y="38926"/>
                  </a:lnTo>
                </a:path>
              </a:pathLst>
            </a:custGeom>
            <a:ln w="7777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6086" y="1562181"/>
              <a:ext cx="226475" cy="8317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29281" y="1518335"/>
              <a:ext cx="934719" cy="123189"/>
            </a:xfrm>
            <a:custGeom>
              <a:avLst/>
              <a:gdLst/>
              <a:ahLst/>
              <a:cxnLst/>
              <a:rect l="l" t="t" r="r" b="b"/>
              <a:pathLst>
                <a:path w="934719" h="123189">
                  <a:moveTo>
                    <a:pt x="0" y="70351"/>
                  </a:moveTo>
                  <a:lnTo>
                    <a:pt x="58677" y="72817"/>
                  </a:lnTo>
                  <a:lnTo>
                    <a:pt x="106348" y="59684"/>
                  </a:lnTo>
                  <a:lnTo>
                    <a:pt x="146490" y="40029"/>
                  </a:lnTo>
                  <a:lnTo>
                    <a:pt x="182581" y="22927"/>
                  </a:lnTo>
                  <a:lnTo>
                    <a:pt x="218097" y="17455"/>
                  </a:lnTo>
                  <a:lnTo>
                    <a:pt x="243763" y="33244"/>
                  </a:lnTo>
                  <a:lnTo>
                    <a:pt x="264392" y="64282"/>
                  </a:lnTo>
                  <a:lnTo>
                    <a:pt x="288581" y="94680"/>
                  </a:lnTo>
                  <a:lnTo>
                    <a:pt x="324928" y="108543"/>
                  </a:lnTo>
                </a:path>
                <a:path w="934719" h="123189">
                  <a:moveTo>
                    <a:pt x="544548" y="6045"/>
                  </a:moveTo>
                  <a:lnTo>
                    <a:pt x="549652" y="2331"/>
                  </a:lnTo>
                  <a:lnTo>
                    <a:pt x="555106" y="75"/>
                  </a:lnTo>
                  <a:lnTo>
                    <a:pt x="561064" y="0"/>
                  </a:lnTo>
                  <a:lnTo>
                    <a:pt x="576412" y="4161"/>
                  </a:lnTo>
                  <a:lnTo>
                    <a:pt x="597729" y="15237"/>
                  </a:lnTo>
                  <a:lnTo>
                    <a:pt x="623122" y="30628"/>
                  </a:lnTo>
                  <a:lnTo>
                    <a:pt x="650694" y="47735"/>
                  </a:lnTo>
                </a:path>
                <a:path w="934719" h="123189">
                  <a:moveTo>
                    <a:pt x="869392" y="123127"/>
                  </a:moveTo>
                  <a:lnTo>
                    <a:pt x="886408" y="120745"/>
                  </a:lnTo>
                  <a:lnTo>
                    <a:pt x="903238" y="112903"/>
                  </a:lnTo>
                  <a:lnTo>
                    <a:pt x="919346" y="101953"/>
                  </a:lnTo>
                  <a:lnTo>
                    <a:pt x="934195" y="90246"/>
                  </a:lnTo>
                </a:path>
              </a:pathLst>
            </a:custGeom>
            <a:ln w="7777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4186" y="1507907"/>
              <a:ext cx="1120140" cy="146685"/>
            </a:xfrm>
            <a:custGeom>
              <a:avLst/>
              <a:gdLst/>
              <a:ahLst/>
              <a:cxnLst/>
              <a:rect l="l" t="t" r="r" b="b"/>
              <a:pathLst>
                <a:path w="1120139" h="146685">
                  <a:moveTo>
                    <a:pt x="562128" y="100879"/>
                  </a:moveTo>
                  <a:lnTo>
                    <a:pt x="558002" y="100879"/>
                  </a:lnTo>
                  <a:lnTo>
                    <a:pt x="556018" y="101267"/>
                  </a:lnTo>
                  <a:lnTo>
                    <a:pt x="544509" y="114373"/>
                  </a:lnTo>
                  <a:lnTo>
                    <a:pt x="544509" y="118496"/>
                  </a:lnTo>
                  <a:lnTo>
                    <a:pt x="558002" y="131985"/>
                  </a:lnTo>
                  <a:lnTo>
                    <a:pt x="562128" y="131985"/>
                  </a:lnTo>
                  <a:lnTo>
                    <a:pt x="575619" y="118496"/>
                  </a:lnTo>
                  <a:lnTo>
                    <a:pt x="575619" y="114373"/>
                  </a:lnTo>
                  <a:lnTo>
                    <a:pt x="562128" y="100879"/>
                  </a:lnTo>
                  <a:close/>
                </a:path>
                <a:path w="1120139" h="146685">
                  <a:moveTo>
                    <a:pt x="779897" y="0"/>
                  </a:moveTo>
                  <a:lnTo>
                    <a:pt x="775771" y="0"/>
                  </a:lnTo>
                  <a:lnTo>
                    <a:pt x="773787" y="399"/>
                  </a:lnTo>
                  <a:lnTo>
                    <a:pt x="762279" y="13493"/>
                  </a:lnTo>
                  <a:lnTo>
                    <a:pt x="762279" y="17617"/>
                  </a:lnTo>
                  <a:lnTo>
                    <a:pt x="775771" y="31111"/>
                  </a:lnTo>
                  <a:lnTo>
                    <a:pt x="779897" y="31111"/>
                  </a:lnTo>
                  <a:lnTo>
                    <a:pt x="793389" y="17617"/>
                  </a:lnTo>
                  <a:lnTo>
                    <a:pt x="793389" y="13493"/>
                  </a:lnTo>
                  <a:lnTo>
                    <a:pt x="779897" y="0"/>
                  </a:lnTo>
                  <a:close/>
                </a:path>
                <a:path w="1120139" h="146685">
                  <a:moveTo>
                    <a:pt x="235473" y="62405"/>
                  </a:moveTo>
                  <a:lnTo>
                    <a:pt x="231347" y="62405"/>
                  </a:lnTo>
                  <a:lnTo>
                    <a:pt x="229363" y="62805"/>
                  </a:lnTo>
                  <a:lnTo>
                    <a:pt x="217854" y="75899"/>
                  </a:lnTo>
                  <a:lnTo>
                    <a:pt x="217854" y="80023"/>
                  </a:lnTo>
                  <a:lnTo>
                    <a:pt x="231347" y="93517"/>
                  </a:lnTo>
                  <a:lnTo>
                    <a:pt x="235473" y="93517"/>
                  </a:lnTo>
                  <a:lnTo>
                    <a:pt x="248965" y="80023"/>
                  </a:lnTo>
                  <a:lnTo>
                    <a:pt x="248965" y="75899"/>
                  </a:lnTo>
                  <a:lnTo>
                    <a:pt x="235473" y="62405"/>
                  </a:lnTo>
                  <a:close/>
                </a:path>
                <a:path w="1120139" h="146685">
                  <a:moveTo>
                    <a:pt x="344358" y="54881"/>
                  </a:moveTo>
                  <a:lnTo>
                    <a:pt x="340232" y="54881"/>
                  </a:lnTo>
                  <a:lnTo>
                    <a:pt x="338248" y="55270"/>
                  </a:lnTo>
                  <a:lnTo>
                    <a:pt x="326739" y="68364"/>
                  </a:lnTo>
                  <a:lnTo>
                    <a:pt x="326739" y="72499"/>
                  </a:lnTo>
                  <a:lnTo>
                    <a:pt x="340232" y="85982"/>
                  </a:lnTo>
                  <a:lnTo>
                    <a:pt x="344358" y="85982"/>
                  </a:lnTo>
                  <a:lnTo>
                    <a:pt x="357849" y="72499"/>
                  </a:lnTo>
                  <a:lnTo>
                    <a:pt x="357849" y="68364"/>
                  </a:lnTo>
                  <a:lnTo>
                    <a:pt x="344358" y="54881"/>
                  </a:lnTo>
                  <a:close/>
                </a:path>
                <a:path w="1120139" h="146685">
                  <a:moveTo>
                    <a:pt x="17618" y="108586"/>
                  </a:moveTo>
                  <a:lnTo>
                    <a:pt x="13492" y="108586"/>
                  </a:lnTo>
                  <a:lnTo>
                    <a:pt x="11508" y="108975"/>
                  </a:lnTo>
                  <a:lnTo>
                    <a:pt x="0" y="122080"/>
                  </a:lnTo>
                  <a:lnTo>
                    <a:pt x="0" y="126204"/>
                  </a:lnTo>
                  <a:lnTo>
                    <a:pt x="13492" y="139693"/>
                  </a:lnTo>
                  <a:lnTo>
                    <a:pt x="17618" y="139693"/>
                  </a:lnTo>
                  <a:lnTo>
                    <a:pt x="31110" y="126204"/>
                  </a:lnTo>
                  <a:lnTo>
                    <a:pt x="31110" y="122080"/>
                  </a:lnTo>
                  <a:lnTo>
                    <a:pt x="17618" y="108586"/>
                  </a:lnTo>
                  <a:close/>
                </a:path>
                <a:path w="1120139" h="146685">
                  <a:moveTo>
                    <a:pt x="453243" y="11431"/>
                  </a:moveTo>
                  <a:lnTo>
                    <a:pt x="449117" y="11431"/>
                  </a:lnTo>
                  <a:lnTo>
                    <a:pt x="447133" y="11831"/>
                  </a:lnTo>
                  <a:lnTo>
                    <a:pt x="435624" y="24925"/>
                  </a:lnTo>
                  <a:lnTo>
                    <a:pt x="435624" y="29049"/>
                  </a:lnTo>
                  <a:lnTo>
                    <a:pt x="449117" y="42543"/>
                  </a:lnTo>
                  <a:lnTo>
                    <a:pt x="453243" y="42543"/>
                  </a:lnTo>
                  <a:lnTo>
                    <a:pt x="466734" y="29049"/>
                  </a:lnTo>
                  <a:lnTo>
                    <a:pt x="466734" y="24925"/>
                  </a:lnTo>
                  <a:lnTo>
                    <a:pt x="453243" y="11431"/>
                  </a:lnTo>
                  <a:close/>
                </a:path>
                <a:path w="1120139" h="146685">
                  <a:moveTo>
                    <a:pt x="888782" y="40081"/>
                  </a:moveTo>
                  <a:lnTo>
                    <a:pt x="884656" y="40081"/>
                  </a:lnTo>
                  <a:lnTo>
                    <a:pt x="882672" y="40470"/>
                  </a:lnTo>
                  <a:lnTo>
                    <a:pt x="871164" y="53575"/>
                  </a:lnTo>
                  <a:lnTo>
                    <a:pt x="871164" y="57699"/>
                  </a:lnTo>
                  <a:lnTo>
                    <a:pt x="884656" y="71193"/>
                  </a:lnTo>
                  <a:lnTo>
                    <a:pt x="888782" y="71193"/>
                  </a:lnTo>
                  <a:lnTo>
                    <a:pt x="902274" y="57699"/>
                  </a:lnTo>
                  <a:lnTo>
                    <a:pt x="902274" y="53575"/>
                  </a:lnTo>
                  <a:lnTo>
                    <a:pt x="888782" y="40081"/>
                  </a:lnTo>
                  <a:close/>
                </a:path>
                <a:path w="1120139" h="146685">
                  <a:moveTo>
                    <a:pt x="1106549" y="115290"/>
                  </a:moveTo>
                  <a:lnTo>
                    <a:pt x="1102425" y="115290"/>
                  </a:lnTo>
                  <a:lnTo>
                    <a:pt x="1100439" y="115690"/>
                  </a:lnTo>
                  <a:lnTo>
                    <a:pt x="1088931" y="128786"/>
                  </a:lnTo>
                  <a:lnTo>
                    <a:pt x="1088931" y="132912"/>
                  </a:lnTo>
                  <a:lnTo>
                    <a:pt x="1102425" y="146403"/>
                  </a:lnTo>
                  <a:lnTo>
                    <a:pt x="1106549" y="146403"/>
                  </a:lnTo>
                  <a:lnTo>
                    <a:pt x="1120042" y="132912"/>
                  </a:lnTo>
                  <a:lnTo>
                    <a:pt x="1120042" y="128786"/>
                  </a:lnTo>
                  <a:lnTo>
                    <a:pt x="1106549" y="115290"/>
                  </a:lnTo>
                  <a:close/>
                </a:path>
              </a:pathLst>
            </a:custGeom>
            <a:solidFill>
              <a:srgbClr val="6B8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202" y="1541270"/>
              <a:ext cx="109215" cy="10920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790242" y="2514472"/>
            <a:ext cx="1905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solidFill>
                  <a:srgbClr val="333333"/>
                </a:solidFill>
                <a:latin typeface="Calibri"/>
                <a:cs typeface="Calibri"/>
              </a:rPr>
              <a:t>time</a:t>
            </a:r>
            <a:endParaRPr sz="65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9162" y="1853321"/>
            <a:ext cx="3117972" cy="515598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2552890" y="2015609"/>
            <a:ext cx="654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TSI</a:t>
            </a:r>
            <a:r>
              <a:rPr sz="1000" b="1" spc="-9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Method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4193" y="1764984"/>
            <a:ext cx="1306950" cy="115881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3822903" y="2636375"/>
            <a:ext cx="1397000" cy="39370"/>
            <a:chOff x="3822903" y="2636375"/>
            <a:chExt cx="1397000" cy="39370"/>
          </a:xfrm>
        </p:grpSpPr>
        <p:sp>
          <p:nvSpPr>
            <p:cNvPr id="41" name="object 41"/>
            <p:cNvSpPr/>
            <p:nvPr/>
          </p:nvSpPr>
          <p:spPr>
            <a:xfrm>
              <a:off x="3822903" y="2655819"/>
              <a:ext cx="1372870" cy="0"/>
            </a:xfrm>
            <a:custGeom>
              <a:avLst/>
              <a:gdLst/>
              <a:ahLst/>
              <a:cxnLst/>
              <a:rect l="l" t="t" r="r" b="b"/>
              <a:pathLst>
                <a:path w="1372870">
                  <a:moveTo>
                    <a:pt x="0" y="0"/>
                  </a:moveTo>
                  <a:lnTo>
                    <a:pt x="1372874" y="0"/>
                  </a:lnTo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95777" y="2648818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0" y="0"/>
                  </a:moveTo>
                  <a:lnTo>
                    <a:pt x="0" y="14000"/>
                  </a:lnTo>
                  <a:lnTo>
                    <a:pt x="20996" y="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195777" y="2648818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20996" y="7000"/>
                  </a:moveTo>
                  <a:lnTo>
                    <a:pt x="0" y="14000"/>
                  </a:lnTo>
                  <a:lnTo>
                    <a:pt x="0" y="0"/>
                  </a:lnTo>
                  <a:lnTo>
                    <a:pt x="20996" y="7000"/>
                  </a:lnTo>
                  <a:close/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53935" y="2636375"/>
              <a:ext cx="1198245" cy="39370"/>
            </a:xfrm>
            <a:custGeom>
              <a:avLst/>
              <a:gdLst/>
              <a:ahLst/>
              <a:cxnLst/>
              <a:rect l="l" t="t" r="r" b="b"/>
              <a:pathLst>
                <a:path w="1198245" h="39369">
                  <a:moveTo>
                    <a:pt x="653302" y="38886"/>
                  </a:moveTo>
                  <a:lnTo>
                    <a:pt x="653302" y="0"/>
                  </a:lnTo>
                </a:path>
                <a:path w="1198245" h="39369">
                  <a:moveTo>
                    <a:pt x="762187" y="38886"/>
                  </a:moveTo>
                  <a:lnTo>
                    <a:pt x="762187" y="0"/>
                  </a:lnTo>
                </a:path>
                <a:path w="1198245" h="39369">
                  <a:moveTo>
                    <a:pt x="979956" y="38886"/>
                  </a:moveTo>
                  <a:lnTo>
                    <a:pt x="979956" y="0"/>
                  </a:lnTo>
                </a:path>
                <a:path w="1198245" h="39369">
                  <a:moveTo>
                    <a:pt x="871072" y="38886"/>
                  </a:moveTo>
                  <a:lnTo>
                    <a:pt x="871072" y="0"/>
                  </a:lnTo>
                </a:path>
                <a:path w="1198245" h="39369">
                  <a:moveTo>
                    <a:pt x="1088839" y="38886"/>
                  </a:moveTo>
                  <a:lnTo>
                    <a:pt x="1088839" y="0"/>
                  </a:lnTo>
                </a:path>
                <a:path w="1198245" h="39369">
                  <a:moveTo>
                    <a:pt x="544419" y="38886"/>
                  </a:moveTo>
                  <a:lnTo>
                    <a:pt x="544419" y="0"/>
                  </a:lnTo>
                </a:path>
                <a:path w="1198245" h="39369">
                  <a:moveTo>
                    <a:pt x="0" y="38886"/>
                  </a:moveTo>
                  <a:lnTo>
                    <a:pt x="0" y="0"/>
                  </a:lnTo>
                </a:path>
                <a:path w="1198245" h="39369">
                  <a:moveTo>
                    <a:pt x="108883" y="38886"/>
                  </a:moveTo>
                  <a:lnTo>
                    <a:pt x="108883" y="0"/>
                  </a:lnTo>
                </a:path>
                <a:path w="1198245" h="39369">
                  <a:moveTo>
                    <a:pt x="326652" y="38886"/>
                  </a:moveTo>
                  <a:lnTo>
                    <a:pt x="326652" y="0"/>
                  </a:lnTo>
                </a:path>
                <a:path w="1198245" h="39369">
                  <a:moveTo>
                    <a:pt x="217767" y="38886"/>
                  </a:moveTo>
                  <a:lnTo>
                    <a:pt x="217767" y="0"/>
                  </a:lnTo>
                </a:path>
                <a:path w="1198245" h="39369">
                  <a:moveTo>
                    <a:pt x="435536" y="38886"/>
                  </a:moveTo>
                  <a:lnTo>
                    <a:pt x="435536" y="0"/>
                  </a:lnTo>
                </a:path>
                <a:path w="1198245" h="39369">
                  <a:moveTo>
                    <a:pt x="1197729" y="38886"/>
                  </a:moveTo>
                  <a:lnTo>
                    <a:pt x="1197729" y="0"/>
                  </a:lnTo>
                </a:path>
              </a:pathLst>
            </a:custGeom>
            <a:ln w="7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14193" y="2436140"/>
            <a:ext cx="1306087" cy="11769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14193" y="1507907"/>
            <a:ext cx="1306162" cy="14640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5143233" y="2514472"/>
            <a:ext cx="1905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solidFill>
                  <a:srgbClr val="333333"/>
                </a:solidFill>
                <a:latin typeface="Calibri"/>
                <a:cs typeface="Calibri"/>
              </a:rPr>
              <a:t>time</a:t>
            </a:r>
            <a:endParaRPr sz="6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49" name="object 4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3214693"/>
              <a:ext cx="5057775" cy="25400"/>
            </a:xfrm>
            <a:custGeom>
              <a:avLst/>
              <a:gdLst/>
              <a:ahLst/>
              <a:cxnLst/>
              <a:rect l="l" t="t" r="r" b="b"/>
              <a:pathLst>
                <a:path w="5057775" h="25400">
                  <a:moveTo>
                    <a:pt x="0" y="25305"/>
                  </a:moveTo>
                  <a:lnTo>
                    <a:pt x="0" y="0"/>
                  </a:lnTo>
                  <a:lnTo>
                    <a:pt x="5057643" y="0"/>
                  </a:lnTo>
                  <a:lnTo>
                    <a:pt x="505764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420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Dealing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with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missing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22548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Time</a:t>
            </a:r>
            <a:r>
              <a:rPr spc="140" dirty="0"/>
              <a:t> </a:t>
            </a:r>
            <a:r>
              <a:rPr dirty="0"/>
              <a:t>series</a:t>
            </a:r>
            <a:r>
              <a:rPr spc="140" dirty="0"/>
              <a:t> </a:t>
            </a:r>
            <a:r>
              <a:rPr dirty="0"/>
              <a:t>imputation</a:t>
            </a:r>
            <a:r>
              <a:rPr spc="145" dirty="0"/>
              <a:t> </a:t>
            </a:r>
            <a:r>
              <a:rPr spc="-20" dirty="0"/>
              <a:t>(ii)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2237" y="691492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2237" y="768682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699444"/>
            <a:ext cx="1233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5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-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22373A"/>
                </a:solidFill>
                <a:latin typeface="Trebuchet MS"/>
                <a:cs typeface="Trebuchet MS"/>
              </a:rPr>
              <a:t>mask</a:t>
            </a:r>
            <a:r>
              <a:rPr sz="1000" b="1" spc="-10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m</a:t>
            </a:r>
            <a:r>
              <a:rPr sz="1000" b="1" i="1" spc="2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60" dirty="0">
                <a:solidFill>
                  <a:srgbClr val="22373A"/>
                </a:solidFill>
                <a:latin typeface="DejaVu Sans Mono"/>
                <a:cs typeface="DejaVu Sans Mono"/>
              </a:rPr>
              <a:t>∈</a:t>
            </a:r>
            <a:r>
              <a:rPr sz="1000" i="1" spc="-32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i="1" spc="-50" dirty="0">
                <a:solidFill>
                  <a:srgbClr val="22373A"/>
                </a:solidFill>
                <a:latin typeface="DejaVu Sans Mono"/>
                <a:cs typeface="DejaVu Sans Mono"/>
              </a:rPr>
              <a:t>{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4695" y="699444"/>
            <a:ext cx="26955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22373A"/>
                </a:solidFill>
                <a:latin typeface="Century Schoolbook"/>
                <a:cs typeface="Century Schoolbook"/>
              </a:rPr>
              <a:t>0</a:t>
            </a:r>
            <a:r>
              <a:rPr sz="10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9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spc="-60" dirty="0">
                <a:solidFill>
                  <a:srgbClr val="22373A"/>
                </a:solidFill>
                <a:latin typeface="Century Schoolbook"/>
                <a:cs typeface="Century Schoolbook"/>
              </a:rPr>
              <a:t>1</a:t>
            </a:r>
            <a:r>
              <a:rPr sz="1000" i="1" spc="-60" dirty="0">
                <a:solidFill>
                  <a:srgbClr val="22373A"/>
                </a:solidFill>
                <a:latin typeface="DejaVu Sans Mono"/>
                <a:cs typeface="DejaVu Sans Mono"/>
              </a:rPr>
              <a:t>}</a:t>
            </a:r>
            <a:r>
              <a:rPr sz="1000" i="1" spc="-34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distinguish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between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missing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</a:t>
            </a:r>
            <a:r>
              <a:rPr sz="1000" b="1" dirty="0">
                <a:solidFill>
                  <a:srgbClr val="22373A"/>
                </a:solidFill>
                <a:latin typeface="Century Schoolbook"/>
                <a:cs typeface="Century Schoolbook"/>
              </a:rPr>
              <a:t>0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)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valid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(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4553" y="699444"/>
            <a:ext cx="878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22373A"/>
                </a:solidFill>
                <a:latin typeface="Century Schoolbook"/>
                <a:cs typeface="Century Schoolbook"/>
              </a:rPr>
              <a:t>1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)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observations.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8384" y="1328567"/>
            <a:ext cx="1397000" cy="39370"/>
            <a:chOff x="1198384" y="1328567"/>
            <a:chExt cx="1397000" cy="39370"/>
          </a:xfrm>
        </p:grpSpPr>
        <p:sp>
          <p:nvSpPr>
            <p:cNvPr id="11" name="object 11"/>
            <p:cNvSpPr/>
            <p:nvPr/>
          </p:nvSpPr>
          <p:spPr>
            <a:xfrm>
              <a:off x="1198384" y="1348011"/>
              <a:ext cx="1372870" cy="0"/>
            </a:xfrm>
            <a:custGeom>
              <a:avLst/>
              <a:gdLst/>
              <a:ahLst/>
              <a:cxnLst/>
              <a:rect l="l" t="t" r="r" b="b"/>
              <a:pathLst>
                <a:path w="1372870">
                  <a:moveTo>
                    <a:pt x="0" y="0"/>
                  </a:moveTo>
                  <a:lnTo>
                    <a:pt x="1372874" y="0"/>
                  </a:lnTo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1259" y="1341010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0" y="0"/>
                  </a:moveTo>
                  <a:lnTo>
                    <a:pt x="0" y="14000"/>
                  </a:lnTo>
                  <a:lnTo>
                    <a:pt x="20996" y="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71259" y="1341010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20996" y="7000"/>
                  </a:moveTo>
                  <a:lnTo>
                    <a:pt x="0" y="14000"/>
                  </a:lnTo>
                  <a:lnTo>
                    <a:pt x="0" y="0"/>
                  </a:lnTo>
                  <a:lnTo>
                    <a:pt x="20996" y="7000"/>
                  </a:lnTo>
                  <a:close/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9416" y="1328567"/>
              <a:ext cx="1198245" cy="39370"/>
            </a:xfrm>
            <a:custGeom>
              <a:avLst/>
              <a:gdLst/>
              <a:ahLst/>
              <a:cxnLst/>
              <a:rect l="l" t="t" r="r" b="b"/>
              <a:pathLst>
                <a:path w="1198245" h="39369">
                  <a:moveTo>
                    <a:pt x="653302" y="38886"/>
                  </a:moveTo>
                  <a:lnTo>
                    <a:pt x="653302" y="0"/>
                  </a:lnTo>
                </a:path>
                <a:path w="1198245" h="39369">
                  <a:moveTo>
                    <a:pt x="762187" y="38886"/>
                  </a:moveTo>
                  <a:lnTo>
                    <a:pt x="762187" y="0"/>
                  </a:lnTo>
                </a:path>
                <a:path w="1198245" h="39369">
                  <a:moveTo>
                    <a:pt x="979956" y="38886"/>
                  </a:moveTo>
                  <a:lnTo>
                    <a:pt x="979956" y="0"/>
                  </a:lnTo>
                </a:path>
                <a:path w="1198245" h="39369">
                  <a:moveTo>
                    <a:pt x="871072" y="38886"/>
                  </a:moveTo>
                  <a:lnTo>
                    <a:pt x="871072" y="0"/>
                  </a:lnTo>
                </a:path>
                <a:path w="1198245" h="39369">
                  <a:moveTo>
                    <a:pt x="1088839" y="38886"/>
                  </a:moveTo>
                  <a:lnTo>
                    <a:pt x="1088839" y="0"/>
                  </a:lnTo>
                </a:path>
                <a:path w="1198245" h="39369">
                  <a:moveTo>
                    <a:pt x="544419" y="38886"/>
                  </a:moveTo>
                  <a:lnTo>
                    <a:pt x="544419" y="0"/>
                  </a:lnTo>
                </a:path>
                <a:path w="1198245" h="39369">
                  <a:moveTo>
                    <a:pt x="0" y="38886"/>
                  </a:moveTo>
                  <a:lnTo>
                    <a:pt x="0" y="0"/>
                  </a:lnTo>
                </a:path>
                <a:path w="1198245" h="39369">
                  <a:moveTo>
                    <a:pt x="108883" y="38886"/>
                  </a:moveTo>
                  <a:lnTo>
                    <a:pt x="108883" y="0"/>
                  </a:lnTo>
                </a:path>
                <a:path w="1198245" h="39369">
                  <a:moveTo>
                    <a:pt x="326652" y="38886"/>
                  </a:moveTo>
                  <a:lnTo>
                    <a:pt x="326652" y="0"/>
                  </a:lnTo>
                </a:path>
                <a:path w="1198245" h="39369">
                  <a:moveTo>
                    <a:pt x="217767" y="38886"/>
                  </a:moveTo>
                  <a:lnTo>
                    <a:pt x="217767" y="0"/>
                  </a:lnTo>
                </a:path>
                <a:path w="1198245" h="39369">
                  <a:moveTo>
                    <a:pt x="435536" y="38886"/>
                  </a:moveTo>
                  <a:lnTo>
                    <a:pt x="435536" y="0"/>
                  </a:lnTo>
                </a:path>
                <a:path w="1198245" h="39369">
                  <a:moveTo>
                    <a:pt x="1197729" y="38886"/>
                  </a:moveTo>
                  <a:lnTo>
                    <a:pt x="1197729" y="0"/>
                  </a:lnTo>
                </a:path>
              </a:pathLst>
            </a:custGeom>
            <a:ln w="7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189674" y="1128332"/>
            <a:ext cx="1306195" cy="118110"/>
            <a:chOff x="1189674" y="1128332"/>
            <a:chExt cx="1306195" cy="118110"/>
          </a:xfrm>
        </p:grpSpPr>
        <p:sp>
          <p:nvSpPr>
            <p:cNvPr id="16" name="object 16"/>
            <p:cNvSpPr/>
            <p:nvPr/>
          </p:nvSpPr>
          <p:spPr>
            <a:xfrm>
              <a:off x="1557755" y="1143698"/>
              <a:ext cx="760730" cy="94615"/>
            </a:xfrm>
            <a:custGeom>
              <a:avLst/>
              <a:gdLst/>
              <a:ahLst/>
              <a:cxnLst/>
              <a:rect l="l" t="t" r="r" b="b"/>
              <a:pathLst>
                <a:path w="760730" h="94615">
                  <a:moveTo>
                    <a:pt x="0" y="28845"/>
                  </a:moveTo>
                  <a:lnTo>
                    <a:pt x="9057" y="29380"/>
                  </a:lnTo>
                  <a:lnTo>
                    <a:pt x="18112" y="32305"/>
                  </a:lnTo>
                  <a:lnTo>
                    <a:pt x="27166" y="37619"/>
                  </a:lnTo>
                  <a:lnTo>
                    <a:pt x="36218" y="45322"/>
                  </a:lnTo>
                  <a:lnTo>
                    <a:pt x="56940" y="59652"/>
                  </a:lnTo>
                  <a:lnTo>
                    <a:pt x="77652" y="61966"/>
                  </a:lnTo>
                  <a:lnTo>
                    <a:pt x="98355" y="52263"/>
                  </a:lnTo>
                  <a:lnTo>
                    <a:pt x="119048" y="30545"/>
                  </a:lnTo>
                  <a:lnTo>
                    <a:pt x="139770" y="9026"/>
                  </a:lnTo>
                  <a:lnTo>
                    <a:pt x="160482" y="0"/>
                  </a:lnTo>
                  <a:lnTo>
                    <a:pt x="181185" y="3466"/>
                  </a:lnTo>
                  <a:lnTo>
                    <a:pt x="201878" y="19424"/>
                  </a:lnTo>
                  <a:lnTo>
                    <a:pt x="224138" y="38880"/>
                  </a:lnTo>
                  <a:lnTo>
                    <a:pt x="248607" y="52839"/>
                  </a:lnTo>
                  <a:lnTo>
                    <a:pt x="273958" y="61251"/>
                  </a:lnTo>
                  <a:lnTo>
                    <a:pt x="298861" y="64066"/>
                  </a:lnTo>
                  <a:lnTo>
                    <a:pt x="323750" y="61254"/>
                  </a:lnTo>
                  <a:lnTo>
                    <a:pt x="349070" y="52847"/>
                  </a:lnTo>
                  <a:lnTo>
                    <a:pt x="373512" y="38889"/>
                  </a:lnTo>
                  <a:lnTo>
                    <a:pt x="395768" y="19424"/>
                  </a:lnTo>
                  <a:lnTo>
                    <a:pt x="416461" y="3466"/>
                  </a:lnTo>
                  <a:lnTo>
                    <a:pt x="437164" y="0"/>
                  </a:lnTo>
                  <a:lnTo>
                    <a:pt x="457877" y="9026"/>
                  </a:lnTo>
                  <a:lnTo>
                    <a:pt x="478599" y="30545"/>
                  </a:lnTo>
                  <a:lnTo>
                    <a:pt x="499291" y="52263"/>
                  </a:lnTo>
                  <a:lnTo>
                    <a:pt x="519994" y="61966"/>
                  </a:lnTo>
                  <a:lnTo>
                    <a:pt x="540706" y="59652"/>
                  </a:lnTo>
                  <a:lnTo>
                    <a:pt x="561427" y="45322"/>
                  </a:lnTo>
                  <a:lnTo>
                    <a:pt x="582120" y="31226"/>
                  </a:lnTo>
                  <a:lnTo>
                    <a:pt x="602823" y="29612"/>
                  </a:lnTo>
                  <a:lnTo>
                    <a:pt x="623535" y="40481"/>
                  </a:lnTo>
                  <a:lnTo>
                    <a:pt x="644257" y="63832"/>
                  </a:lnTo>
                  <a:lnTo>
                    <a:pt x="664950" y="86256"/>
                  </a:lnTo>
                  <a:lnTo>
                    <a:pt x="685653" y="94340"/>
                  </a:lnTo>
                  <a:lnTo>
                    <a:pt x="706363" y="88084"/>
                  </a:lnTo>
                  <a:lnTo>
                    <a:pt x="727079" y="67488"/>
                  </a:lnTo>
                  <a:lnTo>
                    <a:pt x="735490" y="57328"/>
                  </a:lnTo>
                  <a:lnTo>
                    <a:pt x="743899" y="49381"/>
                  </a:lnTo>
                  <a:lnTo>
                    <a:pt x="752311" y="43649"/>
                  </a:lnTo>
                  <a:lnTo>
                    <a:pt x="760727" y="40130"/>
                  </a:lnTo>
                </a:path>
              </a:pathLst>
            </a:custGeom>
            <a:ln w="7777">
              <a:solidFill>
                <a:srgbClr val="B8534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278" y="1172544"/>
              <a:ext cx="1270635" cy="66040"/>
            </a:xfrm>
            <a:custGeom>
              <a:avLst/>
              <a:gdLst/>
              <a:ahLst/>
              <a:cxnLst/>
              <a:rect l="l" t="t" r="r" b="b"/>
              <a:pathLst>
                <a:path w="1270635" h="66040">
                  <a:moveTo>
                    <a:pt x="0" y="12822"/>
                  </a:moveTo>
                  <a:lnTo>
                    <a:pt x="38823" y="41944"/>
                  </a:lnTo>
                  <a:lnTo>
                    <a:pt x="72466" y="55345"/>
                  </a:lnTo>
                  <a:lnTo>
                    <a:pt x="100927" y="53026"/>
                  </a:lnTo>
                  <a:lnTo>
                    <a:pt x="124206" y="34987"/>
                  </a:lnTo>
                  <a:lnTo>
                    <a:pt x="144928" y="15792"/>
                  </a:lnTo>
                  <a:lnTo>
                    <a:pt x="165641" y="10002"/>
                  </a:lnTo>
                  <a:lnTo>
                    <a:pt x="186343" y="17619"/>
                  </a:lnTo>
                  <a:lnTo>
                    <a:pt x="207036" y="38642"/>
                  </a:lnTo>
                  <a:lnTo>
                    <a:pt x="227758" y="59238"/>
                  </a:lnTo>
                  <a:lnTo>
                    <a:pt x="248470" y="65495"/>
                  </a:lnTo>
                  <a:lnTo>
                    <a:pt x="269173" y="57411"/>
                  </a:lnTo>
                  <a:lnTo>
                    <a:pt x="289866" y="34987"/>
                  </a:lnTo>
                  <a:lnTo>
                    <a:pt x="301523" y="20316"/>
                  </a:lnTo>
                  <a:lnTo>
                    <a:pt x="313177" y="9594"/>
                  </a:lnTo>
                  <a:lnTo>
                    <a:pt x="324828" y="2822"/>
                  </a:lnTo>
                  <a:lnTo>
                    <a:pt x="336476" y="0"/>
                  </a:lnTo>
                </a:path>
                <a:path w="1270635" h="66040">
                  <a:moveTo>
                    <a:pt x="1097204" y="11285"/>
                  </a:moveTo>
                  <a:lnTo>
                    <a:pt x="1109495" y="10124"/>
                  </a:lnTo>
                  <a:lnTo>
                    <a:pt x="1121787" y="13688"/>
                  </a:lnTo>
                  <a:lnTo>
                    <a:pt x="1134084" y="21975"/>
                  </a:lnTo>
                  <a:lnTo>
                    <a:pt x="1146386" y="34987"/>
                  </a:lnTo>
                  <a:lnTo>
                    <a:pt x="1169665" y="53026"/>
                  </a:lnTo>
                  <a:lnTo>
                    <a:pt x="1198127" y="55345"/>
                  </a:lnTo>
                  <a:lnTo>
                    <a:pt x="1231770" y="41944"/>
                  </a:lnTo>
                  <a:lnTo>
                    <a:pt x="1270594" y="12822"/>
                  </a:lnTo>
                </a:path>
              </a:pathLst>
            </a:custGeom>
            <a:ln w="7777">
              <a:solidFill>
                <a:srgbClr val="B853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3222" y="1160478"/>
              <a:ext cx="1219200" cy="85725"/>
            </a:xfrm>
            <a:custGeom>
              <a:avLst/>
              <a:gdLst/>
              <a:ahLst/>
              <a:cxnLst/>
              <a:rect l="l" t="t" r="r" b="b"/>
              <a:pathLst>
                <a:path w="1219200" h="85725">
                  <a:moveTo>
                    <a:pt x="118725" y="31110"/>
                  </a:moveTo>
                  <a:lnTo>
                    <a:pt x="114599" y="31110"/>
                  </a:lnTo>
                  <a:lnTo>
                    <a:pt x="112615" y="31504"/>
                  </a:lnTo>
                  <a:lnTo>
                    <a:pt x="101107" y="44601"/>
                  </a:lnTo>
                  <a:lnTo>
                    <a:pt x="101107" y="48727"/>
                  </a:lnTo>
                  <a:lnTo>
                    <a:pt x="114599" y="62219"/>
                  </a:lnTo>
                  <a:lnTo>
                    <a:pt x="118725" y="62219"/>
                  </a:lnTo>
                  <a:lnTo>
                    <a:pt x="132217" y="48727"/>
                  </a:lnTo>
                  <a:lnTo>
                    <a:pt x="132217" y="44601"/>
                  </a:lnTo>
                  <a:lnTo>
                    <a:pt x="118725" y="31110"/>
                  </a:lnTo>
                  <a:close/>
                </a:path>
                <a:path w="1219200" h="85725">
                  <a:moveTo>
                    <a:pt x="17618" y="31110"/>
                  </a:moveTo>
                  <a:lnTo>
                    <a:pt x="13492" y="31110"/>
                  </a:lnTo>
                  <a:lnTo>
                    <a:pt x="11509" y="31504"/>
                  </a:lnTo>
                  <a:lnTo>
                    <a:pt x="0" y="44601"/>
                  </a:lnTo>
                  <a:lnTo>
                    <a:pt x="0" y="48727"/>
                  </a:lnTo>
                  <a:lnTo>
                    <a:pt x="13492" y="62219"/>
                  </a:lnTo>
                  <a:lnTo>
                    <a:pt x="17618" y="62219"/>
                  </a:lnTo>
                  <a:lnTo>
                    <a:pt x="31110" y="48727"/>
                  </a:lnTo>
                  <a:lnTo>
                    <a:pt x="31110" y="44601"/>
                  </a:lnTo>
                  <a:lnTo>
                    <a:pt x="17618" y="31110"/>
                  </a:lnTo>
                  <a:close/>
                </a:path>
                <a:path w="1219200" h="85725">
                  <a:moveTo>
                    <a:pt x="227609" y="54442"/>
                  </a:moveTo>
                  <a:lnTo>
                    <a:pt x="223484" y="54442"/>
                  </a:lnTo>
                  <a:lnTo>
                    <a:pt x="221500" y="54836"/>
                  </a:lnTo>
                  <a:lnTo>
                    <a:pt x="209990" y="67934"/>
                  </a:lnTo>
                  <a:lnTo>
                    <a:pt x="209990" y="72059"/>
                  </a:lnTo>
                  <a:lnTo>
                    <a:pt x="223484" y="85551"/>
                  </a:lnTo>
                  <a:lnTo>
                    <a:pt x="227609" y="85551"/>
                  </a:lnTo>
                  <a:lnTo>
                    <a:pt x="241102" y="72059"/>
                  </a:lnTo>
                  <a:lnTo>
                    <a:pt x="241102" y="67934"/>
                  </a:lnTo>
                  <a:lnTo>
                    <a:pt x="227609" y="54442"/>
                  </a:lnTo>
                  <a:close/>
                </a:path>
                <a:path w="1219200" h="85725">
                  <a:moveTo>
                    <a:pt x="336494" y="0"/>
                  </a:moveTo>
                  <a:lnTo>
                    <a:pt x="332368" y="0"/>
                  </a:lnTo>
                  <a:lnTo>
                    <a:pt x="330383" y="395"/>
                  </a:lnTo>
                  <a:lnTo>
                    <a:pt x="318874" y="13492"/>
                  </a:lnTo>
                  <a:lnTo>
                    <a:pt x="318874" y="17617"/>
                  </a:lnTo>
                  <a:lnTo>
                    <a:pt x="332368" y="31110"/>
                  </a:lnTo>
                  <a:lnTo>
                    <a:pt x="336494" y="31110"/>
                  </a:lnTo>
                  <a:lnTo>
                    <a:pt x="349985" y="17617"/>
                  </a:lnTo>
                  <a:lnTo>
                    <a:pt x="349985" y="13492"/>
                  </a:lnTo>
                  <a:lnTo>
                    <a:pt x="336494" y="0"/>
                  </a:lnTo>
                  <a:close/>
                </a:path>
                <a:path w="1219200" h="85725">
                  <a:moveTo>
                    <a:pt x="1096340" y="7777"/>
                  </a:moveTo>
                  <a:lnTo>
                    <a:pt x="1092216" y="7777"/>
                  </a:lnTo>
                  <a:lnTo>
                    <a:pt x="1090230" y="8171"/>
                  </a:lnTo>
                  <a:lnTo>
                    <a:pt x="1078722" y="21269"/>
                  </a:lnTo>
                  <a:lnTo>
                    <a:pt x="1078722" y="25395"/>
                  </a:lnTo>
                  <a:lnTo>
                    <a:pt x="1092216" y="38886"/>
                  </a:lnTo>
                  <a:lnTo>
                    <a:pt x="1096340" y="38886"/>
                  </a:lnTo>
                  <a:lnTo>
                    <a:pt x="1109833" y="25395"/>
                  </a:lnTo>
                  <a:lnTo>
                    <a:pt x="1109833" y="21269"/>
                  </a:lnTo>
                  <a:lnTo>
                    <a:pt x="1096340" y="7777"/>
                  </a:lnTo>
                  <a:close/>
                </a:path>
                <a:path w="1219200" h="85725">
                  <a:moveTo>
                    <a:pt x="1205229" y="46664"/>
                  </a:moveTo>
                  <a:lnTo>
                    <a:pt x="1201105" y="46664"/>
                  </a:lnTo>
                  <a:lnTo>
                    <a:pt x="1199119" y="47059"/>
                  </a:lnTo>
                  <a:lnTo>
                    <a:pt x="1187611" y="60157"/>
                  </a:lnTo>
                  <a:lnTo>
                    <a:pt x="1187611" y="64282"/>
                  </a:lnTo>
                  <a:lnTo>
                    <a:pt x="1201105" y="77774"/>
                  </a:lnTo>
                  <a:lnTo>
                    <a:pt x="1205229" y="77774"/>
                  </a:lnTo>
                  <a:lnTo>
                    <a:pt x="1218723" y="64282"/>
                  </a:lnTo>
                  <a:lnTo>
                    <a:pt x="1218723" y="60157"/>
                  </a:lnTo>
                  <a:lnTo>
                    <a:pt x="1205229" y="46664"/>
                  </a:lnTo>
                  <a:close/>
                </a:path>
              </a:pathLst>
            </a:custGeom>
            <a:solidFill>
              <a:srgbClr val="B853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674" y="1128332"/>
              <a:ext cx="109214" cy="10921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518714" y="1206664"/>
            <a:ext cx="1905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solidFill>
                  <a:srgbClr val="333333"/>
                </a:solidFill>
                <a:latin typeface="Calibri"/>
                <a:cs typeface="Calibri"/>
              </a:rPr>
              <a:t>time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674" y="1092497"/>
            <a:ext cx="1955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37" baseline="-19444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6462" y="1211214"/>
            <a:ext cx="2679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29685" y="1328567"/>
            <a:ext cx="1397000" cy="39370"/>
            <a:chOff x="3529685" y="1328567"/>
            <a:chExt cx="1397000" cy="39370"/>
          </a:xfrm>
        </p:grpSpPr>
        <p:sp>
          <p:nvSpPr>
            <p:cNvPr id="24" name="object 24"/>
            <p:cNvSpPr/>
            <p:nvPr/>
          </p:nvSpPr>
          <p:spPr>
            <a:xfrm>
              <a:off x="3529685" y="1348011"/>
              <a:ext cx="1372870" cy="0"/>
            </a:xfrm>
            <a:custGeom>
              <a:avLst/>
              <a:gdLst/>
              <a:ahLst/>
              <a:cxnLst/>
              <a:rect l="l" t="t" r="r" b="b"/>
              <a:pathLst>
                <a:path w="1372870">
                  <a:moveTo>
                    <a:pt x="0" y="0"/>
                  </a:moveTo>
                  <a:lnTo>
                    <a:pt x="1372874" y="0"/>
                  </a:lnTo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02559" y="1341010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0" y="0"/>
                  </a:moveTo>
                  <a:lnTo>
                    <a:pt x="0" y="14000"/>
                  </a:lnTo>
                  <a:lnTo>
                    <a:pt x="20996" y="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02559" y="1341010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20996" y="7000"/>
                  </a:moveTo>
                  <a:lnTo>
                    <a:pt x="0" y="14000"/>
                  </a:lnTo>
                  <a:lnTo>
                    <a:pt x="0" y="0"/>
                  </a:lnTo>
                  <a:lnTo>
                    <a:pt x="20996" y="7000"/>
                  </a:lnTo>
                  <a:close/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60717" y="1328567"/>
              <a:ext cx="1198245" cy="39370"/>
            </a:xfrm>
            <a:custGeom>
              <a:avLst/>
              <a:gdLst/>
              <a:ahLst/>
              <a:cxnLst/>
              <a:rect l="l" t="t" r="r" b="b"/>
              <a:pathLst>
                <a:path w="1198245" h="39369">
                  <a:moveTo>
                    <a:pt x="653302" y="38886"/>
                  </a:moveTo>
                  <a:lnTo>
                    <a:pt x="653302" y="0"/>
                  </a:lnTo>
                </a:path>
                <a:path w="1198245" h="39369">
                  <a:moveTo>
                    <a:pt x="762187" y="38886"/>
                  </a:moveTo>
                  <a:lnTo>
                    <a:pt x="762187" y="0"/>
                  </a:lnTo>
                </a:path>
                <a:path w="1198245" h="39369">
                  <a:moveTo>
                    <a:pt x="979956" y="38886"/>
                  </a:moveTo>
                  <a:lnTo>
                    <a:pt x="979956" y="0"/>
                  </a:lnTo>
                </a:path>
                <a:path w="1198245" h="39369">
                  <a:moveTo>
                    <a:pt x="871072" y="38886"/>
                  </a:moveTo>
                  <a:lnTo>
                    <a:pt x="871072" y="0"/>
                  </a:lnTo>
                </a:path>
                <a:path w="1198245" h="39369">
                  <a:moveTo>
                    <a:pt x="1088839" y="38886"/>
                  </a:moveTo>
                  <a:lnTo>
                    <a:pt x="1088839" y="0"/>
                  </a:lnTo>
                </a:path>
                <a:path w="1198245" h="39369">
                  <a:moveTo>
                    <a:pt x="544419" y="38886"/>
                  </a:moveTo>
                  <a:lnTo>
                    <a:pt x="544419" y="0"/>
                  </a:lnTo>
                </a:path>
                <a:path w="1198245" h="39369">
                  <a:moveTo>
                    <a:pt x="0" y="38886"/>
                  </a:moveTo>
                  <a:lnTo>
                    <a:pt x="0" y="0"/>
                  </a:lnTo>
                </a:path>
                <a:path w="1198245" h="39369">
                  <a:moveTo>
                    <a:pt x="108883" y="38886"/>
                  </a:moveTo>
                  <a:lnTo>
                    <a:pt x="108883" y="0"/>
                  </a:lnTo>
                </a:path>
                <a:path w="1198245" h="39369">
                  <a:moveTo>
                    <a:pt x="326652" y="38886"/>
                  </a:moveTo>
                  <a:lnTo>
                    <a:pt x="326652" y="0"/>
                  </a:lnTo>
                </a:path>
                <a:path w="1198245" h="39369">
                  <a:moveTo>
                    <a:pt x="217767" y="38886"/>
                  </a:moveTo>
                  <a:lnTo>
                    <a:pt x="217767" y="0"/>
                  </a:lnTo>
                </a:path>
                <a:path w="1198245" h="39369">
                  <a:moveTo>
                    <a:pt x="435536" y="38886"/>
                  </a:moveTo>
                  <a:lnTo>
                    <a:pt x="435536" y="0"/>
                  </a:lnTo>
                </a:path>
                <a:path w="1198245" h="39369">
                  <a:moveTo>
                    <a:pt x="1197729" y="38886"/>
                  </a:moveTo>
                  <a:lnTo>
                    <a:pt x="1197729" y="0"/>
                  </a:lnTo>
                </a:path>
              </a:pathLst>
            </a:custGeom>
            <a:ln w="7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548690" y="1112376"/>
            <a:ext cx="1278890" cy="139065"/>
            <a:chOff x="3548690" y="1112376"/>
            <a:chExt cx="1278890" cy="139065"/>
          </a:xfrm>
        </p:grpSpPr>
        <p:sp>
          <p:nvSpPr>
            <p:cNvPr id="29" name="object 29"/>
            <p:cNvSpPr/>
            <p:nvPr/>
          </p:nvSpPr>
          <p:spPr>
            <a:xfrm>
              <a:off x="3552579" y="1128695"/>
              <a:ext cx="1270635" cy="107950"/>
            </a:xfrm>
            <a:custGeom>
              <a:avLst/>
              <a:gdLst/>
              <a:ahLst/>
              <a:cxnLst/>
              <a:rect l="l" t="t" r="r" b="b"/>
              <a:pathLst>
                <a:path w="1270635" h="107950">
                  <a:moveTo>
                    <a:pt x="0" y="0"/>
                  </a:moveTo>
                  <a:lnTo>
                    <a:pt x="336527" y="0"/>
                  </a:lnTo>
                  <a:lnTo>
                    <a:pt x="336476" y="107950"/>
                  </a:lnTo>
                  <a:lnTo>
                    <a:pt x="1097204" y="107950"/>
                  </a:lnTo>
                  <a:lnTo>
                    <a:pt x="1096665" y="0"/>
                  </a:lnTo>
                  <a:lnTo>
                    <a:pt x="1270594" y="0"/>
                  </a:lnTo>
                </a:path>
              </a:pathLst>
            </a:custGeom>
            <a:ln w="7777">
              <a:solidFill>
                <a:srgbClr val="DBAA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54523" y="1112376"/>
              <a:ext cx="1219835" cy="139065"/>
            </a:xfrm>
            <a:custGeom>
              <a:avLst/>
              <a:gdLst/>
              <a:ahLst/>
              <a:cxnLst/>
              <a:rect l="l" t="t" r="r" b="b"/>
              <a:pathLst>
                <a:path w="1219835" h="139065">
                  <a:moveTo>
                    <a:pt x="118725" y="1"/>
                  </a:moveTo>
                  <a:lnTo>
                    <a:pt x="114599" y="1"/>
                  </a:lnTo>
                  <a:lnTo>
                    <a:pt x="112615" y="395"/>
                  </a:lnTo>
                  <a:lnTo>
                    <a:pt x="101107" y="13492"/>
                  </a:lnTo>
                  <a:lnTo>
                    <a:pt x="101107" y="17618"/>
                  </a:lnTo>
                  <a:lnTo>
                    <a:pt x="114599" y="31110"/>
                  </a:lnTo>
                  <a:lnTo>
                    <a:pt x="118725" y="31110"/>
                  </a:lnTo>
                  <a:lnTo>
                    <a:pt x="132217" y="17618"/>
                  </a:lnTo>
                  <a:lnTo>
                    <a:pt x="132217" y="13492"/>
                  </a:lnTo>
                  <a:lnTo>
                    <a:pt x="118725" y="1"/>
                  </a:lnTo>
                  <a:close/>
                </a:path>
                <a:path w="1219835" h="139065">
                  <a:moveTo>
                    <a:pt x="17618" y="1"/>
                  </a:moveTo>
                  <a:lnTo>
                    <a:pt x="13492" y="1"/>
                  </a:lnTo>
                  <a:lnTo>
                    <a:pt x="11509" y="395"/>
                  </a:lnTo>
                  <a:lnTo>
                    <a:pt x="0" y="13492"/>
                  </a:lnTo>
                  <a:lnTo>
                    <a:pt x="0" y="17618"/>
                  </a:lnTo>
                  <a:lnTo>
                    <a:pt x="13492" y="31110"/>
                  </a:lnTo>
                  <a:lnTo>
                    <a:pt x="17618" y="31110"/>
                  </a:lnTo>
                  <a:lnTo>
                    <a:pt x="31110" y="17618"/>
                  </a:lnTo>
                  <a:lnTo>
                    <a:pt x="31110" y="13492"/>
                  </a:lnTo>
                  <a:lnTo>
                    <a:pt x="17618" y="1"/>
                  </a:lnTo>
                  <a:close/>
                </a:path>
                <a:path w="1219835" h="139065">
                  <a:moveTo>
                    <a:pt x="227609" y="1"/>
                  </a:moveTo>
                  <a:lnTo>
                    <a:pt x="223484" y="1"/>
                  </a:lnTo>
                  <a:lnTo>
                    <a:pt x="221500" y="395"/>
                  </a:lnTo>
                  <a:lnTo>
                    <a:pt x="209990" y="13492"/>
                  </a:lnTo>
                  <a:lnTo>
                    <a:pt x="209990" y="17618"/>
                  </a:lnTo>
                  <a:lnTo>
                    <a:pt x="223484" y="31110"/>
                  </a:lnTo>
                  <a:lnTo>
                    <a:pt x="227609" y="31110"/>
                  </a:lnTo>
                  <a:lnTo>
                    <a:pt x="241102" y="17618"/>
                  </a:lnTo>
                  <a:lnTo>
                    <a:pt x="241102" y="13492"/>
                  </a:lnTo>
                  <a:lnTo>
                    <a:pt x="227609" y="1"/>
                  </a:lnTo>
                  <a:close/>
                </a:path>
                <a:path w="1219835" h="139065">
                  <a:moveTo>
                    <a:pt x="336494" y="0"/>
                  </a:moveTo>
                  <a:lnTo>
                    <a:pt x="332368" y="0"/>
                  </a:lnTo>
                  <a:lnTo>
                    <a:pt x="330383" y="395"/>
                  </a:lnTo>
                  <a:lnTo>
                    <a:pt x="318874" y="13492"/>
                  </a:lnTo>
                  <a:lnTo>
                    <a:pt x="318874" y="17617"/>
                  </a:lnTo>
                  <a:lnTo>
                    <a:pt x="332368" y="31110"/>
                  </a:lnTo>
                  <a:lnTo>
                    <a:pt x="336494" y="31110"/>
                  </a:lnTo>
                  <a:lnTo>
                    <a:pt x="349985" y="17617"/>
                  </a:lnTo>
                  <a:lnTo>
                    <a:pt x="349985" y="13492"/>
                  </a:lnTo>
                  <a:lnTo>
                    <a:pt x="336494" y="0"/>
                  </a:lnTo>
                  <a:close/>
                </a:path>
                <a:path w="1219835" h="139065">
                  <a:moveTo>
                    <a:pt x="443794" y="107949"/>
                  </a:moveTo>
                  <a:lnTo>
                    <a:pt x="439668" y="107949"/>
                  </a:lnTo>
                  <a:lnTo>
                    <a:pt x="437683" y="108345"/>
                  </a:lnTo>
                  <a:lnTo>
                    <a:pt x="426174" y="121442"/>
                  </a:lnTo>
                  <a:lnTo>
                    <a:pt x="426174" y="125567"/>
                  </a:lnTo>
                  <a:lnTo>
                    <a:pt x="439668" y="139060"/>
                  </a:lnTo>
                  <a:lnTo>
                    <a:pt x="443794" y="139060"/>
                  </a:lnTo>
                  <a:lnTo>
                    <a:pt x="457285" y="125567"/>
                  </a:lnTo>
                  <a:lnTo>
                    <a:pt x="457285" y="121442"/>
                  </a:lnTo>
                  <a:lnTo>
                    <a:pt x="443794" y="107949"/>
                  </a:lnTo>
                  <a:close/>
                </a:path>
                <a:path w="1219835" h="139065">
                  <a:moveTo>
                    <a:pt x="552678" y="107949"/>
                  </a:moveTo>
                  <a:lnTo>
                    <a:pt x="548552" y="107949"/>
                  </a:lnTo>
                  <a:lnTo>
                    <a:pt x="546567" y="108345"/>
                  </a:lnTo>
                  <a:lnTo>
                    <a:pt x="535058" y="121442"/>
                  </a:lnTo>
                  <a:lnTo>
                    <a:pt x="535058" y="125567"/>
                  </a:lnTo>
                  <a:lnTo>
                    <a:pt x="548552" y="139060"/>
                  </a:lnTo>
                  <a:lnTo>
                    <a:pt x="552678" y="139060"/>
                  </a:lnTo>
                  <a:lnTo>
                    <a:pt x="566169" y="125567"/>
                  </a:lnTo>
                  <a:lnTo>
                    <a:pt x="566169" y="121442"/>
                  </a:lnTo>
                  <a:lnTo>
                    <a:pt x="552678" y="107949"/>
                  </a:lnTo>
                  <a:close/>
                </a:path>
                <a:path w="1219835" h="139065">
                  <a:moveTo>
                    <a:pt x="661562" y="107949"/>
                  </a:moveTo>
                  <a:lnTo>
                    <a:pt x="657437" y="107949"/>
                  </a:lnTo>
                  <a:lnTo>
                    <a:pt x="655451" y="108345"/>
                  </a:lnTo>
                  <a:lnTo>
                    <a:pt x="643943" y="121442"/>
                  </a:lnTo>
                  <a:lnTo>
                    <a:pt x="643943" y="125567"/>
                  </a:lnTo>
                  <a:lnTo>
                    <a:pt x="657437" y="139060"/>
                  </a:lnTo>
                  <a:lnTo>
                    <a:pt x="661562" y="139060"/>
                  </a:lnTo>
                  <a:lnTo>
                    <a:pt x="675054" y="125567"/>
                  </a:lnTo>
                  <a:lnTo>
                    <a:pt x="675054" y="121442"/>
                  </a:lnTo>
                  <a:lnTo>
                    <a:pt x="661562" y="107949"/>
                  </a:lnTo>
                  <a:close/>
                </a:path>
                <a:path w="1219835" h="139065">
                  <a:moveTo>
                    <a:pt x="770446" y="107949"/>
                  </a:moveTo>
                  <a:lnTo>
                    <a:pt x="766320" y="107949"/>
                  </a:lnTo>
                  <a:lnTo>
                    <a:pt x="764335" y="108345"/>
                  </a:lnTo>
                  <a:lnTo>
                    <a:pt x="752827" y="121442"/>
                  </a:lnTo>
                  <a:lnTo>
                    <a:pt x="752827" y="125567"/>
                  </a:lnTo>
                  <a:lnTo>
                    <a:pt x="766320" y="139060"/>
                  </a:lnTo>
                  <a:lnTo>
                    <a:pt x="770446" y="139060"/>
                  </a:lnTo>
                  <a:lnTo>
                    <a:pt x="783938" y="125567"/>
                  </a:lnTo>
                  <a:lnTo>
                    <a:pt x="783938" y="121442"/>
                  </a:lnTo>
                  <a:lnTo>
                    <a:pt x="770446" y="107949"/>
                  </a:lnTo>
                  <a:close/>
                </a:path>
                <a:path w="1219835" h="139065">
                  <a:moveTo>
                    <a:pt x="879331" y="107949"/>
                  </a:moveTo>
                  <a:lnTo>
                    <a:pt x="875205" y="107949"/>
                  </a:lnTo>
                  <a:lnTo>
                    <a:pt x="873220" y="108345"/>
                  </a:lnTo>
                  <a:lnTo>
                    <a:pt x="861711" y="121442"/>
                  </a:lnTo>
                  <a:lnTo>
                    <a:pt x="861711" y="125567"/>
                  </a:lnTo>
                  <a:lnTo>
                    <a:pt x="875205" y="139060"/>
                  </a:lnTo>
                  <a:lnTo>
                    <a:pt x="879331" y="139060"/>
                  </a:lnTo>
                  <a:lnTo>
                    <a:pt x="892823" y="125567"/>
                  </a:lnTo>
                  <a:lnTo>
                    <a:pt x="892823" y="121442"/>
                  </a:lnTo>
                  <a:lnTo>
                    <a:pt x="879331" y="107949"/>
                  </a:lnTo>
                  <a:close/>
                </a:path>
                <a:path w="1219835" h="139065">
                  <a:moveTo>
                    <a:pt x="988216" y="107949"/>
                  </a:moveTo>
                  <a:lnTo>
                    <a:pt x="984090" y="107949"/>
                  </a:lnTo>
                  <a:lnTo>
                    <a:pt x="982105" y="108345"/>
                  </a:lnTo>
                  <a:lnTo>
                    <a:pt x="970596" y="121442"/>
                  </a:lnTo>
                  <a:lnTo>
                    <a:pt x="970596" y="125567"/>
                  </a:lnTo>
                  <a:lnTo>
                    <a:pt x="984090" y="139060"/>
                  </a:lnTo>
                  <a:lnTo>
                    <a:pt x="988216" y="139060"/>
                  </a:lnTo>
                  <a:lnTo>
                    <a:pt x="1001707" y="125567"/>
                  </a:lnTo>
                  <a:lnTo>
                    <a:pt x="1001707" y="121442"/>
                  </a:lnTo>
                  <a:lnTo>
                    <a:pt x="988216" y="107949"/>
                  </a:lnTo>
                  <a:close/>
                </a:path>
                <a:path w="1219835" h="139065">
                  <a:moveTo>
                    <a:pt x="1097095" y="0"/>
                  </a:moveTo>
                  <a:lnTo>
                    <a:pt x="1092972" y="0"/>
                  </a:lnTo>
                  <a:lnTo>
                    <a:pt x="1090985" y="395"/>
                  </a:lnTo>
                  <a:lnTo>
                    <a:pt x="1079478" y="13492"/>
                  </a:lnTo>
                  <a:lnTo>
                    <a:pt x="1079478" y="17617"/>
                  </a:lnTo>
                  <a:lnTo>
                    <a:pt x="1092972" y="31110"/>
                  </a:lnTo>
                  <a:lnTo>
                    <a:pt x="1097095" y="31110"/>
                  </a:lnTo>
                  <a:lnTo>
                    <a:pt x="1110589" y="17617"/>
                  </a:lnTo>
                  <a:lnTo>
                    <a:pt x="1110589" y="13492"/>
                  </a:lnTo>
                  <a:lnTo>
                    <a:pt x="1097095" y="0"/>
                  </a:lnTo>
                  <a:close/>
                </a:path>
                <a:path w="1219835" h="139065">
                  <a:moveTo>
                    <a:pt x="1205985" y="0"/>
                  </a:moveTo>
                  <a:lnTo>
                    <a:pt x="1201861" y="0"/>
                  </a:lnTo>
                  <a:lnTo>
                    <a:pt x="1199875" y="395"/>
                  </a:lnTo>
                  <a:lnTo>
                    <a:pt x="1188367" y="13492"/>
                  </a:lnTo>
                  <a:lnTo>
                    <a:pt x="1188367" y="17617"/>
                  </a:lnTo>
                  <a:lnTo>
                    <a:pt x="1201861" y="31110"/>
                  </a:lnTo>
                  <a:lnTo>
                    <a:pt x="1205985" y="31110"/>
                  </a:lnTo>
                  <a:lnTo>
                    <a:pt x="1219478" y="17617"/>
                  </a:lnTo>
                  <a:lnTo>
                    <a:pt x="1219478" y="13492"/>
                  </a:lnTo>
                  <a:lnTo>
                    <a:pt x="1205985" y="0"/>
                  </a:lnTo>
                  <a:close/>
                </a:path>
              </a:pathLst>
            </a:custGeom>
            <a:solidFill>
              <a:srgbClr val="DBAA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50015" y="1206664"/>
            <a:ext cx="1905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solidFill>
                  <a:srgbClr val="333333"/>
                </a:solidFill>
                <a:latin typeface="Calibri"/>
                <a:cs typeface="Calibri"/>
              </a:rPr>
              <a:t>time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81731" y="1092497"/>
            <a:ext cx="2432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1" i="1" spc="-37" baseline="-19444" dirty="0">
                <a:solidFill>
                  <a:srgbClr val="22373A"/>
                </a:solidFill>
                <a:latin typeface="Verdana"/>
                <a:cs typeface="Verdana"/>
              </a:rPr>
              <a:t>m</a:t>
            </a:r>
            <a:r>
              <a:rPr sz="700" b="0" i="1" spc="-25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37763" y="1211214"/>
            <a:ext cx="2679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27593" y="1598770"/>
            <a:ext cx="5105400" cy="1288415"/>
            <a:chOff x="327593" y="1598770"/>
            <a:chExt cx="5105400" cy="1288415"/>
          </a:xfrm>
        </p:grpSpPr>
        <p:sp>
          <p:nvSpPr>
            <p:cNvPr id="35" name="object 35"/>
            <p:cNvSpPr/>
            <p:nvPr/>
          </p:nvSpPr>
          <p:spPr>
            <a:xfrm>
              <a:off x="327593" y="1598770"/>
              <a:ext cx="5105400" cy="1288415"/>
            </a:xfrm>
            <a:custGeom>
              <a:avLst/>
              <a:gdLst/>
              <a:ahLst/>
              <a:cxnLst/>
              <a:rect l="l" t="t" r="r" b="b"/>
              <a:pathLst>
                <a:path w="5105400" h="1288414">
                  <a:moveTo>
                    <a:pt x="5031065" y="0"/>
                  </a:moveTo>
                  <a:lnTo>
                    <a:pt x="73800" y="0"/>
                  </a:lnTo>
                  <a:lnTo>
                    <a:pt x="45073" y="5799"/>
                  </a:lnTo>
                  <a:lnTo>
                    <a:pt x="21615" y="21615"/>
                  </a:lnTo>
                  <a:lnTo>
                    <a:pt x="5799" y="45073"/>
                  </a:lnTo>
                  <a:lnTo>
                    <a:pt x="0" y="73800"/>
                  </a:lnTo>
                  <a:lnTo>
                    <a:pt x="0" y="1214488"/>
                  </a:lnTo>
                  <a:lnTo>
                    <a:pt x="5799" y="1243215"/>
                  </a:lnTo>
                  <a:lnTo>
                    <a:pt x="21615" y="1266673"/>
                  </a:lnTo>
                  <a:lnTo>
                    <a:pt x="45073" y="1282489"/>
                  </a:lnTo>
                  <a:lnTo>
                    <a:pt x="73800" y="1288288"/>
                  </a:lnTo>
                  <a:lnTo>
                    <a:pt x="5031065" y="1288288"/>
                  </a:lnTo>
                  <a:lnTo>
                    <a:pt x="5059791" y="1282489"/>
                  </a:lnTo>
                  <a:lnTo>
                    <a:pt x="5083250" y="1266673"/>
                  </a:lnTo>
                  <a:lnTo>
                    <a:pt x="5099066" y="1243215"/>
                  </a:lnTo>
                  <a:lnTo>
                    <a:pt x="5104865" y="1214488"/>
                  </a:lnTo>
                  <a:lnTo>
                    <a:pt x="5104865" y="73800"/>
                  </a:lnTo>
                  <a:lnTo>
                    <a:pt x="5099066" y="45073"/>
                  </a:lnTo>
                  <a:lnTo>
                    <a:pt x="5083250" y="21615"/>
                  </a:lnTo>
                  <a:lnTo>
                    <a:pt x="5059791" y="5799"/>
                  </a:lnTo>
                  <a:lnTo>
                    <a:pt x="5031065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1194" y="1602371"/>
              <a:ext cx="5097780" cy="1281430"/>
            </a:xfrm>
            <a:custGeom>
              <a:avLst/>
              <a:gdLst/>
              <a:ahLst/>
              <a:cxnLst/>
              <a:rect l="l" t="t" r="r" b="b"/>
              <a:pathLst>
                <a:path w="5097780" h="1281430">
                  <a:moveTo>
                    <a:pt x="5027465" y="0"/>
                  </a:moveTo>
                  <a:lnTo>
                    <a:pt x="70200" y="0"/>
                  </a:lnTo>
                  <a:lnTo>
                    <a:pt x="42874" y="5516"/>
                  </a:lnTo>
                  <a:lnTo>
                    <a:pt x="20561" y="20561"/>
                  </a:lnTo>
                  <a:lnTo>
                    <a:pt x="5516" y="42875"/>
                  </a:lnTo>
                  <a:lnTo>
                    <a:pt x="0" y="70200"/>
                  </a:lnTo>
                  <a:lnTo>
                    <a:pt x="0" y="1210888"/>
                  </a:lnTo>
                  <a:lnTo>
                    <a:pt x="5516" y="1238213"/>
                  </a:lnTo>
                  <a:lnTo>
                    <a:pt x="20561" y="1260527"/>
                  </a:lnTo>
                  <a:lnTo>
                    <a:pt x="42874" y="1275571"/>
                  </a:lnTo>
                  <a:lnTo>
                    <a:pt x="70200" y="1281088"/>
                  </a:lnTo>
                  <a:lnTo>
                    <a:pt x="5027465" y="1281088"/>
                  </a:lnTo>
                  <a:lnTo>
                    <a:pt x="5054790" y="1275571"/>
                  </a:lnTo>
                  <a:lnTo>
                    <a:pt x="5077104" y="1260527"/>
                  </a:lnTo>
                  <a:lnTo>
                    <a:pt x="5092148" y="1238213"/>
                  </a:lnTo>
                  <a:lnTo>
                    <a:pt x="5097665" y="1210888"/>
                  </a:lnTo>
                  <a:lnTo>
                    <a:pt x="5097665" y="70200"/>
                  </a:lnTo>
                  <a:lnTo>
                    <a:pt x="5092148" y="42875"/>
                  </a:lnTo>
                  <a:lnTo>
                    <a:pt x="5077104" y="20561"/>
                  </a:lnTo>
                  <a:lnTo>
                    <a:pt x="5054790" y="5516"/>
                  </a:lnTo>
                  <a:lnTo>
                    <a:pt x="5027465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4793" y="1605971"/>
              <a:ext cx="5090795" cy="1274445"/>
            </a:xfrm>
            <a:custGeom>
              <a:avLst/>
              <a:gdLst/>
              <a:ahLst/>
              <a:cxnLst/>
              <a:rect l="l" t="t" r="r" b="b"/>
              <a:pathLst>
                <a:path w="5090795" h="1274445">
                  <a:moveTo>
                    <a:pt x="5023865" y="0"/>
                  </a:moveTo>
                  <a:lnTo>
                    <a:pt x="66600" y="0"/>
                  </a:lnTo>
                  <a:lnTo>
                    <a:pt x="40676" y="5233"/>
                  </a:lnTo>
                  <a:lnTo>
                    <a:pt x="19506" y="19506"/>
                  </a:lnTo>
                  <a:lnTo>
                    <a:pt x="5233" y="40676"/>
                  </a:lnTo>
                  <a:lnTo>
                    <a:pt x="0" y="66600"/>
                  </a:lnTo>
                  <a:lnTo>
                    <a:pt x="0" y="1207288"/>
                  </a:lnTo>
                  <a:lnTo>
                    <a:pt x="5233" y="1233211"/>
                  </a:lnTo>
                  <a:lnTo>
                    <a:pt x="19506" y="1254381"/>
                  </a:lnTo>
                  <a:lnTo>
                    <a:pt x="40676" y="1268654"/>
                  </a:lnTo>
                  <a:lnTo>
                    <a:pt x="66600" y="1273888"/>
                  </a:lnTo>
                  <a:lnTo>
                    <a:pt x="5023865" y="1273888"/>
                  </a:lnTo>
                  <a:lnTo>
                    <a:pt x="5049789" y="1268654"/>
                  </a:lnTo>
                  <a:lnTo>
                    <a:pt x="5070958" y="1254381"/>
                  </a:lnTo>
                  <a:lnTo>
                    <a:pt x="5085231" y="1233211"/>
                  </a:lnTo>
                  <a:lnTo>
                    <a:pt x="5090465" y="1207288"/>
                  </a:lnTo>
                  <a:lnTo>
                    <a:pt x="5090465" y="66600"/>
                  </a:lnTo>
                  <a:lnTo>
                    <a:pt x="5085231" y="40676"/>
                  </a:lnTo>
                  <a:lnTo>
                    <a:pt x="5070958" y="19506"/>
                  </a:lnTo>
                  <a:lnTo>
                    <a:pt x="5049789" y="5233"/>
                  </a:lnTo>
                  <a:lnTo>
                    <a:pt x="5023865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8394" y="1609571"/>
              <a:ext cx="5083810" cy="1266825"/>
            </a:xfrm>
            <a:custGeom>
              <a:avLst/>
              <a:gdLst/>
              <a:ahLst/>
              <a:cxnLst/>
              <a:rect l="l" t="t" r="r" b="b"/>
              <a:pathLst>
                <a:path w="5083810" h="1266825">
                  <a:moveTo>
                    <a:pt x="5020264" y="0"/>
                  </a:moveTo>
                  <a:lnTo>
                    <a:pt x="63000" y="0"/>
                  </a:lnTo>
                  <a:lnTo>
                    <a:pt x="38477" y="4950"/>
                  </a:lnTo>
                  <a:lnTo>
                    <a:pt x="18452" y="18452"/>
                  </a:lnTo>
                  <a:lnTo>
                    <a:pt x="4950" y="38477"/>
                  </a:lnTo>
                  <a:lnTo>
                    <a:pt x="0" y="63000"/>
                  </a:lnTo>
                  <a:lnTo>
                    <a:pt x="0" y="1203688"/>
                  </a:lnTo>
                  <a:lnTo>
                    <a:pt x="4950" y="1228210"/>
                  </a:lnTo>
                  <a:lnTo>
                    <a:pt x="18452" y="1248236"/>
                  </a:lnTo>
                  <a:lnTo>
                    <a:pt x="38477" y="1261737"/>
                  </a:lnTo>
                  <a:lnTo>
                    <a:pt x="63000" y="1266688"/>
                  </a:lnTo>
                  <a:lnTo>
                    <a:pt x="5020264" y="1266688"/>
                  </a:lnTo>
                  <a:lnTo>
                    <a:pt x="5044787" y="1261737"/>
                  </a:lnTo>
                  <a:lnTo>
                    <a:pt x="5064812" y="1248236"/>
                  </a:lnTo>
                  <a:lnTo>
                    <a:pt x="5078314" y="1228210"/>
                  </a:lnTo>
                  <a:lnTo>
                    <a:pt x="5083265" y="1203688"/>
                  </a:lnTo>
                  <a:lnTo>
                    <a:pt x="5083265" y="63000"/>
                  </a:lnTo>
                  <a:lnTo>
                    <a:pt x="5078314" y="38477"/>
                  </a:lnTo>
                  <a:lnTo>
                    <a:pt x="5064812" y="18452"/>
                  </a:lnTo>
                  <a:lnTo>
                    <a:pt x="5044787" y="4950"/>
                  </a:lnTo>
                  <a:lnTo>
                    <a:pt x="5020264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1985" y="1613179"/>
              <a:ext cx="5076190" cy="1259840"/>
            </a:xfrm>
            <a:custGeom>
              <a:avLst/>
              <a:gdLst/>
              <a:ahLst/>
              <a:cxnLst/>
              <a:rect l="l" t="t" r="r" b="b"/>
              <a:pathLst>
                <a:path w="5076190" h="1259839">
                  <a:moveTo>
                    <a:pt x="5076063" y="59397"/>
                  </a:moveTo>
                  <a:lnTo>
                    <a:pt x="5071402" y="36271"/>
                  </a:lnTo>
                  <a:lnTo>
                    <a:pt x="5058664" y="17399"/>
                  </a:lnTo>
                  <a:lnTo>
                    <a:pt x="5039792" y="4660"/>
                  </a:lnTo>
                  <a:lnTo>
                    <a:pt x="5016665" y="0"/>
                  </a:lnTo>
                  <a:lnTo>
                    <a:pt x="59397" y="0"/>
                  </a:lnTo>
                  <a:lnTo>
                    <a:pt x="36283" y="4660"/>
                  </a:lnTo>
                  <a:lnTo>
                    <a:pt x="17399" y="17399"/>
                  </a:lnTo>
                  <a:lnTo>
                    <a:pt x="4673" y="36271"/>
                  </a:lnTo>
                  <a:lnTo>
                    <a:pt x="0" y="59397"/>
                  </a:lnTo>
                  <a:lnTo>
                    <a:pt x="0" y="1200086"/>
                  </a:lnTo>
                  <a:lnTo>
                    <a:pt x="4673" y="1223213"/>
                  </a:lnTo>
                  <a:lnTo>
                    <a:pt x="17399" y="1242085"/>
                  </a:lnTo>
                  <a:lnTo>
                    <a:pt x="36283" y="1254823"/>
                  </a:lnTo>
                  <a:lnTo>
                    <a:pt x="59397" y="1259484"/>
                  </a:lnTo>
                  <a:lnTo>
                    <a:pt x="5016665" y="1259484"/>
                  </a:lnTo>
                  <a:lnTo>
                    <a:pt x="5039792" y="1254823"/>
                  </a:lnTo>
                  <a:lnTo>
                    <a:pt x="5058664" y="1242085"/>
                  </a:lnTo>
                  <a:lnTo>
                    <a:pt x="5071402" y="1223213"/>
                  </a:lnTo>
                  <a:lnTo>
                    <a:pt x="5076063" y="1200086"/>
                  </a:lnTo>
                  <a:lnTo>
                    <a:pt x="5076063" y="59397"/>
                  </a:lnTo>
                  <a:close/>
                </a:path>
              </a:pathLst>
            </a:custGeom>
            <a:solidFill>
              <a:srgbClr val="BFBFBF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9194" y="1620371"/>
              <a:ext cx="5062220" cy="1245235"/>
            </a:xfrm>
            <a:custGeom>
              <a:avLst/>
              <a:gdLst/>
              <a:ahLst/>
              <a:cxnLst/>
              <a:rect l="l" t="t" r="r" b="b"/>
              <a:pathLst>
                <a:path w="5062220" h="1245235">
                  <a:moveTo>
                    <a:pt x="5009464" y="0"/>
                  </a:moveTo>
                  <a:lnTo>
                    <a:pt x="52199" y="0"/>
                  </a:lnTo>
                  <a:lnTo>
                    <a:pt x="31881" y="4102"/>
                  </a:lnTo>
                  <a:lnTo>
                    <a:pt x="15288" y="15288"/>
                  </a:lnTo>
                  <a:lnTo>
                    <a:pt x="4102" y="31881"/>
                  </a:lnTo>
                  <a:lnTo>
                    <a:pt x="0" y="52199"/>
                  </a:lnTo>
                  <a:lnTo>
                    <a:pt x="0" y="1192887"/>
                  </a:lnTo>
                  <a:lnTo>
                    <a:pt x="4102" y="1213206"/>
                  </a:lnTo>
                  <a:lnTo>
                    <a:pt x="15288" y="1229798"/>
                  </a:lnTo>
                  <a:lnTo>
                    <a:pt x="31881" y="1240985"/>
                  </a:lnTo>
                  <a:lnTo>
                    <a:pt x="52199" y="1245087"/>
                  </a:lnTo>
                  <a:lnTo>
                    <a:pt x="5009464" y="1245087"/>
                  </a:lnTo>
                  <a:lnTo>
                    <a:pt x="5029783" y="1240985"/>
                  </a:lnTo>
                  <a:lnTo>
                    <a:pt x="5046375" y="1229798"/>
                  </a:lnTo>
                  <a:lnTo>
                    <a:pt x="5057562" y="1213206"/>
                  </a:lnTo>
                  <a:lnTo>
                    <a:pt x="5061664" y="1192887"/>
                  </a:lnTo>
                  <a:lnTo>
                    <a:pt x="5061664" y="52199"/>
                  </a:lnTo>
                  <a:lnTo>
                    <a:pt x="5057562" y="31881"/>
                  </a:lnTo>
                  <a:lnTo>
                    <a:pt x="5046375" y="15288"/>
                  </a:lnTo>
                  <a:lnTo>
                    <a:pt x="5029783" y="4102"/>
                  </a:lnTo>
                  <a:lnTo>
                    <a:pt x="5009464" y="0"/>
                  </a:lnTo>
                  <a:close/>
                </a:path>
              </a:pathLst>
            </a:custGeom>
            <a:solidFill>
              <a:srgbClr val="BFBFB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2794" y="1623971"/>
              <a:ext cx="5054600" cy="1238250"/>
            </a:xfrm>
            <a:custGeom>
              <a:avLst/>
              <a:gdLst/>
              <a:ahLst/>
              <a:cxnLst/>
              <a:rect l="l" t="t" r="r" b="b"/>
              <a:pathLst>
                <a:path w="5054600" h="1238250">
                  <a:moveTo>
                    <a:pt x="5005864" y="0"/>
                  </a:moveTo>
                  <a:lnTo>
                    <a:pt x="48599" y="0"/>
                  </a:lnTo>
                  <a:lnTo>
                    <a:pt x="29682" y="3819"/>
                  </a:lnTo>
                  <a:lnTo>
                    <a:pt x="14234" y="14234"/>
                  </a:lnTo>
                  <a:lnTo>
                    <a:pt x="3819" y="29682"/>
                  </a:lnTo>
                  <a:lnTo>
                    <a:pt x="0" y="48599"/>
                  </a:lnTo>
                  <a:lnTo>
                    <a:pt x="0" y="1189287"/>
                  </a:lnTo>
                  <a:lnTo>
                    <a:pt x="3819" y="1208205"/>
                  </a:lnTo>
                  <a:lnTo>
                    <a:pt x="14234" y="1223653"/>
                  </a:lnTo>
                  <a:lnTo>
                    <a:pt x="29682" y="1234068"/>
                  </a:lnTo>
                  <a:lnTo>
                    <a:pt x="48599" y="1237887"/>
                  </a:lnTo>
                  <a:lnTo>
                    <a:pt x="5005864" y="1237887"/>
                  </a:lnTo>
                  <a:lnTo>
                    <a:pt x="5024782" y="1234068"/>
                  </a:lnTo>
                  <a:lnTo>
                    <a:pt x="5040230" y="1223653"/>
                  </a:lnTo>
                  <a:lnTo>
                    <a:pt x="5050645" y="1208205"/>
                  </a:lnTo>
                  <a:lnTo>
                    <a:pt x="5054464" y="1189287"/>
                  </a:lnTo>
                  <a:lnTo>
                    <a:pt x="5054464" y="48599"/>
                  </a:lnTo>
                  <a:lnTo>
                    <a:pt x="5050645" y="29682"/>
                  </a:lnTo>
                  <a:lnTo>
                    <a:pt x="5040230" y="14234"/>
                  </a:lnTo>
                  <a:lnTo>
                    <a:pt x="5024782" y="3819"/>
                  </a:lnTo>
                  <a:lnTo>
                    <a:pt x="5005864" y="0"/>
                  </a:lnTo>
                  <a:close/>
                </a:path>
              </a:pathLst>
            </a:custGeom>
            <a:solidFill>
              <a:srgbClr val="BFBFBF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56394" y="1627571"/>
              <a:ext cx="5047615" cy="1231265"/>
            </a:xfrm>
            <a:custGeom>
              <a:avLst/>
              <a:gdLst/>
              <a:ahLst/>
              <a:cxnLst/>
              <a:rect l="l" t="t" r="r" b="b"/>
              <a:pathLst>
                <a:path w="5047615" h="1231264">
                  <a:moveTo>
                    <a:pt x="5002264" y="0"/>
                  </a:moveTo>
                  <a:lnTo>
                    <a:pt x="44999" y="0"/>
                  </a:lnTo>
                  <a:lnTo>
                    <a:pt x="27483" y="3536"/>
                  </a:lnTo>
                  <a:lnTo>
                    <a:pt x="13179" y="13180"/>
                  </a:lnTo>
                  <a:lnTo>
                    <a:pt x="3536" y="27483"/>
                  </a:lnTo>
                  <a:lnTo>
                    <a:pt x="0" y="44999"/>
                  </a:lnTo>
                  <a:lnTo>
                    <a:pt x="0" y="1185687"/>
                  </a:lnTo>
                  <a:lnTo>
                    <a:pt x="3536" y="1203203"/>
                  </a:lnTo>
                  <a:lnTo>
                    <a:pt x="13179" y="1217507"/>
                  </a:lnTo>
                  <a:lnTo>
                    <a:pt x="27483" y="1227150"/>
                  </a:lnTo>
                  <a:lnTo>
                    <a:pt x="44999" y="1230687"/>
                  </a:lnTo>
                  <a:lnTo>
                    <a:pt x="5002264" y="1230687"/>
                  </a:lnTo>
                  <a:lnTo>
                    <a:pt x="5019780" y="1227150"/>
                  </a:lnTo>
                  <a:lnTo>
                    <a:pt x="5034084" y="1217507"/>
                  </a:lnTo>
                  <a:lnTo>
                    <a:pt x="5043727" y="1203203"/>
                  </a:lnTo>
                  <a:lnTo>
                    <a:pt x="5047264" y="1185687"/>
                  </a:lnTo>
                  <a:lnTo>
                    <a:pt x="5047264" y="44999"/>
                  </a:lnTo>
                  <a:lnTo>
                    <a:pt x="5043727" y="27483"/>
                  </a:lnTo>
                  <a:lnTo>
                    <a:pt x="5034084" y="13180"/>
                  </a:lnTo>
                  <a:lnTo>
                    <a:pt x="5019780" y="3536"/>
                  </a:lnTo>
                  <a:lnTo>
                    <a:pt x="5002264" y="0"/>
                  </a:lnTo>
                  <a:close/>
                </a:path>
              </a:pathLst>
            </a:custGeom>
            <a:solidFill>
              <a:srgbClr val="BFBFBF">
                <a:alpha val="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9994" y="1631171"/>
              <a:ext cx="5040630" cy="1223645"/>
            </a:xfrm>
            <a:custGeom>
              <a:avLst/>
              <a:gdLst/>
              <a:ahLst/>
              <a:cxnLst/>
              <a:rect l="l" t="t" r="r" b="b"/>
              <a:pathLst>
                <a:path w="5040630" h="1223645">
                  <a:moveTo>
                    <a:pt x="4998664" y="0"/>
                  </a:moveTo>
                  <a:lnTo>
                    <a:pt x="41399" y="0"/>
                  </a:lnTo>
                  <a:lnTo>
                    <a:pt x="25284" y="3253"/>
                  </a:lnTo>
                  <a:lnTo>
                    <a:pt x="12125" y="12125"/>
                  </a:lnTo>
                  <a:lnTo>
                    <a:pt x="3253" y="25284"/>
                  </a:lnTo>
                  <a:lnTo>
                    <a:pt x="0" y="41399"/>
                  </a:lnTo>
                  <a:lnTo>
                    <a:pt x="0" y="1182087"/>
                  </a:lnTo>
                  <a:lnTo>
                    <a:pt x="3253" y="1198202"/>
                  </a:lnTo>
                  <a:lnTo>
                    <a:pt x="12125" y="1211361"/>
                  </a:lnTo>
                  <a:lnTo>
                    <a:pt x="25284" y="1220233"/>
                  </a:lnTo>
                  <a:lnTo>
                    <a:pt x="41399" y="1223486"/>
                  </a:lnTo>
                  <a:lnTo>
                    <a:pt x="4998664" y="1223486"/>
                  </a:lnTo>
                  <a:lnTo>
                    <a:pt x="5014779" y="1220233"/>
                  </a:lnTo>
                  <a:lnTo>
                    <a:pt x="5027938" y="1211361"/>
                  </a:lnTo>
                  <a:lnTo>
                    <a:pt x="5036810" y="1198202"/>
                  </a:lnTo>
                  <a:lnTo>
                    <a:pt x="5040064" y="1182087"/>
                  </a:lnTo>
                  <a:lnTo>
                    <a:pt x="5040064" y="41399"/>
                  </a:lnTo>
                  <a:lnTo>
                    <a:pt x="5036810" y="25284"/>
                  </a:lnTo>
                  <a:lnTo>
                    <a:pt x="5027938" y="12125"/>
                  </a:lnTo>
                  <a:lnTo>
                    <a:pt x="5014779" y="3253"/>
                  </a:lnTo>
                  <a:lnTo>
                    <a:pt x="4998664" y="0"/>
                  </a:lnTo>
                  <a:close/>
                </a:path>
              </a:pathLst>
            </a:custGeom>
            <a:solidFill>
              <a:srgbClr val="BFBFBF">
                <a:alpha val="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9994" y="1613171"/>
              <a:ext cx="5040630" cy="1223645"/>
            </a:xfrm>
            <a:custGeom>
              <a:avLst/>
              <a:gdLst/>
              <a:ahLst/>
              <a:cxnLst/>
              <a:rect l="l" t="t" r="r" b="b"/>
              <a:pathLst>
                <a:path w="5040630" h="1223645">
                  <a:moveTo>
                    <a:pt x="4998664" y="0"/>
                  </a:moveTo>
                  <a:lnTo>
                    <a:pt x="41399" y="0"/>
                  </a:lnTo>
                  <a:lnTo>
                    <a:pt x="25285" y="3253"/>
                  </a:lnTo>
                  <a:lnTo>
                    <a:pt x="12125" y="12125"/>
                  </a:lnTo>
                  <a:lnTo>
                    <a:pt x="3253" y="25285"/>
                  </a:lnTo>
                  <a:lnTo>
                    <a:pt x="0" y="41400"/>
                  </a:lnTo>
                  <a:lnTo>
                    <a:pt x="0" y="1182088"/>
                  </a:lnTo>
                  <a:lnTo>
                    <a:pt x="3253" y="1198203"/>
                  </a:lnTo>
                  <a:lnTo>
                    <a:pt x="12125" y="1211362"/>
                  </a:lnTo>
                  <a:lnTo>
                    <a:pt x="25285" y="1220234"/>
                  </a:lnTo>
                  <a:lnTo>
                    <a:pt x="41399" y="1223488"/>
                  </a:lnTo>
                  <a:lnTo>
                    <a:pt x="4998664" y="1223488"/>
                  </a:lnTo>
                  <a:lnTo>
                    <a:pt x="5014779" y="1220234"/>
                  </a:lnTo>
                  <a:lnTo>
                    <a:pt x="5027939" y="1211362"/>
                  </a:lnTo>
                  <a:lnTo>
                    <a:pt x="5036811" y="1198203"/>
                  </a:lnTo>
                  <a:lnTo>
                    <a:pt x="5040064" y="1182088"/>
                  </a:lnTo>
                  <a:lnTo>
                    <a:pt x="5040064" y="41400"/>
                  </a:lnTo>
                  <a:lnTo>
                    <a:pt x="5036811" y="25285"/>
                  </a:lnTo>
                  <a:lnTo>
                    <a:pt x="5027939" y="12125"/>
                  </a:lnTo>
                  <a:lnTo>
                    <a:pt x="5014779" y="3253"/>
                  </a:lnTo>
                  <a:lnTo>
                    <a:pt x="4998664" y="0"/>
                  </a:lnTo>
                  <a:close/>
                </a:path>
              </a:pathLst>
            </a:custGeom>
            <a:solidFill>
              <a:srgbClr val="007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4394" y="1830376"/>
              <a:ext cx="5011420" cy="992505"/>
            </a:xfrm>
            <a:custGeom>
              <a:avLst/>
              <a:gdLst/>
              <a:ahLst/>
              <a:cxnLst/>
              <a:rect l="l" t="t" r="r" b="b"/>
              <a:pathLst>
                <a:path w="5011420" h="992505">
                  <a:moveTo>
                    <a:pt x="5011265" y="0"/>
                  </a:moveTo>
                  <a:lnTo>
                    <a:pt x="0" y="0"/>
                  </a:lnTo>
                  <a:lnTo>
                    <a:pt x="0" y="964883"/>
                  </a:lnTo>
                  <a:lnTo>
                    <a:pt x="2121" y="975392"/>
                  </a:lnTo>
                  <a:lnTo>
                    <a:pt x="7908" y="983974"/>
                  </a:lnTo>
                  <a:lnTo>
                    <a:pt x="16490" y="989761"/>
                  </a:lnTo>
                  <a:lnTo>
                    <a:pt x="27000" y="991883"/>
                  </a:lnTo>
                  <a:lnTo>
                    <a:pt x="4984264" y="991883"/>
                  </a:lnTo>
                  <a:lnTo>
                    <a:pt x="4994774" y="989761"/>
                  </a:lnTo>
                  <a:lnTo>
                    <a:pt x="5003357" y="983974"/>
                  </a:lnTo>
                  <a:lnTo>
                    <a:pt x="5009143" y="975392"/>
                  </a:lnTo>
                  <a:lnTo>
                    <a:pt x="5011265" y="964883"/>
                  </a:lnTo>
                  <a:lnTo>
                    <a:pt x="5011265" y="0"/>
                  </a:lnTo>
                  <a:close/>
                </a:path>
              </a:pathLst>
            </a:custGeom>
            <a:solidFill>
              <a:srgbClr val="F2F8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18896" y="1557775"/>
            <a:ext cx="4922520" cy="62420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65"/>
              </a:spcBef>
            </a:pPr>
            <a:r>
              <a:rPr sz="1000" b="1" spc="-45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FFFFFF"/>
                </a:solidFill>
                <a:latin typeface="Trebuchet MS"/>
                <a:cs typeface="Trebuchet MS"/>
              </a:rPr>
              <a:t>series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imputation</a:t>
            </a:r>
            <a:endParaRPr sz="1000">
              <a:latin typeface="Trebuchet MS"/>
              <a:cs typeface="Trebuchet MS"/>
            </a:endParaRPr>
          </a:p>
          <a:p>
            <a:pPr marL="63500" marR="55880">
              <a:lnSpc>
                <a:spcPct val="114599"/>
              </a:lnSpc>
              <a:spcBef>
                <a:spcPts val="295"/>
              </a:spcBef>
            </a:pPr>
            <a:r>
              <a:rPr sz="1000" dirty="0">
                <a:latin typeface="Calibri"/>
                <a:cs typeface="Calibri"/>
              </a:rPr>
              <a:t>Given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window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b="0" i="1" dirty="0">
                <a:latin typeface="Bookman Old Style"/>
                <a:cs typeface="Bookman Old Style"/>
              </a:rPr>
              <a:t>T</a:t>
            </a:r>
            <a:r>
              <a:rPr sz="1000" b="0" i="1" spc="270" dirty="0">
                <a:latin typeface="Bookman Old Style"/>
                <a:cs typeface="Bookman Old Style"/>
              </a:rPr>
              <a:t> </a:t>
            </a:r>
            <a:r>
              <a:rPr sz="1000" i="1" spc="170" dirty="0">
                <a:latin typeface="DejaVu Sans Mono"/>
                <a:cs typeface="DejaVu Sans Mono"/>
              </a:rPr>
              <a:t>≥</a:t>
            </a:r>
            <a:r>
              <a:rPr sz="1000" i="1" spc="-190" dirty="0">
                <a:latin typeface="DejaVu Sans Mono"/>
                <a:cs typeface="DejaVu Sans Mono"/>
              </a:rPr>
              <a:t> </a:t>
            </a:r>
            <a:r>
              <a:rPr sz="1000" spc="-10" dirty="0">
                <a:latin typeface="LM Roman 10"/>
                <a:cs typeface="LM Roman 10"/>
              </a:rPr>
              <a:t>1</a:t>
            </a:r>
            <a:r>
              <a:rPr sz="1000" spc="-65" dirty="0">
                <a:latin typeface="LM Roman 10"/>
                <a:cs typeface="LM Roman 10"/>
              </a:rPr>
              <a:t> </a:t>
            </a:r>
            <a:r>
              <a:rPr sz="1000" dirty="0">
                <a:latin typeface="Calibri"/>
                <a:cs typeface="Calibri"/>
              </a:rPr>
              <a:t>observations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b="1" i="1" spc="135" dirty="0">
                <a:latin typeface="Verdana"/>
                <a:cs typeface="Verdana"/>
              </a:rPr>
              <a:t>X</a:t>
            </a:r>
            <a:r>
              <a:rPr sz="1050" b="0" i="1" spc="202" baseline="-11904" dirty="0">
                <a:latin typeface="Bookman Old Style"/>
                <a:cs typeface="Bookman Old Style"/>
              </a:rPr>
              <a:t>&lt;T</a:t>
            </a:r>
            <a:r>
              <a:rPr sz="1050" b="0" i="1" spc="352" baseline="-11904" dirty="0">
                <a:latin typeface="Bookman Old Style"/>
                <a:cs typeface="Bookman Old Style"/>
              </a:rPr>
              <a:t> </a:t>
            </a:r>
            <a:r>
              <a:rPr sz="1000" dirty="0">
                <a:latin typeface="Calibri"/>
                <a:cs typeface="Calibri"/>
              </a:rPr>
              <a:t>with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missing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values,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b="1" spc="-35" dirty="0">
                <a:latin typeface="Trebuchet MS"/>
                <a:cs typeface="Trebuchet MS"/>
              </a:rPr>
              <a:t>time</a:t>
            </a:r>
            <a:r>
              <a:rPr sz="1000" b="1" spc="-40" dirty="0">
                <a:latin typeface="Trebuchet MS"/>
                <a:cs typeface="Trebuchet MS"/>
              </a:rPr>
              <a:t> </a:t>
            </a:r>
            <a:r>
              <a:rPr sz="1000" b="1" spc="-30" dirty="0">
                <a:latin typeface="Trebuchet MS"/>
                <a:cs typeface="Trebuchet MS"/>
              </a:rPr>
              <a:t>series</a:t>
            </a:r>
            <a:r>
              <a:rPr sz="1000" b="1" spc="-40" dirty="0">
                <a:latin typeface="Trebuchet MS"/>
                <a:cs typeface="Trebuchet MS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imputa- </a:t>
            </a:r>
            <a:r>
              <a:rPr sz="1000" b="1" spc="-25" dirty="0">
                <a:latin typeface="Trebuchet MS"/>
                <a:cs typeface="Trebuchet MS"/>
              </a:rPr>
              <a:t>tion</a:t>
            </a:r>
            <a:r>
              <a:rPr sz="1000" b="1" spc="-35" dirty="0">
                <a:latin typeface="Trebuchet MS"/>
                <a:cs typeface="Trebuchet MS"/>
              </a:rPr>
              <a:t> </a:t>
            </a:r>
            <a:r>
              <a:rPr sz="1000" dirty="0">
                <a:latin typeface="Calibri"/>
                <a:cs typeface="Calibri"/>
              </a:rPr>
              <a:t>problem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consists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estimating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missing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observations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sequence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70456" y="2290993"/>
            <a:ext cx="4711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1640" algn="l"/>
              </a:tabLst>
            </a:pPr>
            <a:r>
              <a:rPr sz="700" b="0" i="1" spc="30" dirty="0">
                <a:latin typeface="Bookman Old Style"/>
                <a:cs typeface="Bookman Old Style"/>
              </a:rPr>
              <a:t>i</a:t>
            </a:r>
            <a:r>
              <a:rPr sz="700" b="0" i="1" dirty="0">
                <a:latin typeface="Bookman Old Style"/>
                <a:cs typeface="Bookman Old Style"/>
              </a:rPr>
              <a:t>	</a:t>
            </a:r>
            <a:r>
              <a:rPr sz="700" b="0" i="1" spc="30" dirty="0"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87080" y="2305270"/>
            <a:ext cx="730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dirty="0">
                <a:latin typeface="Verdana"/>
                <a:cs typeface="Verdana"/>
              </a:rPr>
              <a:t>x</a:t>
            </a:r>
            <a:r>
              <a:rPr sz="1000" b="1" i="1" spc="175" dirty="0">
                <a:latin typeface="Verdana"/>
                <a:cs typeface="Verdana"/>
              </a:rPr>
              <a:t> </a:t>
            </a:r>
            <a:r>
              <a:rPr sz="1000" i="1" spc="170" dirty="0">
                <a:latin typeface="DejaVu Sans Mono"/>
                <a:cs typeface="DejaVu Sans Mono"/>
              </a:rPr>
              <a:t>∼</a:t>
            </a:r>
            <a:r>
              <a:rPr sz="1000" i="1" spc="-325" dirty="0">
                <a:latin typeface="DejaVu Sans Mono"/>
                <a:cs typeface="DejaVu Sans Mono"/>
              </a:rPr>
              <a:t> </a:t>
            </a:r>
            <a:r>
              <a:rPr sz="1000" b="0" i="1" dirty="0">
                <a:latin typeface="Bookman Old Style"/>
                <a:cs typeface="Bookman Old Style"/>
              </a:rPr>
              <a:t>p</a:t>
            </a:r>
            <a:r>
              <a:rPr sz="1000" dirty="0">
                <a:latin typeface="LM Roman 10"/>
                <a:cs typeface="LM Roman 10"/>
              </a:rPr>
              <a:t>(</a:t>
            </a:r>
            <a:r>
              <a:rPr sz="1000" b="1" i="1" dirty="0">
                <a:latin typeface="Verdana"/>
                <a:cs typeface="Verdana"/>
              </a:rPr>
              <a:t>x</a:t>
            </a:r>
            <a:r>
              <a:rPr sz="1000" b="1" i="1" spc="120" dirty="0">
                <a:latin typeface="Verdana"/>
                <a:cs typeface="Verdana"/>
              </a:rPr>
              <a:t> </a:t>
            </a:r>
            <a:r>
              <a:rPr sz="1000" i="1" spc="-330" dirty="0">
                <a:latin typeface="DejaVu Sans Mono"/>
                <a:cs typeface="DejaVu Sans Mono"/>
              </a:rPr>
              <a:t>|</a:t>
            </a:r>
            <a:r>
              <a:rPr sz="1000" i="1" spc="-434" dirty="0">
                <a:latin typeface="DejaVu Sans Mono"/>
                <a:cs typeface="DejaVu Sans Mono"/>
              </a:rPr>
              <a:t> </a:t>
            </a:r>
            <a:r>
              <a:rPr sz="1000" i="1" spc="55" dirty="0">
                <a:latin typeface="DejaVu Sans Mono"/>
                <a:cs typeface="DejaVu Sans Mono"/>
              </a:rPr>
              <a:t>X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61524" y="2290993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32356" y="2374508"/>
            <a:ext cx="21183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459740" algn="l"/>
                <a:tab pos="671830" algn="l"/>
                <a:tab pos="2041525" algn="l"/>
              </a:tabLst>
            </a:pPr>
            <a:r>
              <a:rPr sz="700" b="0" i="1" spc="10" dirty="0">
                <a:latin typeface="Bookman Old Style"/>
                <a:cs typeface="Bookman Old Style"/>
              </a:rPr>
              <a:t>t</a:t>
            </a:r>
            <a:r>
              <a:rPr sz="700" b="0" i="1" dirty="0">
                <a:latin typeface="Bookman Old Style"/>
                <a:cs typeface="Bookman Old Style"/>
              </a:rPr>
              <a:t>	</a:t>
            </a:r>
            <a:r>
              <a:rPr sz="700" b="0" i="1" spc="10" dirty="0">
                <a:latin typeface="Bookman Old Style"/>
                <a:cs typeface="Bookman Old Style"/>
              </a:rPr>
              <a:t>t</a:t>
            </a:r>
            <a:r>
              <a:rPr sz="700" b="0" i="1" dirty="0">
                <a:latin typeface="Bookman Old Style"/>
                <a:cs typeface="Bookman Old Style"/>
              </a:rPr>
              <a:t>	</a:t>
            </a:r>
            <a:r>
              <a:rPr sz="1050" b="0" i="1" spc="135" baseline="7936" dirty="0">
                <a:latin typeface="Bookman Old Style"/>
                <a:cs typeface="Bookman Old Style"/>
              </a:rPr>
              <a:t>&lt;T</a:t>
            </a:r>
            <a:r>
              <a:rPr sz="1050" b="0" i="1" baseline="7936" dirty="0">
                <a:latin typeface="Bookman Old Style"/>
                <a:cs typeface="Bookman Old Style"/>
              </a:rPr>
              <a:t>	</a:t>
            </a:r>
            <a:r>
              <a:rPr sz="700" b="0" i="1" spc="10" dirty="0"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50858" y="2305270"/>
            <a:ext cx="15220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4325" algn="l"/>
              </a:tabLst>
            </a:pPr>
            <a:r>
              <a:rPr sz="1000" spc="-50" dirty="0">
                <a:latin typeface="LM Roman 10"/>
                <a:cs typeface="LM Roman 10"/>
              </a:rPr>
              <a:t>)</a:t>
            </a:r>
            <a:r>
              <a:rPr sz="1000" dirty="0">
                <a:latin typeface="LM Roman 10"/>
                <a:cs typeface="LM Roman 10"/>
              </a:rPr>
              <a:t>	</a:t>
            </a:r>
            <a:r>
              <a:rPr sz="1000" i="1" spc="-55" dirty="0">
                <a:latin typeface="DejaVu Sans Mono"/>
                <a:cs typeface="DejaVu Sans Mono"/>
              </a:rPr>
              <a:t>∀</a:t>
            </a:r>
            <a:r>
              <a:rPr sz="1000" i="1" spc="-430" dirty="0">
                <a:latin typeface="DejaVu Sans Mono"/>
                <a:cs typeface="DejaVu Sans Mono"/>
              </a:rPr>
              <a:t> </a:t>
            </a:r>
            <a:r>
              <a:rPr sz="1000" b="0" i="1" dirty="0">
                <a:latin typeface="Bookman Old Style"/>
                <a:cs typeface="Bookman Old Style"/>
              </a:rPr>
              <a:t>i,</a:t>
            </a:r>
            <a:r>
              <a:rPr sz="1000" b="0" i="1" spc="-125" dirty="0">
                <a:latin typeface="Bookman Old Style"/>
                <a:cs typeface="Bookman Old Style"/>
              </a:rPr>
              <a:t> </a:t>
            </a:r>
            <a:r>
              <a:rPr sz="1000" b="0" i="1" dirty="0">
                <a:latin typeface="Bookman Old Style"/>
                <a:cs typeface="Bookman Old Style"/>
              </a:rPr>
              <a:t>t</a:t>
            </a:r>
            <a:r>
              <a:rPr sz="1000" b="0" i="1" spc="-90" dirty="0">
                <a:latin typeface="Bookman Old Style"/>
                <a:cs typeface="Bookman Old Style"/>
              </a:rPr>
              <a:t> </a:t>
            </a:r>
            <a:r>
              <a:rPr sz="1000" dirty="0">
                <a:latin typeface="Calibri"/>
                <a:cs typeface="Calibri"/>
              </a:rPr>
              <a:t>such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that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b="1" i="1" dirty="0">
                <a:latin typeface="Verdana"/>
                <a:cs typeface="Verdana"/>
              </a:rPr>
              <a:t>m</a:t>
            </a:r>
            <a:r>
              <a:rPr sz="1000" b="1" i="1" spc="320" dirty="0">
                <a:latin typeface="Verdana"/>
                <a:cs typeface="Verdana"/>
              </a:rPr>
              <a:t> </a:t>
            </a:r>
            <a:r>
              <a:rPr sz="1000" dirty="0">
                <a:latin typeface="LM Roman 10"/>
                <a:cs typeface="LM Roman 10"/>
              </a:rPr>
              <a:t>=</a:t>
            </a:r>
            <a:r>
              <a:rPr sz="1000" spc="-35" dirty="0">
                <a:latin typeface="LM Roman 10"/>
                <a:cs typeface="LM Roman 10"/>
              </a:rPr>
              <a:t> </a:t>
            </a:r>
            <a:r>
              <a:rPr sz="1000" b="1" spc="-50" dirty="0">
                <a:latin typeface="Century Schoolbook"/>
                <a:cs typeface="Century Schoolbook"/>
              </a:rPr>
              <a:t>0</a:t>
            </a:r>
            <a:endParaRPr sz="1000">
              <a:latin typeface="Century Schoolbook"/>
              <a:cs typeface="Century Schoolboo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9696" y="2606400"/>
            <a:ext cx="3752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with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i="1" spc="55" dirty="0">
                <a:latin typeface="DejaVu Sans Mono"/>
                <a:cs typeface="DejaVu Sans Mono"/>
              </a:rPr>
              <a:t>X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9073" y="2663344"/>
            <a:ext cx="1644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90" dirty="0">
                <a:latin typeface="Bookman Old Style"/>
                <a:cs typeface="Bookman Old Style"/>
              </a:rPr>
              <a:t>&lt;T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93202" y="2598447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93202" y="2675638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13002" y="2606400"/>
            <a:ext cx="4108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LM Roman 10"/>
                <a:cs typeface="LM Roman 10"/>
              </a:rPr>
              <a:t>=</a:t>
            </a:r>
            <a:r>
              <a:rPr sz="1000" spc="-85" dirty="0">
                <a:latin typeface="LM Roman 10"/>
                <a:cs typeface="LM Roman 10"/>
              </a:rPr>
              <a:t> </a:t>
            </a:r>
            <a:r>
              <a:rPr sz="1000" i="1" dirty="0">
                <a:latin typeface="DejaVu Sans Mono"/>
                <a:cs typeface="DejaVu Sans Mono"/>
              </a:rPr>
              <a:t>{</a:t>
            </a:r>
            <a:r>
              <a:rPr sz="1000" b="1" i="1" dirty="0">
                <a:latin typeface="Verdana"/>
                <a:cs typeface="Verdana"/>
              </a:rPr>
              <a:t>x</a:t>
            </a:r>
            <a:r>
              <a:rPr sz="1000" b="1" i="1" spc="95" dirty="0">
                <a:latin typeface="Verdana"/>
                <a:cs typeface="Verdana"/>
              </a:rPr>
              <a:t> </a:t>
            </a:r>
            <a:r>
              <a:rPr sz="1000" i="1" spc="-380" dirty="0">
                <a:latin typeface="DejaVu Sans Mono"/>
                <a:cs typeface="DejaVu Sans Mono"/>
              </a:rPr>
              <a:t>|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06893" y="2598447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81493" y="2675638"/>
            <a:ext cx="5346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56870" algn="l"/>
              </a:tabLst>
            </a:pPr>
            <a:r>
              <a:rPr sz="700" b="0" i="1" spc="10" dirty="0">
                <a:latin typeface="Bookman Old Style"/>
                <a:cs typeface="Bookman Old Style"/>
              </a:rPr>
              <a:t>t</a:t>
            </a:r>
            <a:r>
              <a:rPr sz="700" b="0" i="1" dirty="0">
                <a:latin typeface="Bookman Old Style"/>
                <a:cs typeface="Bookman Old Style"/>
              </a:rPr>
              <a:t>	</a:t>
            </a:r>
            <a:r>
              <a:rPr sz="1050" b="0" i="1" spc="120" baseline="7936" dirty="0">
                <a:latin typeface="Bookman Old Style"/>
                <a:cs typeface="Bookman Old Style"/>
              </a:rPr>
              <a:t>&lt;T</a:t>
            </a:r>
            <a:endParaRPr sz="1050" baseline="7936">
              <a:latin typeface="Bookman Old Style"/>
              <a:cs typeface="Bookman Old Styl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69146" y="2598447"/>
            <a:ext cx="615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30" dirty="0"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369146" y="2675638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23504" y="2606400"/>
            <a:ext cx="25755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8805" algn="l"/>
              </a:tabLst>
            </a:pPr>
            <a:r>
              <a:rPr sz="1000" b="1" i="1" dirty="0">
                <a:latin typeface="Verdana"/>
                <a:cs typeface="Verdana"/>
              </a:rPr>
              <a:t>x</a:t>
            </a:r>
            <a:r>
              <a:rPr sz="1000" b="1" i="1" spc="250" dirty="0">
                <a:latin typeface="Verdana"/>
                <a:cs typeface="Verdana"/>
              </a:rPr>
              <a:t> </a:t>
            </a:r>
            <a:r>
              <a:rPr sz="1000" i="1" spc="60" dirty="0">
                <a:latin typeface="DejaVu Sans Mono"/>
                <a:cs typeface="DejaVu Sans Mono"/>
              </a:rPr>
              <a:t>∈</a:t>
            </a:r>
            <a:r>
              <a:rPr sz="1000" i="1" spc="-325" dirty="0">
                <a:latin typeface="DejaVu Sans Mono"/>
                <a:cs typeface="DejaVu Sans Mono"/>
              </a:rPr>
              <a:t> </a:t>
            </a:r>
            <a:r>
              <a:rPr sz="1000" b="1" i="1" spc="125" dirty="0">
                <a:latin typeface="Verdana"/>
                <a:cs typeface="Verdana"/>
              </a:rPr>
              <a:t>X</a:t>
            </a:r>
            <a:r>
              <a:rPr sz="1000" b="1" i="1" dirty="0">
                <a:latin typeface="Verdana"/>
                <a:cs typeface="Verdana"/>
              </a:rPr>
              <a:t>	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b="1" i="1" dirty="0">
                <a:latin typeface="Verdana"/>
                <a:cs typeface="Verdana"/>
              </a:rPr>
              <a:t>m</a:t>
            </a:r>
            <a:r>
              <a:rPr sz="1000" b="1" i="1" spc="345" dirty="0">
                <a:latin typeface="Verdana"/>
                <a:cs typeface="Verdana"/>
              </a:rPr>
              <a:t> </a:t>
            </a:r>
            <a:r>
              <a:rPr sz="1000" dirty="0">
                <a:latin typeface="LM Roman 10"/>
                <a:cs typeface="LM Roman 10"/>
              </a:rPr>
              <a:t>=</a:t>
            </a:r>
            <a:r>
              <a:rPr sz="1000" spc="-30" dirty="0">
                <a:latin typeface="LM Roman 10"/>
                <a:cs typeface="LM Roman 10"/>
              </a:rPr>
              <a:t> </a:t>
            </a:r>
            <a:r>
              <a:rPr sz="1000" b="1" spc="-60" dirty="0">
                <a:latin typeface="Century Schoolbook"/>
                <a:cs typeface="Century Schoolbook"/>
              </a:rPr>
              <a:t>1</a:t>
            </a:r>
            <a:r>
              <a:rPr sz="1000" i="1" spc="-60" dirty="0">
                <a:latin typeface="DejaVu Sans Mono"/>
                <a:cs typeface="DejaVu Sans Mono"/>
              </a:rPr>
              <a:t>}</a:t>
            </a:r>
            <a:r>
              <a:rPr sz="1000" i="1" spc="-385" dirty="0">
                <a:latin typeface="DejaVu Sans Mono"/>
                <a:cs typeface="DejaVu Sans Mono"/>
              </a:rPr>
              <a:t> </a:t>
            </a:r>
            <a:r>
              <a:rPr sz="1000" dirty="0">
                <a:latin typeface="Calibri"/>
                <a:cs typeface="Calibri"/>
              </a:rPr>
              <a:t>being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observed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007AA5"/>
                </a:solidFill>
                <a:latin typeface="Calibri"/>
                <a:cs typeface="Calibri"/>
              </a:rPr>
              <a:t>set</a:t>
            </a:r>
            <a:r>
              <a:rPr sz="1000" spc="-20" dirty="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63" name="object 63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3214693"/>
              <a:ext cx="5128260" cy="25400"/>
            </a:xfrm>
            <a:custGeom>
              <a:avLst/>
              <a:gdLst/>
              <a:ahLst/>
              <a:cxnLst/>
              <a:rect l="l" t="t" r="r" b="b"/>
              <a:pathLst>
                <a:path w="5128260" h="25400">
                  <a:moveTo>
                    <a:pt x="0" y="25305"/>
                  </a:moveTo>
                  <a:lnTo>
                    <a:pt x="0" y="0"/>
                  </a:lnTo>
                  <a:lnTo>
                    <a:pt x="5127868" y="0"/>
                  </a:lnTo>
                  <a:lnTo>
                    <a:pt x="5127868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420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Dealing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with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missing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8351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Deep</a:t>
            </a:r>
            <a:r>
              <a:rPr spc="55" dirty="0"/>
              <a:t> </a:t>
            </a:r>
            <a:r>
              <a:rPr dirty="0"/>
              <a:t>learning</a:t>
            </a:r>
            <a:r>
              <a:rPr spc="60" dirty="0"/>
              <a:t> </a:t>
            </a:r>
            <a:r>
              <a:rPr dirty="0"/>
              <a:t>for</a:t>
            </a:r>
            <a:r>
              <a:rPr spc="20" dirty="0"/>
              <a:t> </a:t>
            </a:r>
            <a:r>
              <a:rPr spc="-25" dirty="0"/>
              <a:t>TSI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93909"/>
            <a:ext cx="4642485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Besides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standard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statistical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methods,</a:t>
            </a:r>
            <a:r>
              <a:rPr sz="10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deep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approaches</a:t>
            </a:r>
            <a:r>
              <a:rPr sz="10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have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become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popular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alternative,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particular,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autoregressive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models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(e.g.,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RNNs).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95107" y="1330402"/>
            <a:ext cx="1335405" cy="972819"/>
            <a:chOff x="3495107" y="1330402"/>
            <a:chExt cx="1335405" cy="972819"/>
          </a:xfrm>
        </p:grpSpPr>
        <p:sp>
          <p:nvSpPr>
            <p:cNvPr id="7" name="object 7"/>
            <p:cNvSpPr/>
            <p:nvPr/>
          </p:nvSpPr>
          <p:spPr>
            <a:xfrm>
              <a:off x="4365078" y="1889801"/>
              <a:ext cx="0" cy="132080"/>
            </a:xfrm>
            <a:custGeom>
              <a:avLst/>
              <a:gdLst/>
              <a:ahLst/>
              <a:cxnLst/>
              <a:rect l="l" t="t" r="r" b="b"/>
              <a:pathLst>
                <a:path h="132080">
                  <a:moveTo>
                    <a:pt x="0" y="0"/>
                  </a:moveTo>
                  <a:lnTo>
                    <a:pt x="0" y="131880"/>
                  </a:lnTo>
                </a:path>
              </a:pathLst>
            </a:custGeom>
            <a:ln w="7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57265" y="18741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5625" y="15625"/>
                  </a:moveTo>
                  <a:lnTo>
                    <a:pt x="0" y="15625"/>
                  </a:lnTo>
                  <a:lnTo>
                    <a:pt x="7812" y="0"/>
                  </a:lnTo>
                  <a:lnTo>
                    <a:pt x="15625" y="15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91628" y="1826361"/>
              <a:ext cx="281305" cy="63500"/>
            </a:xfrm>
            <a:custGeom>
              <a:avLst/>
              <a:gdLst/>
              <a:ahLst/>
              <a:cxnLst/>
              <a:rect l="l" t="t" r="r" b="b"/>
              <a:pathLst>
                <a:path w="281304" h="63500">
                  <a:moveTo>
                    <a:pt x="273449" y="47814"/>
                  </a:moveTo>
                  <a:lnTo>
                    <a:pt x="281262" y="63440"/>
                  </a:lnTo>
                  <a:lnTo>
                    <a:pt x="265636" y="63440"/>
                  </a:lnTo>
                  <a:lnTo>
                    <a:pt x="273449" y="47814"/>
                  </a:lnTo>
                  <a:close/>
                </a:path>
                <a:path w="281304" h="63500">
                  <a:moveTo>
                    <a:pt x="0" y="0"/>
                  </a:moveTo>
                  <a:lnTo>
                    <a:pt x="131880" y="0"/>
                  </a:lnTo>
                </a:path>
              </a:pathLst>
            </a:custGeom>
            <a:ln w="7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3509" y="1818548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0" y="15625"/>
                  </a:moveTo>
                  <a:lnTo>
                    <a:pt x="0" y="0"/>
                  </a:lnTo>
                  <a:lnTo>
                    <a:pt x="15625" y="7812"/>
                  </a:lnTo>
                  <a:lnTo>
                    <a:pt x="0" y="15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3509" y="1818548"/>
              <a:ext cx="415290" cy="15875"/>
            </a:xfrm>
            <a:custGeom>
              <a:avLst/>
              <a:gdLst/>
              <a:ahLst/>
              <a:cxnLst/>
              <a:rect l="l" t="t" r="r" b="b"/>
              <a:pathLst>
                <a:path w="415289" h="15875">
                  <a:moveTo>
                    <a:pt x="15625" y="7812"/>
                  </a:moveTo>
                  <a:lnTo>
                    <a:pt x="0" y="15625"/>
                  </a:lnTo>
                  <a:lnTo>
                    <a:pt x="0" y="0"/>
                  </a:lnTo>
                  <a:lnTo>
                    <a:pt x="15625" y="7812"/>
                  </a:lnTo>
                  <a:close/>
                </a:path>
                <a:path w="415289" h="15875">
                  <a:moveTo>
                    <a:pt x="415018" y="7812"/>
                  </a:moveTo>
                  <a:lnTo>
                    <a:pt x="283137" y="7812"/>
                  </a:lnTo>
                </a:path>
              </a:pathLst>
            </a:custGeom>
            <a:ln w="7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91021" y="1818548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5625" y="15625"/>
                  </a:moveTo>
                  <a:lnTo>
                    <a:pt x="0" y="7812"/>
                  </a:lnTo>
                  <a:lnTo>
                    <a:pt x="15625" y="0"/>
                  </a:lnTo>
                  <a:lnTo>
                    <a:pt x="15625" y="15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1021" y="1818548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0" y="7812"/>
                  </a:moveTo>
                  <a:lnTo>
                    <a:pt x="15625" y="0"/>
                  </a:lnTo>
                  <a:lnTo>
                    <a:pt x="15625" y="15625"/>
                  </a:lnTo>
                  <a:lnTo>
                    <a:pt x="0" y="7812"/>
                  </a:lnTo>
                  <a:close/>
                </a:path>
              </a:pathLst>
            </a:custGeom>
            <a:ln w="7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5916" y="2166067"/>
              <a:ext cx="152576" cy="704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9021" y="2009966"/>
              <a:ext cx="103680" cy="7030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495107" y="1330402"/>
              <a:ext cx="1335405" cy="972819"/>
            </a:xfrm>
            <a:custGeom>
              <a:avLst/>
              <a:gdLst/>
              <a:ahLst/>
              <a:cxnLst/>
              <a:rect l="l" t="t" r="r" b="b"/>
              <a:pathLst>
                <a:path w="1335404" h="972819">
                  <a:moveTo>
                    <a:pt x="1327021" y="74221"/>
                  </a:moveTo>
                  <a:lnTo>
                    <a:pt x="1327021" y="50783"/>
                  </a:lnTo>
                  <a:lnTo>
                    <a:pt x="1334834" y="50783"/>
                  </a:lnTo>
                  <a:lnTo>
                    <a:pt x="1334834" y="74221"/>
                  </a:lnTo>
                  <a:lnTo>
                    <a:pt x="1327021" y="74221"/>
                  </a:lnTo>
                  <a:close/>
                </a:path>
                <a:path w="1335404" h="972819">
                  <a:moveTo>
                    <a:pt x="1327021" y="121099"/>
                  </a:moveTo>
                  <a:lnTo>
                    <a:pt x="1327021" y="97660"/>
                  </a:lnTo>
                  <a:lnTo>
                    <a:pt x="1334834" y="97660"/>
                  </a:lnTo>
                  <a:lnTo>
                    <a:pt x="1334834" y="121099"/>
                  </a:lnTo>
                  <a:lnTo>
                    <a:pt x="1327021" y="121099"/>
                  </a:lnTo>
                  <a:close/>
                </a:path>
                <a:path w="1335404" h="972819">
                  <a:moveTo>
                    <a:pt x="1327021" y="167976"/>
                  </a:moveTo>
                  <a:lnTo>
                    <a:pt x="1327021" y="144537"/>
                  </a:lnTo>
                  <a:lnTo>
                    <a:pt x="1334834" y="144537"/>
                  </a:lnTo>
                  <a:lnTo>
                    <a:pt x="1334834" y="167976"/>
                  </a:lnTo>
                  <a:lnTo>
                    <a:pt x="1327021" y="167976"/>
                  </a:lnTo>
                  <a:close/>
                </a:path>
                <a:path w="1335404" h="972819">
                  <a:moveTo>
                    <a:pt x="1327021" y="214853"/>
                  </a:moveTo>
                  <a:lnTo>
                    <a:pt x="1327021" y="191414"/>
                  </a:lnTo>
                  <a:lnTo>
                    <a:pt x="1334834" y="191414"/>
                  </a:lnTo>
                  <a:lnTo>
                    <a:pt x="1334834" y="214853"/>
                  </a:lnTo>
                  <a:lnTo>
                    <a:pt x="1327021" y="214853"/>
                  </a:lnTo>
                  <a:close/>
                </a:path>
                <a:path w="1335404" h="972819">
                  <a:moveTo>
                    <a:pt x="1327021" y="261730"/>
                  </a:moveTo>
                  <a:lnTo>
                    <a:pt x="1327021" y="238291"/>
                  </a:lnTo>
                  <a:lnTo>
                    <a:pt x="1334834" y="238291"/>
                  </a:lnTo>
                  <a:lnTo>
                    <a:pt x="1334834" y="261730"/>
                  </a:lnTo>
                  <a:lnTo>
                    <a:pt x="1327021" y="261730"/>
                  </a:lnTo>
                  <a:close/>
                </a:path>
                <a:path w="1335404" h="972819">
                  <a:moveTo>
                    <a:pt x="1327021" y="308607"/>
                  </a:moveTo>
                  <a:lnTo>
                    <a:pt x="1327021" y="285168"/>
                  </a:lnTo>
                  <a:lnTo>
                    <a:pt x="1334834" y="285168"/>
                  </a:lnTo>
                  <a:lnTo>
                    <a:pt x="1334834" y="308607"/>
                  </a:lnTo>
                  <a:lnTo>
                    <a:pt x="1327021" y="308607"/>
                  </a:lnTo>
                  <a:close/>
                </a:path>
                <a:path w="1335404" h="972819">
                  <a:moveTo>
                    <a:pt x="1327021" y="355484"/>
                  </a:moveTo>
                  <a:lnTo>
                    <a:pt x="1327021" y="332045"/>
                  </a:lnTo>
                  <a:lnTo>
                    <a:pt x="1334834" y="332045"/>
                  </a:lnTo>
                  <a:lnTo>
                    <a:pt x="1334834" y="355484"/>
                  </a:lnTo>
                  <a:lnTo>
                    <a:pt x="1327021" y="355484"/>
                  </a:lnTo>
                  <a:close/>
                </a:path>
                <a:path w="1335404" h="972819">
                  <a:moveTo>
                    <a:pt x="1327021" y="402361"/>
                  </a:moveTo>
                  <a:lnTo>
                    <a:pt x="1327021" y="378922"/>
                  </a:lnTo>
                  <a:lnTo>
                    <a:pt x="1334834" y="378922"/>
                  </a:lnTo>
                  <a:lnTo>
                    <a:pt x="1334834" y="402361"/>
                  </a:lnTo>
                  <a:lnTo>
                    <a:pt x="1327021" y="402361"/>
                  </a:lnTo>
                  <a:close/>
                </a:path>
                <a:path w="1335404" h="972819">
                  <a:moveTo>
                    <a:pt x="1327021" y="449238"/>
                  </a:moveTo>
                  <a:lnTo>
                    <a:pt x="1327021" y="425799"/>
                  </a:lnTo>
                  <a:lnTo>
                    <a:pt x="1334834" y="425799"/>
                  </a:lnTo>
                  <a:lnTo>
                    <a:pt x="1334834" y="449238"/>
                  </a:lnTo>
                  <a:lnTo>
                    <a:pt x="1327021" y="449238"/>
                  </a:lnTo>
                  <a:close/>
                </a:path>
                <a:path w="1335404" h="972819">
                  <a:moveTo>
                    <a:pt x="1327021" y="496115"/>
                  </a:moveTo>
                  <a:lnTo>
                    <a:pt x="1327021" y="472676"/>
                  </a:lnTo>
                  <a:lnTo>
                    <a:pt x="1334834" y="472676"/>
                  </a:lnTo>
                  <a:lnTo>
                    <a:pt x="1334834" y="496115"/>
                  </a:lnTo>
                  <a:lnTo>
                    <a:pt x="1327021" y="496115"/>
                  </a:lnTo>
                  <a:close/>
                </a:path>
                <a:path w="1335404" h="972819">
                  <a:moveTo>
                    <a:pt x="1327021" y="542992"/>
                  </a:moveTo>
                  <a:lnTo>
                    <a:pt x="1327021" y="519553"/>
                  </a:lnTo>
                  <a:lnTo>
                    <a:pt x="1334834" y="519553"/>
                  </a:lnTo>
                  <a:lnTo>
                    <a:pt x="1334834" y="542992"/>
                  </a:lnTo>
                  <a:lnTo>
                    <a:pt x="1327021" y="542992"/>
                  </a:lnTo>
                  <a:close/>
                </a:path>
                <a:path w="1335404" h="972819">
                  <a:moveTo>
                    <a:pt x="1327021" y="589869"/>
                  </a:moveTo>
                  <a:lnTo>
                    <a:pt x="1327021" y="566430"/>
                  </a:lnTo>
                  <a:lnTo>
                    <a:pt x="1334834" y="566430"/>
                  </a:lnTo>
                  <a:lnTo>
                    <a:pt x="1334834" y="589869"/>
                  </a:lnTo>
                  <a:lnTo>
                    <a:pt x="1327021" y="589869"/>
                  </a:lnTo>
                  <a:close/>
                </a:path>
                <a:path w="1335404" h="972819">
                  <a:moveTo>
                    <a:pt x="1327021" y="636746"/>
                  </a:moveTo>
                  <a:lnTo>
                    <a:pt x="1327021" y="613307"/>
                  </a:lnTo>
                  <a:lnTo>
                    <a:pt x="1334834" y="613307"/>
                  </a:lnTo>
                  <a:lnTo>
                    <a:pt x="1334834" y="636746"/>
                  </a:lnTo>
                  <a:lnTo>
                    <a:pt x="1327021" y="636746"/>
                  </a:lnTo>
                  <a:close/>
                </a:path>
                <a:path w="1335404" h="972819">
                  <a:moveTo>
                    <a:pt x="1327021" y="683623"/>
                  </a:moveTo>
                  <a:lnTo>
                    <a:pt x="1327021" y="660184"/>
                  </a:lnTo>
                  <a:lnTo>
                    <a:pt x="1334834" y="660184"/>
                  </a:lnTo>
                  <a:lnTo>
                    <a:pt x="1334834" y="683623"/>
                  </a:lnTo>
                  <a:lnTo>
                    <a:pt x="1327021" y="683623"/>
                  </a:lnTo>
                  <a:close/>
                </a:path>
                <a:path w="1335404" h="972819">
                  <a:moveTo>
                    <a:pt x="1327021" y="730500"/>
                  </a:moveTo>
                  <a:lnTo>
                    <a:pt x="1327021" y="707061"/>
                  </a:lnTo>
                  <a:lnTo>
                    <a:pt x="1334834" y="707061"/>
                  </a:lnTo>
                  <a:lnTo>
                    <a:pt x="1334834" y="730500"/>
                  </a:lnTo>
                  <a:lnTo>
                    <a:pt x="1327021" y="730500"/>
                  </a:lnTo>
                  <a:close/>
                </a:path>
                <a:path w="1335404" h="972819">
                  <a:moveTo>
                    <a:pt x="1327021" y="777377"/>
                  </a:moveTo>
                  <a:lnTo>
                    <a:pt x="1327021" y="753938"/>
                  </a:lnTo>
                  <a:lnTo>
                    <a:pt x="1334834" y="753938"/>
                  </a:lnTo>
                  <a:lnTo>
                    <a:pt x="1334834" y="777377"/>
                  </a:lnTo>
                  <a:lnTo>
                    <a:pt x="1327021" y="777377"/>
                  </a:lnTo>
                  <a:close/>
                </a:path>
                <a:path w="1335404" h="972819">
                  <a:moveTo>
                    <a:pt x="1327021" y="824254"/>
                  </a:moveTo>
                  <a:lnTo>
                    <a:pt x="1327021" y="800816"/>
                  </a:lnTo>
                  <a:lnTo>
                    <a:pt x="1334834" y="800816"/>
                  </a:lnTo>
                  <a:lnTo>
                    <a:pt x="1334834" y="824254"/>
                  </a:lnTo>
                  <a:lnTo>
                    <a:pt x="1327021" y="824254"/>
                  </a:lnTo>
                  <a:close/>
                </a:path>
                <a:path w="1335404" h="972819">
                  <a:moveTo>
                    <a:pt x="1327021" y="871131"/>
                  </a:moveTo>
                  <a:lnTo>
                    <a:pt x="1327021" y="847692"/>
                  </a:lnTo>
                  <a:lnTo>
                    <a:pt x="1334834" y="847692"/>
                  </a:lnTo>
                  <a:lnTo>
                    <a:pt x="1334834" y="871131"/>
                  </a:lnTo>
                  <a:lnTo>
                    <a:pt x="1327021" y="871131"/>
                  </a:lnTo>
                  <a:close/>
                </a:path>
                <a:path w="1335404" h="972819">
                  <a:moveTo>
                    <a:pt x="1327021" y="918008"/>
                  </a:moveTo>
                  <a:lnTo>
                    <a:pt x="1327021" y="894569"/>
                  </a:lnTo>
                  <a:lnTo>
                    <a:pt x="1334834" y="894569"/>
                  </a:lnTo>
                  <a:lnTo>
                    <a:pt x="1334834" y="918008"/>
                  </a:lnTo>
                  <a:lnTo>
                    <a:pt x="1327021" y="918008"/>
                  </a:lnTo>
                  <a:close/>
                </a:path>
                <a:path w="1335404" h="972819">
                  <a:moveTo>
                    <a:pt x="1327021" y="964885"/>
                  </a:moveTo>
                  <a:lnTo>
                    <a:pt x="1327021" y="941446"/>
                  </a:lnTo>
                  <a:lnTo>
                    <a:pt x="1334834" y="941446"/>
                  </a:lnTo>
                  <a:lnTo>
                    <a:pt x="1334834" y="964885"/>
                  </a:lnTo>
                  <a:lnTo>
                    <a:pt x="1327021" y="964885"/>
                  </a:lnTo>
                  <a:close/>
                </a:path>
                <a:path w="1335404" h="972819">
                  <a:moveTo>
                    <a:pt x="1287800" y="972542"/>
                  </a:moveTo>
                  <a:lnTo>
                    <a:pt x="1287800" y="964729"/>
                  </a:lnTo>
                  <a:lnTo>
                    <a:pt x="1311239" y="964729"/>
                  </a:lnTo>
                  <a:lnTo>
                    <a:pt x="1311239" y="972542"/>
                  </a:lnTo>
                  <a:lnTo>
                    <a:pt x="1287800" y="972542"/>
                  </a:lnTo>
                  <a:close/>
                </a:path>
                <a:path w="1335404" h="972819">
                  <a:moveTo>
                    <a:pt x="1240923" y="972542"/>
                  </a:moveTo>
                  <a:lnTo>
                    <a:pt x="1240923" y="964729"/>
                  </a:lnTo>
                  <a:lnTo>
                    <a:pt x="1264362" y="964729"/>
                  </a:lnTo>
                  <a:lnTo>
                    <a:pt x="1264362" y="972542"/>
                  </a:lnTo>
                  <a:lnTo>
                    <a:pt x="1240923" y="972542"/>
                  </a:lnTo>
                  <a:close/>
                </a:path>
                <a:path w="1335404" h="972819">
                  <a:moveTo>
                    <a:pt x="1194046" y="972542"/>
                  </a:moveTo>
                  <a:lnTo>
                    <a:pt x="1194046" y="964729"/>
                  </a:lnTo>
                  <a:lnTo>
                    <a:pt x="1217485" y="964729"/>
                  </a:lnTo>
                  <a:lnTo>
                    <a:pt x="1217485" y="972542"/>
                  </a:lnTo>
                  <a:lnTo>
                    <a:pt x="1194046" y="972542"/>
                  </a:lnTo>
                  <a:close/>
                </a:path>
                <a:path w="1335404" h="972819">
                  <a:moveTo>
                    <a:pt x="1147169" y="972542"/>
                  </a:moveTo>
                  <a:lnTo>
                    <a:pt x="1147169" y="964729"/>
                  </a:lnTo>
                  <a:lnTo>
                    <a:pt x="1170608" y="964729"/>
                  </a:lnTo>
                  <a:lnTo>
                    <a:pt x="1170608" y="972542"/>
                  </a:lnTo>
                  <a:lnTo>
                    <a:pt x="1147169" y="972542"/>
                  </a:lnTo>
                  <a:close/>
                </a:path>
                <a:path w="1335404" h="972819">
                  <a:moveTo>
                    <a:pt x="1100292" y="972542"/>
                  </a:moveTo>
                  <a:lnTo>
                    <a:pt x="1100292" y="964729"/>
                  </a:lnTo>
                  <a:lnTo>
                    <a:pt x="1123731" y="964729"/>
                  </a:lnTo>
                  <a:lnTo>
                    <a:pt x="1123731" y="972542"/>
                  </a:lnTo>
                  <a:lnTo>
                    <a:pt x="1100292" y="972542"/>
                  </a:lnTo>
                  <a:close/>
                </a:path>
                <a:path w="1335404" h="972819">
                  <a:moveTo>
                    <a:pt x="1053415" y="972542"/>
                  </a:moveTo>
                  <a:lnTo>
                    <a:pt x="1053415" y="964729"/>
                  </a:lnTo>
                  <a:lnTo>
                    <a:pt x="1076854" y="964729"/>
                  </a:lnTo>
                  <a:lnTo>
                    <a:pt x="1076854" y="972542"/>
                  </a:lnTo>
                  <a:lnTo>
                    <a:pt x="1053415" y="972542"/>
                  </a:lnTo>
                  <a:close/>
                </a:path>
                <a:path w="1335404" h="972819">
                  <a:moveTo>
                    <a:pt x="1006538" y="972542"/>
                  </a:moveTo>
                  <a:lnTo>
                    <a:pt x="1006538" y="964729"/>
                  </a:lnTo>
                  <a:lnTo>
                    <a:pt x="1029977" y="964729"/>
                  </a:lnTo>
                  <a:lnTo>
                    <a:pt x="1029977" y="972542"/>
                  </a:lnTo>
                  <a:lnTo>
                    <a:pt x="1006538" y="972542"/>
                  </a:lnTo>
                  <a:close/>
                </a:path>
                <a:path w="1335404" h="972819">
                  <a:moveTo>
                    <a:pt x="959661" y="972542"/>
                  </a:moveTo>
                  <a:lnTo>
                    <a:pt x="959661" y="964729"/>
                  </a:lnTo>
                  <a:lnTo>
                    <a:pt x="983100" y="964729"/>
                  </a:lnTo>
                  <a:lnTo>
                    <a:pt x="983100" y="972542"/>
                  </a:lnTo>
                  <a:lnTo>
                    <a:pt x="959661" y="972542"/>
                  </a:lnTo>
                  <a:close/>
                </a:path>
                <a:path w="1335404" h="972819">
                  <a:moveTo>
                    <a:pt x="912784" y="972542"/>
                  </a:moveTo>
                  <a:lnTo>
                    <a:pt x="912784" y="964729"/>
                  </a:lnTo>
                  <a:lnTo>
                    <a:pt x="936223" y="964729"/>
                  </a:lnTo>
                  <a:lnTo>
                    <a:pt x="936223" y="972542"/>
                  </a:lnTo>
                  <a:lnTo>
                    <a:pt x="912784" y="972542"/>
                  </a:lnTo>
                  <a:close/>
                </a:path>
                <a:path w="1335404" h="972819">
                  <a:moveTo>
                    <a:pt x="865907" y="972542"/>
                  </a:moveTo>
                  <a:lnTo>
                    <a:pt x="865907" y="964729"/>
                  </a:lnTo>
                  <a:lnTo>
                    <a:pt x="889346" y="964729"/>
                  </a:lnTo>
                  <a:lnTo>
                    <a:pt x="889346" y="972542"/>
                  </a:lnTo>
                  <a:lnTo>
                    <a:pt x="865907" y="972542"/>
                  </a:lnTo>
                  <a:close/>
                </a:path>
                <a:path w="1335404" h="972819">
                  <a:moveTo>
                    <a:pt x="819030" y="972542"/>
                  </a:moveTo>
                  <a:lnTo>
                    <a:pt x="819030" y="964729"/>
                  </a:lnTo>
                  <a:lnTo>
                    <a:pt x="842469" y="964729"/>
                  </a:lnTo>
                  <a:lnTo>
                    <a:pt x="842469" y="972542"/>
                  </a:lnTo>
                  <a:lnTo>
                    <a:pt x="819030" y="972542"/>
                  </a:lnTo>
                  <a:close/>
                </a:path>
                <a:path w="1335404" h="972819">
                  <a:moveTo>
                    <a:pt x="772153" y="972542"/>
                  </a:moveTo>
                  <a:lnTo>
                    <a:pt x="772153" y="964729"/>
                  </a:lnTo>
                  <a:lnTo>
                    <a:pt x="795592" y="964729"/>
                  </a:lnTo>
                  <a:lnTo>
                    <a:pt x="795592" y="972542"/>
                  </a:lnTo>
                  <a:lnTo>
                    <a:pt x="772153" y="972542"/>
                  </a:lnTo>
                  <a:close/>
                </a:path>
                <a:path w="1335404" h="972819">
                  <a:moveTo>
                    <a:pt x="725276" y="972542"/>
                  </a:moveTo>
                  <a:lnTo>
                    <a:pt x="725276" y="964729"/>
                  </a:lnTo>
                  <a:lnTo>
                    <a:pt x="748714" y="964729"/>
                  </a:lnTo>
                  <a:lnTo>
                    <a:pt x="748714" y="972542"/>
                  </a:lnTo>
                  <a:lnTo>
                    <a:pt x="725276" y="972542"/>
                  </a:lnTo>
                  <a:close/>
                </a:path>
                <a:path w="1335404" h="972819">
                  <a:moveTo>
                    <a:pt x="678399" y="972542"/>
                  </a:moveTo>
                  <a:lnTo>
                    <a:pt x="678399" y="964729"/>
                  </a:lnTo>
                  <a:lnTo>
                    <a:pt x="701837" y="964729"/>
                  </a:lnTo>
                  <a:lnTo>
                    <a:pt x="701837" y="972542"/>
                  </a:lnTo>
                  <a:lnTo>
                    <a:pt x="678399" y="972542"/>
                  </a:lnTo>
                  <a:close/>
                </a:path>
                <a:path w="1335404" h="972819">
                  <a:moveTo>
                    <a:pt x="631522" y="972542"/>
                  </a:moveTo>
                  <a:lnTo>
                    <a:pt x="631522" y="964729"/>
                  </a:lnTo>
                  <a:lnTo>
                    <a:pt x="654960" y="964729"/>
                  </a:lnTo>
                  <a:lnTo>
                    <a:pt x="654960" y="972542"/>
                  </a:lnTo>
                  <a:lnTo>
                    <a:pt x="631522" y="972542"/>
                  </a:lnTo>
                  <a:close/>
                </a:path>
                <a:path w="1335404" h="972819">
                  <a:moveTo>
                    <a:pt x="584645" y="972542"/>
                  </a:moveTo>
                  <a:lnTo>
                    <a:pt x="584645" y="964729"/>
                  </a:lnTo>
                  <a:lnTo>
                    <a:pt x="608083" y="964729"/>
                  </a:lnTo>
                  <a:lnTo>
                    <a:pt x="608083" y="972542"/>
                  </a:lnTo>
                  <a:lnTo>
                    <a:pt x="584645" y="972542"/>
                  </a:lnTo>
                  <a:close/>
                </a:path>
                <a:path w="1335404" h="972819">
                  <a:moveTo>
                    <a:pt x="537768" y="972542"/>
                  </a:moveTo>
                  <a:lnTo>
                    <a:pt x="537768" y="964729"/>
                  </a:lnTo>
                  <a:lnTo>
                    <a:pt x="561206" y="964729"/>
                  </a:lnTo>
                  <a:lnTo>
                    <a:pt x="561206" y="972542"/>
                  </a:lnTo>
                  <a:lnTo>
                    <a:pt x="537768" y="972542"/>
                  </a:lnTo>
                  <a:close/>
                </a:path>
                <a:path w="1335404" h="972819">
                  <a:moveTo>
                    <a:pt x="490891" y="972542"/>
                  </a:moveTo>
                  <a:lnTo>
                    <a:pt x="490891" y="964729"/>
                  </a:lnTo>
                  <a:lnTo>
                    <a:pt x="514329" y="964729"/>
                  </a:lnTo>
                  <a:lnTo>
                    <a:pt x="514329" y="972542"/>
                  </a:lnTo>
                  <a:lnTo>
                    <a:pt x="490891" y="972542"/>
                  </a:lnTo>
                  <a:close/>
                </a:path>
                <a:path w="1335404" h="972819">
                  <a:moveTo>
                    <a:pt x="444014" y="972542"/>
                  </a:moveTo>
                  <a:lnTo>
                    <a:pt x="444014" y="964729"/>
                  </a:lnTo>
                  <a:lnTo>
                    <a:pt x="467452" y="964729"/>
                  </a:lnTo>
                  <a:lnTo>
                    <a:pt x="467452" y="972542"/>
                  </a:lnTo>
                  <a:lnTo>
                    <a:pt x="444014" y="972542"/>
                  </a:lnTo>
                  <a:close/>
                </a:path>
                <a:path w="1335404" h="972819">
                  <a:moveTo>
                    <a:pt x="413934" y="972542"/>
                  </a:moveTo>
                  <a:lnTo>
                    <a:pt x="413934" y="947932"/>
                  </a:lnTo>
                  <a:lnTo>
                    <a:pt x="421747" y="947932"/>
                  </a:lnTo>
                  <a:lnTo>
                    <a:pt x="421747" y="968635"/>
                  </a:lnTo>
                  <a:lnTo>
                    <a:pt x="420575" y="968635"/>
                  </a:lnTo>
                  <a:lnTo>
                    <a:pt x="420575" y="964729"/>
                  </a:lnTo>
                  <a:lnTo>
                    <a:pt x="417841" y="964729"/>
                  </a:lnTo>
                  <a:lnTo>
                    <a:pt x="417841" y="972542"/>
                  </a:lnTo>
                  <a:lnTo>
                    <a:pt x="413934" y="972542"/>
                  </a:lnTo>
                  <a:close/>
                </a:path>
                <a:path w="1335404" h="972819">
                  <a:moveTo>
                    <a:pt x="417841" y="968635"/>
                  </a:moveTo>
                  <a:lnTo>
                    <a:pt x="417841" y="964729"/>
                  </a:lnTo>
                  <a:lnTo>
                    <a:pt x="420575" y="964729"/>
                  </a:lnTo>
                  <a:lnTo>
                    <a:pt x="420575" y="968635"/>
                  </a:lnTo>
                  <a:lnTo>
                    <a:pt x="417841" y="968635"/>
                  </a:lnTo>
                  <a:close/>
                </a:path>
                <a:path w="1335404" h="972819">
                  <a:moveTo>
                    <a:pt x="417841" y="972542"/>
                  </a:moveTo>
                  <a:lnTo>
                    <a:pt x="417841" y="968635"/>
                  </a:lnTo>
                  <a:lnTo>
                    <a:pt x="420575" y="968635"/>
                  </a:lnTo>
                  <a:lnTo>
                    <a:pt x="420575" y="972542"/>
                  </a:lnTo>
                  <a:lnTo>
                    <a:pt x="417841" y="972542"/>
                  </a:lnTo>
                  <a:close/>
                </a:path>
                <a:path w="1335404" h="972819">
                  <a:moveTo>
                    <a:pt x="413934" y="924493"/>
                  </a:moveTo>
                  <a:lnTo>
                    <a:pt x="413934" y="901055"/>
                  </a:lnTo>
                  <a:lnTo>
                    <a:pt x="421747" y="901055"/>
                  </a:lnTo>
                  <a:lnTo>
                    <a:pt x="421747" y="924493"/>
                  </a:lnTo>
                  <a:lnTo>
                    <a:pt x="413934" y="924493"/>
                  </a:lnTo>
                  <a:close/>
                </a:path>
                <a:path w="1335404" h="972819">
                  <a:moveTo>
                    <a:pt x="413934" y="877616"/>
                  </a:moveTo>
                  <a:lnTo>
                    <a:pt x="413934" y="854178"/>
                  </a:lnTo>
                  <a:lnTo>
                    <a:pt x="421747" y="854178"/>
                  </a:lnTo>
                  <a:lnTo>
                    <a:pt x="421747" y="877616"/>
                  </a:lnTo>
                  <a:lnTo>
                    <a:pt x="413934" y="877616"/>
                  </a:lnTo>
                  <a:close/>
                </a:path>
                <a:path w="1335404" h="972819">
                  <a:moveTo>
                    <a:pt x="413934" y="830739"/>
                  </a:moveTo>
                  <a:lnTo>
                    <a:pt x="413934" y="807300"/>
                  </a:lnTo>
                  <a:lnTo>
                    <a:pt x="421747" y="807300"/>
                  </a:lnTo>
                  <a:lnTo>
                    <a:pt x="421747" y="830739"/>
                  </a:lnTo>
                  <a:lnTo>
                    <a:pt x="413934" y="830739"/>
                  </a:lnTo>
                  <a:close/>
                </a:path>
                <a:path w="1335404" h="972819">
                  <a:moveTo>
                    <a:pt x="413934" y="783862"/>
                  </a:moveTo>
                  <a:lnTo>
                    <a:pt x="413934" y="760423"/>
                  </a:lnTo>
                  <a:lnTo>
                    <a:pt x="421747" y="760423"/>
                  </a:lnTo>
                  <a:lnTo>
                    <a:pt x="421747" y="783862"/>
                  </a:lnTo>
                  <a:lnTo>
                    <a:pt x="413934" y="783862"/>
                  </a:lnTo>
                  <a:close/>
                </a:path>
                <a:path w="1335404" h="972819">
                  <a:moveTo>
                    <a:pt x="412951" y="720976"/>
                  </a:moveTo>
                  <a:lnTo>
                    <a:pt x="414258" y="713273"/>
                  </a:lnTo>
                  <a:lnTo>
                    <a:pt x="421747" y="714544"/>
                  </a:lnTo>
                  <a:lnTo>
                    <a:pt x="421747" y="736985"/>
                  </a:lnTo>
                  <a:lnTo>
                    <a:pt x="417841" y="736985"/>
                  </a:lnTo>
                  <a:lnTo>
                    <a:pt x="417841" y="717843"/>
                  </a:lnTo>
                  <a:lnTo>
                    <a:pt x="413934" y="717843"/>
                  </a:lnTo>
                  <a:lnTo>
                    <a:pt x="413934" y="721143"/>
                  </a:lnTo>
                  <a:lnTo>
                    <a:pt x="412951" y="720976"/>
                  </a:lnTo>
                  <a:close/>
                </a:path>
                <a:path w="1335404" h="972819">
                  <a:moveTo>
                    <a:pt x="413934" y="721143"/>
                  </a:moveTo>
                  <a:lnTo>
                    <a:pt x="413934" y="717843"/>
                  </a:lnTo>
                  <a:lnTo>
                    <a:pt x="417841" y="717843"/>
                  </a:lnTo>
                  <a:lnTo>
                    <a:pt x="417187" y="721694"/>
                  </a:lnTo>
                  <a:lnTo>
                    <a:pt x="414258" y="721198"/>
                  </a:lnTo>
                  <a:lnTo>
                    <a:pt x="413934" y="721143"/>
                  </a:lnTo>
                  <a:close/>
                </a:path>
                <a:path w="1335404" h="972819">
                  <a:moveTo>
                    <a:pt x="413934" y="736985"/>
                  </a:moveTo>
                  <a:lnTo>
                    <a:pt x="413934" y="721143"/>
                  </a:lnTo>
                  <a:lnTo>
                    <a:pt x="417187" y="721694"/>
                  </a:lnTo>
                  <a:lnTo>
                    <a:pt x="417841" y="717843"/>
                  </a:lnTo>
                  <a:lnTo>
                    <a:pt x="417841" y="736985"/>
                  </a:lnTo>
                  <a:lnTo>
                    <a:pt x="413934" y="736985"/>
                  </a:lnTo>
                  <a:close/>
                </a:path>
                <a:path w="1335404" h="972819">
                  <a:moveTo>
                    <a:pt x="366734" y="713137"/>
                  </a:moveTo>
                  <a:lnTo>
                    <a:pt x="368040" y="705435"/>
                  </a:lnTo>
                  <a:lnTo>
                    <a:pt x="391149" y="709354"/>
                  </a:lnTo>
                  <a:lnTo>
                    <a:pt x="389843" y="717057"/>
                  </a:lnTo>
                  <a:lnTo>
                    <a:pt x="366734" y="713137"/>
                  </a:lnTo>
                  <a:close/>
                </a:path>
                <a:path w="1335404" h="972819">
                  <a:moveTo>
                    <a:pt x="320517" y="705298"/>
                  </a:moveTo>
                  <a:lnTo>
                    <a:pt x="321823" y="697596"/>
                  </a:lnTo>
                  <a:lnTo>
                    <a:pt x="344932" y="701515"/>
                  </a:lnTo>
                  <a:lnTo>
                    <a:pt x="343626" y="709218"/>
                  </a:lnTo>
                  <a:lnTo>
                    <a:pt x="320517" y="705298"/>
                  </a:lnTo>
                  <a:close/>
                </a:path>
                <a:path w="1335404" h="972819">
                  <a:moveTo>
                    <a:pt x="274300" y="697460"/>
                  </a:moveTo>
                  <a:lnTo>
                    <a:pt x="275607" y="689757"/>
                  </a:lnTo>
                  <a:lnTo>
                    <a:pt x="298715" y="693676"/>
                  </a:lnTo>
                  <a:lnTo>
                    <a:pt x="297408" y="701379"/>
                  </a:lnTo>
                  <a:lnTo>
                    <a:pt x="274300" y="697460"/>
                  </a:lnTo>
                  <a:close/>
                </a:path>
                <a:path w="1335404" h="972819">
                  <a:moveTo>
                    <a:pt x="228083" y="689621"/>
                  </a:moveTo>
                  <a:lnTo>
                    <a:pt x="229389" y="681918"/>
                  </a:lnTo>
                  <a:lnTo>
                    <a:pt x="252498" y="685838"/>
                  </a:lnTo>
                  <a:lnTo>
                    <a:pt x="251192" y="693540"/>
                  </a:lnTo>
                  <a:lnTo>
                    <a:pt x="228083" y="689621"/>
                  </a:lnTo>
                  <a:close/>
                </a:path>
                <a:path w="1335404" h="972819">
                  <a:moveTo>
                    <a:pt x="181866" y="681782"/>
                  </a:moveTo>
                  <a:lnTo>
                    <a:pt x="183173" y="674080"/>
                  </a:lnTo>
                  <a:lnTo>
                    <a:pt x="206281" y="677999"/>
                  </a:lnTo>
                  <a:lnTo>
                    <a:pt x="204975" y="685702"/>
                  </a:lnTo>
                  <a:lnTo>
                    <a:pt x="181866" y="681782"/>
                  </a:lnTo>
                  <a:close/>
                </a:path>
                <a:path w="1335404" h="972819">
                  <a:moveTo>
                    <a:pt x="135649" y="673943"/>
                  </a:moveTo>
                  <a:lnTo>
                    <a:pt x="136956" y="666241"/>
                  </a:lnTo>
                  <a:lnTo>
                    <a:pt x="160064" y="670160"/>
                  </a:lnTo>
                  <a:lnTo>
                    <a:pt x="158757" y="677863"/>
                  </a:lnTo>
                  <a:lnTo>
                    <a:pt x="135649" y="673943"/>
                  </a:lnTo>
                  <a:close/>
                </a:path>
                <a:path w="1335404" h="972819">
                  <a:moveTo>
                    <a:pt x="89432" y="666105"/>
                  </a:moveTo>
                  <a:lnTo>
                    <a:pt x="90739" y="658402"/>
                  </a:lnTo>
                  <a:lnTo>
                    <a:pt x="113847" y="662321"/>
                  </a:lnTo>
                  <a:lnTo>
                    <a:pt x="112541" y="670024"/>
                  </a:lnTo>
                  <a:lnTo>
                    <a:pt x="89432" y="666105"/>
                  </a:lnTo>
                  <a:close/>
                </a:path>
                <a:path w="1335404" h="972819">
                  <a:moveTo>
                    <a:pt x="43215" y="658266"/>
                  </a:moveTo>
                  <a:lnTo>
                    <a:pt x="44522" y="650563"/>
                  </a:lnTo>
                  <a:lnTo>
                    <a:pt x="67630" y="654483"/>
                  </a:lnTo>
                  <a:lnTo>
                    <a:pt x="66324" y="662185"/>
                  </a:lnTo>
                  <a:lnTo>
                    <a:pt x="43215" y="658266"/>
                  </a:lnTo>
                  <a:close/>
                </a:path>
                <a:path w="1335404" h="972819">
                  <a:moveTo>
                    <a:pt x="0" y="650937"/>
                  </a:moveTo>
                  <a:lnTo>
                    <a:pt x="39892" y="641277"/>
                  </a:lnTo>
                  <a:lnTo>
                    <a:pt x="41731" y="648870"/>
                  </a:lnTo>
                  <a:lnTo>
                    <a:pt x="21413" y="653791"/>
                  </a:lnTo>
                  <a:lnTo>
                    <a:pt x="21413" y="646644"/>
                  </a:lnTo>
                  <a:lnTo>
                    <a:pt x="20305" y="646456"/>
                  </a:lnTo>
                  <a:lnTo>
                    <a:pt x="20305" y="644840"/>
                  </a:lnTo>
                  <a:lnTo>
                    <a:pt x="19386" y="650262"/>
                  </a:lnTo>
                  <a:lnTo>
                    <a:pt x="19386" y="654224"/>
                  </a:lnTo>
                  <a:lnTo>
                    <a:pt x="0" y="650937"/>
                  </a:lnTo>
                  <a:close/>
                </a:path>
                <a:path w="1335404" h="972819">
                  <a:moveTo>
                    <a:pt x="20305" y="653176"/>
                  </a:moveTo>
                  <a:lnTo>
                    <a:pt x="20305" y="646456"/>
                  </a:lnTo>
                  <a:lnTo>
                    <a:pt x="21413" y="646644"/>
                  </a:lnTo>
                  <a:lnTo>
                    <a:pt x="20305" y="653176"/>
                  </a:lnTo>
                  <a:close/>
                </a:path>
                <a:path w="1335404" h="972819">
                  <a:moveTo>
                    <a:pt x="19386" y="650262"/>
                  </a:moveTo>
                  <a:lnTo>
                    <a:pt x="20305" y="644840"/>
                  </a:lnTo>
                  <a:lnTo>
                    <a:pt x="20305" y="653176"/>
                  </a:lnTo>
                  <a:lnTo>
                    <a:pt x="21413" y="646644"/>
                  </a:lnTo>
                  <a:lnTo>
                    <a:pt x="21413" y="653791"/>
                  </a:lnTo>
                  <a:lnTo>
                    <a:pt x="20305" y="654059"/>
                  </a:lnTo>
                  <a:lnTo>
                    <a:pt x="19386" y="650262"/>
                  </a:lnTo>
                  <a:close/>
                </a:path>
                <a:path w="1335404" h="972819">
                  <a:moveTo>
                    <a:pt x="19386" y="654224"/>
                  </a:moveTo>
                  <a:lnTo>
                    <a:pt x="19386" y="650262"/>
                  </a:lnTo>
                  <a:lnTo>
                    <a:pt x="20305" y="654059"/>
                  </a:lnTo>
                  <a:lnTo>
                    <a:pt x="20305" y="654380"/>
                  </a:lnTo>
                  <a:lnTo>
                    <a:pt x="19386" y="654224"/>
                  </a:lnTo>
                  <a:close/>
                </a:path>
                <a:path w="1335404" h="972819">
                  <a:moveTo>
                    <a:pt x="62672" y="635761"/>
                  </a:moveTo>
                  <a:lnTo>
                    <a:pt x="85452" y="630244"/>
                  </a:lnTo>
                  <a:lnTo>
                    <a:pt x="87291" y="637838"/>
                  </a:lnTo>
                  <a:lnTo>
                    <a:pt x="64511" y="643354"/>
                  </a:lnTo>
                  <a:lnTo>
                    <a:pt x="62672" y="635761"/>
                  </a:lnTo>
                  <a:close/>
                </a:path>
                <a:path w="1335404" h="972819">
                  <a:moveTo>
                    <a:pt x="108232" y="624728"/>
                  </a:moveTo>
                  <a:lnTo>
                    <a:pt x="131013" y="619212"/>
                  </a:lnTo>
                  <a:lnTo>
                    <a:pt x="132851" y="626805"/>
                  </a:lnTo>
                  <a:lnTo>
                    <a:pt x="110071" y="632321"/>
                  </a:lnTo>
                  <a:lnTo>
                    <a:pt x="108232" y="624728"/>
                  </a:lnTo>
                  <a:close/>
                </a:path>
                <a:path w="1335404" h="972819">
                  <a:moveTo>
                    <a:pt x="153793" y="613695"/>
                  </a:moveTo>
                  <a:lnTo>
                    <a:pt x="176573" y="608179"/>
                  </a:lnTo>
                  <a:lnTo>
                    <a:pt x="178412" y="615772"/>
                  </a:lnTo>
                  <a:lnTo>
                    <a:pt x="155631" y="621289"/>
                  </a:lnTo>
                  <a:lnTo>
                    <a:pt x="153793" y="613695"/>
                  </a:lnTo>
                  <a:close/>
                </a:path>
                <a:path w="1335404" h="972819">
                  <a:moveTo>
                    <a:pt x="199353" y="602662"/>
                  </a:moveTo>
                  <a:lnTo>
                    <a:pt x="222133" y="597146"/>
                  </a:lnTo>
                  <a:lnTo>
                    <a:pt x="223972" y="604740"/>
                  </a:lnTo>
                  <a:lnTo>
                    <a:pt x="201192" y="610256"/>
                  </a:lnTo>
                  <a:lnTo>
                    <a:pt x="199353" y="602662"/>
                  </a:lnTo>
                  <a:close/>
                </a:path>
                <a:path w="1335404" h="972819">
                  <a:moveTo>
                    <a:pt x="244913" y="591630"/>
                  </a:moveTo>
                  <a:lnTo>
                    <a:pt x="267693" y="586113"/>
                  </a:lnTo>
                  <a:lnTo>
                    <a:pt x="269532" y="593707"/>
                  </a:lnTo>
                  <a:lnTo>
                    <a:pt x="246752" y="599223"/>
                  </a:lnTo>
                  <a:lnTo>
                    <a:pt x="244913" y="591630"/>
                  </a:lnTo>
                  <a:close/>
                </a:path>
                <a:path w="1335404" h="972819">
                  <a:moveTo>
                    <a:pt x="290473" y="580597"/>
                  </a:moveTo>
                  <a:lnTo>
                    <a:pt x="313254" y="575081"/>
                  </a:lnTo>
                  <a:lnTo>
                    <a:pt x="315092" y="582674"/>
                  </a:lnTo>
                  <a:lnTo>
                    <a:pt x="292312" y="588190"/>
                  </a:lnTo>
                  <a:lnTo>
                    <a:pt x="290473" y="580597"/>
                  </a:lnTo>
                  <a:close/>
                </a:path>
                <a:path w="1335404" h="972819">
                  <a:moveTo>
                    <a:pt x="336034" y="569564"/>
                  </a:moveTo>
                  <a:lnTo>
                    <a:pt x="358814" y="564048"/>
                  </a:lnTo>
                  <a:lnTo>
                    <a:pt x="360653" y="571641"/>
                  </a:lnTo>
                  <a:lnTo>
                    <a:pt x="337872" y="577158"/>
                  </a:lnTo>
                  <a:lnTo>
                    <a:pt x="336034" y="569564"/>
                  </a:lnTo>
                  <a:close/>
                </a:path>
                <a:path w="1335404" h="972819">
                  <a:moveTo>
                    <a:pt x="381594" y="558532"/>
                  </a:moveTo>
                  <a:lnTo>
                    <a:pt x="404374" y="553015"/>
                  </a:lnTo>
                  <a:lnTo>
                    <a:pt x="406213" y="560609"/>
                  </a:lnTo>
                  <a:lnTo>
                    <a:pt x="383433" y="566125"/>
                  </a:lnTo>
                  <a:lnTo>
                    <a:pt x="381594" y="558532"/>
                  </a:lnTo>
                  <a:close/>
                </a:path>
                <a:path w="1335404" h="972819">
                  <a:moveTo>
                    <a:pt x="413934" y="543245"/>
                  </a:moveTo>
                  <a:lnTo>
                    <a:pt x="413934" y="519807"/>
                  </a:lnTo>
                  <a:lnTo>
                    <a:pt x="421747" y="519807"/>
                  </a:lnTo>
                  <a:lnTo>
                    <a:pt x="421747" y="543245"/>
                  </a:lnTo>
                  <a:lnTo>
                    <a:pt x="413934" y="543245"/>
                  </a:lnTo>
                  <a:close/>
                </a:path>
                <a:path w="1335404" h="972819">
                  <a:moveTo>
                    <a:pt x="413934" y="496368"/>
                  </a:moveTo>
                  <a:lnTo>
                    <a:pt x="413934" y="472929"/>
                  </a:lnTo>
                  <a:lnTo>
                    <a:pt x="421747" y="472929"/>
                  </a:lnTo>
                  <a:lnTo>
                    <a:pt x="421747" y="496368"/>
                  </a:lnTo>
                  <a:lnTo>
                    <a:pt x="413934" y="496368"/>
                  </a:lnTo>
                  <a:close/>
                </a:path>
                <a:path w="1335404" h="972819">
                  <a:moveTo>
                    <a:pt x="413934" y="449491"/>
                  </a:moveTo>
                  <a:lnTo>
                    <a:pt x="413934" y="426052"/>
                  </a:lnTo>
                  <a:lnTo>
                    <a:pt x="421747" y="426052"/>
                  </a:lnTo>
                  <a:lnTo>
                    <a:pt x="421747" y="449491"/>
                  </a:lnTo>
                  <a:lnTo>
                    <a:pt x="413934" y="449491"/>
                  </a:lnTo>
                  <a:close/>
                </a:path>
                <a:path w="1335404" h="972819">
                  <a:moveTo>
                    <a:pt x="413934" y="402614"/>
                  </a:moveTo>
                  <a:lnTo>
                    <a:pt x="413934" y="379175"/>
                  </a:lnTo>
                  <a:lnTo>
                    <a:pt x="421747" y="379175"/>
                  </a:lnTo>
                  <a:lnTo>
                    <a:pt x="421747" y="402614"/>
                  </a:lnTo>
                  <a:lnTo>
                    <a:pt x="413934" y="402614"/>
                  </a:lnTo>
                  <a:close/>
                </a:path>
                <a:path w="1335404" h="972819">
                  <a:moveTo>
                    <a:pt x="413934" y="355737"/>
                  </a:moveTo>
                  <a:lnTo>
                    <a:pt x="413934" y="332298"/>
                  </a:lnTo>
                  <a:lnTo>
                    <a:pt x="421747" y="332298"/>
                  </a:lnTo>
                  <a:lnTo>
                    <a:pt x="421747" y="355737"/>
                  </a:lnTo>
                  <a:lnTo>
                    <a:pt x="413934" y="355737"/>
                  </a:lnTo>
                  <a:close/>
                </a:path>
                <a:path w="1335404" h="972819">
                  <a:moveTo>
                    <a:pt x="413934" y="308860"/>
                  </a:moveTo>
                  <a:lnTo>
                    <a:pt x="413934" y="285421"/>
                  </a:lnTo>
                  <a:lnTo>
                    <a:pt x="421747" y="285421"/>
                  </a:lnTo>
                  <a:lnTo>
                    <a:pt x="421747" y="308860"/>
                  </a:lnTo>
                  <a:lnTo>
                    <a:pt x="413934" y="308860"/>
                  </a:lnTo>
                  <a:close/>
                </a:path>
                <a:path w="1335404" h="972819">
                  <a:moveTo>
                    <a:pt x="413934" y="261983"/>
                  </a:moveTo>
                  <a:lnTo>
                    <a:pt x="413934" y="238544"/>
                  </a:lnTo>
                  <a:lnTo>
                    <a:pt x="421747" y="238544"/>
                  </a:lnTo>
                  <a:lnTo>
                    <a:pt x="421747" y="261983"/>
                  </a:lnTo>
                  <a:lnTo>
                    <a:pt x="413934" y="261983"/>
                  </a:lnTo>
                  <a:close/>
                </a:path>
                <a:path w="1335404" h="972819">
                  <a:moveTo>
                    <a:pt x="413934" y="215106"/>
                  </a:moveTo>
                  <a:lnTo>
                    <a:pt x="413934" y="191667"/>
                  </a:lnTo>
                  <a:lnTo>
                    <a:pt x="421747" y="191667"/>
                  </a:lnTo>
                  <a:lnTo>
                    <a:pt x="421747" y="215106"/>
                  </a:lnTo>
                  <a:lnTo>
                    <a:pt x="413934" y="215106"/>
                  </a:lnTo>
                  <a:close/>
                </a:path>
                <a:path w="1335404" h="972819">
                  <a:moveTo>
                    <a:pt x="413934" y="168229"/>
                  </a:moveTo>
                  <a:lnTo>
                    <a:pt x="413934" y="144790"/>
                  </a:lnTo>
                  <a:lnTo>
                    <a:pt x="421747" y="144790"/>
                  </a:lnTo>
                  <a:lnTo>
                    <a:pt x="421747" y="168229"/>
                  </a:lnTo>
                  <a:lnTo>
                    <a:pt x="413934" y="168229"/>
                  </a:lnTo>
                  <a:close/>
                </a:path>
                <a:path w="1335404" h="972819">
                  <a:moveTo>
                    <a:pt x="413934" y="121352"/>
                  </a:moveTo>
                  <a:lnTo>
                    <a:pt x="413934" y="97913"/>
                  </a:lnTo>
                  <a:lnTo>
                    <a:pt x="421747" y="97913"/>
                  </a:lnTo>
                  <a:lnTo>
                    <a:pt x="421747" y="121352"/>
                  </a:lnTo>
                  <a:lnTo>
                    <a:pt x="413934" y="121352"/>
                  </a:lnTo>
                  <a:close/>
                </a:path>
                <a:path w="1335404" h="972819">
                  <a:moveTo>
                    <a:pt x="413934" y="74475"/>
                  </a:moveTo>
                  <a:lnTo>
                    <a:pt x="413934" y="51036"/>
                  </a:lnTo>
                  <a:lnTo>
                    <a:pt x="421747" y="51036"/>
                  </a:lnTo>
                  <a:lnTo>
                    <a:pt x="421747" y="74475"/>
                  </a:lnTo>
                  <a:lnTo>
                    <a:pt x="413934" y="74475"/>
                  </a:lnTo>
                  <a:close/>
                </a:path>
                <a:path w="1335404" h="972819">
                  <a:moveTo>
                    <a:pt x="413934" y="27598"/>
                  </a:moveTo>
                  <a:lnTo>
                    <a:pt x="413934" y="4159"/>
                  </a:lnTo>
                  <a:lnTo>
                    <a:pt x="421747" y="4159"/>
                  </a:lnTo>
                  <a:lnTo>
                    <a:pt x="421747" y="27598"/>
                  </a:lnTo>
                  <a:lnTo>
                    <a:pt x="413934" y="27598"/>
                  </a:lnTo>
                  <a:close/>
                </a:path>
                <a:path w="1335404" h="972819">
                  <a:moveTo>
                    <a:pt x="441026" y="7812"/>
                  </a:moveTo>
                  <a:lnTo>
                    <a:pt x="441026" y="0"/>
                  </a:lnTo>
                  <a:lnTo>
                    <a:pt x="464465" y="0"/>
                  </a:lnTo>
                  <a:lnTo>
                    <a:pt x="464465" y="7812"/>
                  </a:lnTo>
                  <a:lnTo>
                    <a:pt x="441026" y="7812"/>
                  </a:lnTo>
                  <a:close/>
                </a:path>
                <a:path w="1335404" h="972819">
                  <a:moveTo>
                    <a:pt x="487903" y="7812"/>
                  </a:moveTo>
                  <a:lnTo>
                    <a:pt x="487903" y="0"/>
                  </a:lnTo>
                  <a:lnTo>
                    <a:pt x="511342" y="0"/>
                  </a:lnTo>
                  <a:lnTo>
                    <a:pt x="511342" y="7812"/>
                  </a:lnTo>
                  <a:lnTo>
                    <a:pt x="487903" y="7812"/>
                  </a:lnTo>
                  <a:close/>
                </a:path>
                <a:path w="1335404" h="972819">
                  <a:moveTo>
                    <a:pt x="534780" y="7812"/>
                  </a:moveTo>
                  <a:lnTo>
                    <a:pt x="534780" y="0"/>
                  </a:lnTo>
                  <a:lnTo>
                    <a:pt x="558219" y="0"/>
                  </a:lnTo>
                  <a:lnTo>
                    <a:pt x="558219" y="7812"/>
                  </a:lnTo>
                  <a:lnTo>
                    <a:pt x="534780" y="7812"/>
                  </a:lnTo>
                  <a:close/>
                </a:path>
                <a:path w="1335404" h="972819">
                  <a:moveTo>
                    <a:pt x="581657" y="7812"/>
                  </a:moveTo>
                  <a:lnTo>
                    <a:pt x="581657" y="0"/>
                  </a:lnTo>
                  <a:lnTo>
                    <a:pt x="605096" y="0"/>
                  </a:lnTo>
                  <a:lnTo>
                    <a:pt x="605096" y="7812"/>
                  </a:lnTo>
                  <a:lnTo>
                    <a:pt x="581657" y="7812"/>
                  </a:lnTo>
                  <a:close/>
                </a:path>
                <a:path w="1335404" h="972819">
                  <a:moveTo>
                    <a:pt x="628534" y="7812"/>
                  </a:moveTo>
                  <a:lnTo>
                    <a:pt x="628534" y="0"/>
                  </a:lnTo>
                  <a:lnTo>
                    <a:pt x="651973" y="0"/>
                  </a:lnTo>
                  <a:lnTo>
                    <a:pt x="651973" y="7812"/>
                  </a:lnTo>
                  <a:lnTo>
                    <a:pt x="628534" y="7812"/>
                  </a:lnTo>
                  <a:close/>
                </a:path>
                <a:path w="1335404" h="972819">
                  <a:moveTo>
                    <a:pt x="675411" y="7812"/>
                  </a:moveTo>
                  <a:lnTo>
                    <a:pt x="675411" y="0"/>
                  </a:lnTo>
                  <a:lnTo>
                    <a:pt x="698850" y="0"/>
                  </a:lnTo>
                  <a:lnTo>
                    <a:pt x="698850" y="7812"/>
                  </a:lnTo>
                  <a:lnTo>
                    <a:pt x="675411" y="7812"/>
                  </a:lnTo>
                  <a:close/>
                </a:path>
                <a:path w="1335404" h="972819">
                  <a:moveTo>
                    <a:pt x="722288" y="7812"/>
                  </a:moveTo>
                  <a:lnTo>
                    <a:pt x="722288" y="0"/>
                  </a:lnTo>
                  <a:lnTo>
                    <a:pt x="745727" y="0"/>
                  </a:lnTo>
                  <a:lnTo>
                    <a:pt x="745727" y="7812"/>
                  </a:lnTo>
                  <a:lnTo>
                    <a:pt x="722288" y="7812"/>
                  </a:lnTo>
                  <a:close/>
                </a:path>
                <a:path w="1335404" h="972819">
                  <a:moveTo>
                    <a:pt x="769165" y="7812"/>
                  </a:moveTo>
                  <a:lnTo>
                    <a:pt x="769165" y="0"/>
                  </a:lnTo>
                  <a:lnTo>
                    <a:pt x="792604" y="0"/>
                  </a:lnTo>
                  <a:lnTo>
                    <a:pt x="792604" y="7812"/>
                  </a:lnTo>
                  <a:lnTo>
                    <a:pt x="769165" y="7812"/>
                  </a:lnTo>
                  <a:close/>
                </a:path>
                <a:path w="1335404" h="972819">
                  <a:moveTo>
                    <a:pt x="816042" y="7812"/>
                  </a:moveTo>
                  <a:lnTo>
                    <a:pt x="816042" y="0"/>
                  </a:lnTo>
                  <a:lnTo>
                    <a:pt x="839481" y="0"/>
                  </a:lnTo>
                  <a:lnTo>
                    <a:pt x="839481" y="7812"/>
                  </a:lnTo>
                  <a:lnTo>
                    <a:pt x="816042" y="7812"/>
                  </a:lnTo>
                  <a:close/>
                </a:path>
                <a:path w="1335404" h="972819">
                  <a:moveTo>
                    <a:pt x="862919" y="7812"/>
                  </a:moveTo>
                  <a:lnTo>
                    <a:pt x="862919" y="0"/>
                  </a:lnTo>
                  <a:lnTo>
                    <a:pt x="886358" y="0"/>
                  </a:lnTo>
                  <a:lnTo>
                    <a:pt x="886358" y="7812"/>
                  </a:lnTo>
                  <a:lnTo>
                    <a:pt x="862919" y="7812"/>
                  </a:lnTo>
                  <a:close/>
                </a:path>
                <a:path w="1335404" h="972819">
                  <a:moveTo>
                    <a:pt x="909796" y="7812"/>
                  </a:moveTo>
                  <a:lnTo>
                    <a:pt x="909796" y="0"/>
                  </a:lnTo>
                  <a:lnTo>
                    <a:pt x="933235" y="0"/>
                  </a:lnTo>
                  <a:lnTo>
                    <a:pt x="933235" y="7812"/>
                  </a:lnTo>
                  <a:lnTo>
                    <a:pt x="909796" y="7812"/>
                  </a:lnTo>
                  <a:close/>
                </a:path>
                <a:path w="1335404" h="972819">
                  <a:moveTo>
                    <a:pt x="956673" y="7812"/>
                  </a:moveTo>
                  <a:lnTo>
                    <a:pt x="956673" y="0"/>
                  </a:lnTo>
                  <a:lnTo>
                    <a:pt x="980112" y="0"/>
                  </a:lnTo>
                  <a:lnTo>
                    <a:pt x="980112" y="7812"/>
                  </a:lnTo>
                  <a:lnTo>
                    <a:pt x="956673" y="7812"/>
                  </a:lnTo>
                  <a:close/>
                </a:path>
                <a:path w="1335404" h="972819">
                  <a:moveTo>
                    <a:pt x="1003550" y="7812"/>
                  </a:moveTo>
                  <a:lnTo>
                    <a:pt x="1003550" y="0"/>
                  </a:lnTo>
                  <a:lnTo>
                    <a:pt x="1026989" y="0"/>
                  </a:lnTo>
                  <a:lnTo>
                    <a:pt x="1026989" y="7812"/>
                  </a:lnTo>
                  <a:lnTo>
                    <a:pt x="1003550" y="7812"/>
                  </a:lnTo>
                  <a:close/>
                </a:path>
                <a:path w="1335404" h="972819">
                  <a:moveTo>
                    <a:pt x="1050427" y="7812"/>
                  </a:moveTo>
                  <a:lnTo>
                    <a:pt x="1050427" y="0"/>
                  </a:lnTo>
                  <a:lnTo>
                    <a:pt x="1073866" y="0"/>
                  </a:lnTo>
                  <a:lnTo>
                    <a:pt x="1073866" y="7812"/>
                  </a:lnTo>
                  <a:lnTo>
                    <a:pt x="1050427" y="7812"/>
                  </a:lnTo>
                  <a:close/>
                </a:path>
                <a:path w="1335404" h="972819">
                  <a:moveTo>
                    <a:pt x="1097304" y="7812"/>
                  </a:moveTo>
                  <a:lnTo>
                    <a:pt x="1097304" y="0"/>
                  </a:lnTo>
                  <a:lnTo>
                    <a:pt x="1120743" y="0"/>
                  </a:lnTo>
                  <a:lnTo>
                    <a:pt x="1120743" y="7812"/>
                  </a:lnTo>
                  <a:lnTo>
                    <a:pt x="1097304" y="7812"/>
                  </a:lnTo>
                  <a:close/>
                </a:path>
                <a:path w="1335404" h="972819">
                  <a:moveTo>
                    <a:pt x="1144182" y="7812"/>
                  </a:moveTo>
                  <a:lnTo>
                    <a:pt x="1144182" y="0"/>
                  </a:lnTo>
                  <a:lnTo>
                    <a:pt x="1167620" y="0"/>
                  </a:lnTo>
                  <a:lnTo>
                    <a:pt x="1167620" y="7812"/>
                  </a:lnTo>
                  <a:lnTo>
                    <a:pt x="1144182" y="7812"/>
                  </a:lnTo>
                  <a:close/>
                </a:path>
                <a:path w="1335404" h="972819">
                  <a:moveTo>
                    <a:pt x="1191059" y="7812"/>
                  </a:moveTo>
                  <a:lnTo>
                    <a:pt x="1191059" y="0"/>
                  </a:lnTo>
                  <a:lnTo>
                    <a:pt x="1214497" y="0"/>
                  </a:lnTo>
                  <a:lnTo>
                    <a:pt x="1214497" y="7812"/>
                  </a:lnTo>
                  <a:lnTo>
                    <a:pt x="1191059" y="7812"/>
                  </a:lnTo>
                  <a:close/>
                </a:path>
                <a:path w="1335404" h="972819">
                  <a:moveTo>
                    <a:pt x="1237936" y="7812"/>
                  </a:moveTo>
                  <a:lnTo>
                    <a:pt x="1237936" y="0"/>
                  </a:lnTo>
                  <a:lnTo>
                    <a:pt x="1261374" y="0"/>
                  </a:lnTo>
                  <a:lnTo>
                    <a:pt x="1261374" y="7812"/>
                  </a:lnTo>
                  <a:lnTo>
                    <a:pt x="1237936" y="7812"/>
                  </a:lnTo>
                  <a:close/>
                </a:path>
                <a:path w="1335404" h="972819">
                  <a:moveTo>
                    <a:pt x="1284813" y="7812"/>
                  </a:moveTo>
                  <a:lnTo>
                    <a:pt x="1284813" y="0"/>
                  </a:lnTo>
                  <a:lnTo>
                    <a:pt x="1308251" y="0"/>
                  </a:lnTo>
                  <a:lnTo>
                    <a:pt x="1308251" y="7812"/>
                  </a:lnTo>
                  <a:lnTo>
                    <a:pt x="1284813" y="7812"/>
                  </a:lnTo>
                  <a:close/>
                </a:path>
                <a:path w="1335404" h="972819">
                  <a:moveTo>
                    <a:pt x="1327021" y="27344"/>
                  </a:moveTo>
                  <a:lnTo>
                    <a:pt x="1327021" y="3906"/>
                  </a:lnTo>
                  <a:lnTo>
                    <a:pt x="1334834" y="3906"/>
                  </a:lnTo>
                  <a:lnTo>
                    <a:pt x="1334834" y="27344"/>
                  </a:lnTo>
                  <a:lnTo>
                    <a:pt x="1327021" y="27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47885" y="2021682"/>
              <a:ext cx="234950" cy="78740"/>
            </a:xfrm>
            <a:custGeom>
              <a:avLst/>
              <a:gdLst/>
              <a:ahLst/>
              <a:cxnLst/>
              <a:rect l="l" t="t" r="r" b="b"/>
              <a:pathLst>
                <a:path w="234950" h="78739">
                  <a:moveTo>
                    <a:pt x="234385" y="78128"/>
                  </a:moveTo>
                  <a:lnTo>
                    <a:pt x="0" y="78128"/>
                  </a:lnTo>
                  <a:lnTo>
                    <a:pt x="0" y="0"/>
                  </a:lnTo>
                  <a:lnTo>
                    <a:pt x="234385" y="0"/>
                  </a:lnTo>
                  <a:lnTo>
                    <a:pt x="234385" y="7812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47885" y="2021682"/>
              <a:ext cx="234950" cy="78740"/>
            </a:xfrm>
            <a:custGeom>
              <a:avLst/>
              <a:gdLst/>
              <a:ahLst/>
              <a:cxnLst/>
              <a:rect l="l" t="t" r="r" b="b"/>
              <a:pathLst>
                <a:path w="234950" h="78739">
                  <a:moveTo>
                    <a:pt x="0" y="0"/>
                  </a:moveTo>
                  <a:lnTo>
                    <a:pt x="234385" y="0"/>
                  </a:lnTo>
                  <a:lnTo>
                    <a:pt x="234385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6013" y="2021682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0" y="78128"/>
                  </a:lnTo>
                </a:path>
                <a:path w="78739" h="78739">
                  <a:moveTo>
                    <a:pt x="78128" y="0"/>
                  </a:moveTo>
                  <a:lnTo>
                    <a:pt x="78128" y="78128"/>
                  </a:lnTo>
                </a:path>
              </a:pathLst>
            </a:custGeom>
            <a:ln w="781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13500" y="1709168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128" y="78128"/>
                  </a:moveTo>
                  <a:lnTo>
                    <a:pt x="0" y="78128"/>
                  </a:lnTo>
                  <a:lnTo>
                    <a:pt x="0" y="0"/>
                  </a:lnTo>
                  <a:lnTo>
                    <a:pt x="78128" y="0"/>
                  </a:lnTo>
                  <a:lnTo>
                    <a:pt x="78128" y="78128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13500" y="1709168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78128" y="0"/>
                  </a:lnTo>
                  <a:lnTo>
                    <a:pt x="78128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13500" y="1787297"/>
              <a:ext cx="78740" cy="156845"/>
            </a:xfrm>
            <a:custGeom>
              <a:avLst/>
              <a:gdLst/>
              <a:ahLst/>
              <a:cxnLst/>
              <a:rect l="l" t="t" r="r" b="b"/>
              <a:pathLst>
                <a:path w="78739" h="156844">
                  <a:moveTo>
                    <a:pt x="78128" y="156256"/>
                  </a:moveTo>
                  <a:lnTo>
                    <a:pt x="0" y="156256"/>
                  </a:lnTo>
                  <a:lnTo>
                    <a:pt x="0" y="0"/>
                  </a:lnTo>
                  <a:lnTo>
                    <a:pt x="78128" y="0"/>
                  </a:lnTo>
                  <a:lnTo>
                    <a:pt x="78128" y="156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09593" y="1783397"/>
              <a:ext cx="86360" cy="31750"/>
            </a:xfrm>
            <a:custGeom>
              <a:avLst/>
              <a:gdLst/>
              <a:ahLst/>
              <a:cxnLst/>
              <a:rect l="l" t="t" r="r" b="b"/>
              <a:pathLst>
                <a:path w="86360" h="31750">
                  <a:moveTo>
                    <a:pt x="15621" y="0"/>
                  </a:moveTo>
                  <a:lnTo>
                    <a:pt x="0" y="0"/>
                  </a:lnTo>
                  <a:lnTo>
                    <a:pt x="0" y="7810"/>
                  </a:lnTo>
                  <a:lnTo>
                    <a:pt x="15621" y="7810"/>
                  </a:lnTo>
                  <a:lnTo>
                    <a:pt x="15621" y="0"/>
                  </a:lnTo>
                  <a:close/>
                </a:path>
                <a:path w="86360" h="31750">
                  <a:moveTo>
                    <a:pt x="39052" y="0"/>
                  </a:moveTo>
                  <a:lnTo>
                    <a:pt x="23431" y="0"/>
                  </a:lnTo>
                  <a:lnTo>
                    <a:pt x="23431" y="7810"/>
                  </a:lnTo>
                  <a:lnTo>
                    <a:pt x="39052" y="7810"/>
                  </a:lnTo>
                  <a:lnTo>
                    <a:pt x="39052" y="0"/>
                  </a:lnTo>
                  <a:close/>
                </a:path>
                <a:path w="86360" h="31750">
                  <a:moveTo>
                    <a:pt x="62496" y="0"/>
                  </a:moveTo>
                  <a:lnTo>
                    <a:pt x="46875" y="0"/>
                  </a:lnTo>
                  <a:lnTo>
                    <a:pt x="46875" y="7810"/>
                  </a:lnTo>
                  <a:lnTo>
                    <a:pt x="62496" y="7810"/>
                  </a:lnTo>
                  <a:lnTo>
                    <a:pt x="62496" y="0"/>
                  </a:lnTo>
                  <a:close/>
                </a:path>
                <a:path w="86360" h="31750">
                  <a:moveTo>
                    <a:pt x="85940" y="15621"/>
                  </a:moveTo>
                  <a:lnTo>
                    <a:pt x="78117" y="15621"/>
                  </a:lnTo>
                  <a:lnTo>
                    <a:pt x="78117" y="31254"/>
                  </a:lnTo>
                  <a:lnTo>
                    <a:pt x="85940" y="31254"/>
                  </a:lnTo>
                  <a:lnTo>
                    <a:pt x="85940" y="15621"/>
                  </a:lnTo>
                  <a:close/>
                </a:path>
                <a:path w="86360" h="31750">
                  <a:moveTo>
                    <a:pt x="85940" y="0"/>
                  </a:moveTo>
                  <a:lnTo>
                    <a:pt x="70307" y="0"/>
                  </a:lnTo>
                  <a:lnTo>
                    <a:pt x="70307" y="7810"/>
                  </a:lnTo>
                  <a:lnTo>
                    <a:pt x="85940" y="7810"/>
                  </a:lnTo>
                  <a:lnTo>
                    <a:pt x="85940" y="0"/>
                  </a:lnTo>
                  <a:close/>
                </a:path>
              </a:pathLst>
            </a:custGeom>
            <a:solidFill>
              <a:srgbClr val="6B8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91628" y="1822454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5">
                  <a:moveTo>
                    <a:pt x="0" y="0"/>
                  </a:moveTo>
                  <a:lnTo>
                    <a:pt x="0" y="109379"/>
                  </a:lnTo>
                </a:path>
              </a:pathLst>
            </a:custGeom>
            <a:ln w="7812">
              <a:solidFill>
                <a:srgbClr val="6B8EB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09593" y="1916213"/>
              <a:ext cx="86360" cy="31750"/>
            </a:xfrm>
            <a:custGeom>
              <a:avLst/>
              <a:gdLst/>
              <a:ahLst/>
              <a:cxnLst/>
              <a:rect l="l" t="t" r="r" b="b"/>
              <a:pathLst>
                <a:path w="86360" h="31750">
                  <a:moveTo>
                    <a:pt x="7810" y="0"/>
                  </a:moveTo>
                  <a:lnTo>
                    <a:pt x="0" y="0"/>
                  </a:lnTo>
                  <a:lnTo>
                    <a:pt x="0" y="15621"/>
                  </a:lnTo>
                  <a:lnTo>
                    <a:pt x="7810" y="15621"/>
                  </a:lnTo>
                  <a:lnTo>
                    <a:pt x="7810" y="0"/>
                  </a:lnTo>
                  <a:close/>
                </a:path>
                <a:path w="86360" h="31750">
                  <a:moveTo>
                    <a:pt x="15621" y="23444"/>
                  </a:moveTo>
                  <a:lnTo>
                    <a:pt x="0" y="23444"/>
                  </a:lnTo>
                  <a:lnTo>
                    <a:pt x="0" y="31254"/>
                  </a:lnTo>
                  <a:lnTo>
                    <a:pt x="15621" y="31254"/>
                  </a:lnTo>
                  <a:lnTo>
                    <a:pt x="15621" y="23444"/>
                  </a:lnTo>
                  <a:close/>
                </a:path>
                <a:path w="86360" h="31750">
                  <a:moveTo>
                    <a:pt x="39052" y="23444"/>
                  </a:moveTo>
                  <a:lnTo>
                    <a:pt x="23431" y="23444"/>
                  </a:lnTo>
                  <a:lnTo>
                    <a:pt x="23431" y="31254"/>
                  </a:lnTo>
                  <a:lnTo>
                    <a:pt x="39052" y="31254"/>
                  </a:lnTo>
                  <a:lnTo>
                    <a:pt x="39052" y="23444"/>
                  </a:lnTo>
                  <a:close/>
                </a:path>
                <a:path w="86360" h="31750">
                  <a:moveTo>
                    <a:pt x="62496" y="23444"/>
                  </a:moveTo>
                  <a:lnTo>
                    <a:pt x="46875" y="23444"/>
                  </a:lnTo>
                  <a:lnTo>
                    <a:pt x="46875" y="31254"/>
                  </a:lnTo>
                  <a:lnTo>
                    <a:pt x="62496" y="31254"/>
                  </a:lnTo>
                  <a:lnTo>
                    <a:pt x="62496" y="23444"/>
                  </a:lnTo>
                  <a:close/>
                </a:path>
                <a:path w="86360" h="31750">
                  <a:moveTo>
                    <a:pt x="85940" y="23444"/>
                  </a:moveTo>
                  <a:lnTo>
                    <a:pt x="70307" y="23444"/>
                  </a:lnTo>
                  <a:lnTo>
                    <a:pt x="70307" y="31254"/>
                  </a:lnTo>
                  <a:lnTo>
                    <a:pt x="85940" y="31254"/>
                  </a:lnTo>
                  <a:lnTo>
                    <a:pt x="85940" y="23444"/>
                  </a:lnTo>
                  <a:close/>
                </a:path>
              </a:pathLst>
            </a:custGeom>
            <a:solidFill>
              <a:srgbClr val="6B8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13500" y="1799016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5">
                  <a:moveTo>
                    <a:pt x="0" y="0"/>
                  </a:moveTo>
                  <a:lnTo>
                    <a:pt x="0" y="109379"/>
                  </a:lnTo>
                </a:path>
              </a:pathLst>
            </a:custGeom>
            <a:ln w="7812">
              <a:solidFill>
                <a:srgbClr val="6B8EB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13500" y="1861519"/>
              <a:ext cx="78740" cy="8255"/>
            </a:xfrm>
            <a:custGeom>
              <a:avLst/>
              <a:gdLst/>
              <a:ahLst/>
              <a:cxnLst/>
              <a:rect l="l" t="t" r="r" b="b"/>
              <a:pathLst>
                <a:path w="78739" h="8255">
                  <a:moveTo>
                    <a:pt x="7812" y="7812"/>
                  </a:moveTo>
                  <a:lnTo>
                    <a:pt x="0" y="7812"/>
                  </a:lnTo>
                  <a:lnTo>
                    <a:pt x="0" y="0"/>
                  </a:lnTo>
                  <a:lnTo>
                    <a:pt x="7812" y="0"/>
                  </a:lnTo>
                  <a:lnTo>
                    <a:pt x="7812" y="7812"/>
                  </a:lnTo>
                  <a:close/>
                </a:path>
                <a:path w="78739" h="8255">
                  <a:moveTo>
                    <a:pt x="31251" y="7812"/>
                  </a:moveTo>
                  <a:lnTo>
                    <a:pt x="23438" y="7812"/>
                  </a:lnTo>
                  <a:lnTo>
                    <a:pt x="23438" y="0"/>
                  </a:lnTo>
                  <a:lnTo>
                    <a:pt x="31251" y="0"/>
                  </a:lnTo>
                  <a:lnTo>
                    <a:pt x="31251" y="7812"/>
                  </a:lnTo>
                  <a:close/>
                </a:path>
                <a:path w="78739" h="8255">
                  <a:moveTo>
                    <a:pt x="54689" y="7812"/>
                  </a:moveTo>
                  <a:lnTo>
                    <a:pt x="46877" y="7812"/>
                  </a:lnTo>
                  <a:lnTo>
                    <a:pt x="46877" y="0"/>
                  </a:lnTo>
                  <a:lnTo>
                    <a:pt x="54689" y="0"/>
                  </a:lnTo>
                  <a:lnTo>
                    <a:pt x="54689" y="7812"/>
                  </a:lnTo>
                  <a:close/>
                </a:path>
                <a:path w="78739" h="8255">
                  <a:moveTo>
                    <a:pt x="78128" y="7812"/>
                  </a:moveTo>
                  <a:lnTo>
                    <a:pt x="70315" y="7812"/>
                  </a:lnTo>
                  <a:lnTo>
                    <a:pt x="70315" y="0"/>
                  </a:lnTo>
                  <a:lnTo>
                    <a:pt x="78128" y="0"/>
                  </a:lnTo>
                  <a:lnTo>
                    <a:pt x="78128" y="7812"/>
                  </a:lnTo>
                  <a:close/>
                </a:path>
              </a:pathLst>
            </a:custGeom>
            <a:solidFill>
              <a:srgbClr val="6B8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65078" y="1655416"/>
              <a:ext cx="0" cy="132080"/>
            </a:xfrm>
            <a:custGeom>
              <a:avLst/>
              <a:gdLst/>
              <a:ahLst/>
              <a:cxnLst/>
              <a:rect l="l" t="t" r="r" b="b"/>
              <a:pathLst>
                <a:path h="132080">
                  <a:moveTo>
                    <a:pt x="0" y="131880"/>
                  </a:moveTo>
                  <a:lnTo>
                    <a:pt x="0" y="0"/>
                  </a:lnTo>
                </a:path>
              </a:pathLst>
            </a:custGeom>
            <a:ln w="7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57265" y="163979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5625" y="15625"/>
                  </a:moveTo>
                  <a:lnTo>
                    <a:pt x="0" y="15625"/>
                  </a:lnTo>
                  <a:lnTo>
                    <a:pt x="7812" y="0"/>
                  </a:lnTo>
                  <a:lnTo>
                    <a:pt x="15625" y="15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57265" y="163979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812" y="0"/>
                  </a:moveTo>
                  <a:lnTo>
                    <a:pt x="15625" y="15625"/>
                  </a:lnTo>
                  <a:lnTo>
                    <a:pt x="0" y="15625"/>
                  </a:lnTo>
                  <a:lnTo>
                    <a:pt x="7812" y="0"/>
                  </a:lnTo>
                  <a:close/>
                </a:path>
              </a:pathLst>
            </a:custGeom>
            <a:ln w="7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47885" y="1787297"/>
              <a:ext cx="234950" cy="78740"/>
            </a:xfrm>
            <a:custGeom>
              <a:avLst/>
              <a:gdLst/>
              <a:ahLst/>
              <a:cxnLst/>
              <a:rect l="l" t="t" r="r" b="b"/>
              <a:pathLst>
                <a:path w="234950" h="78739">
                  <a:moveTo>
                    <a:pt x="0" y="78128"/>
                  </a:moveTo>
                  <a:lnTo>
                    <a:pt x="0" y="0"/>
                  </a:lnTo>
                  <a:lnTo>
                    <a:pt x="234385" y="0"/>
                  </a:lnTo>
                  <a:lnTo>
                    <a:pt x="234385" y="78128"/>
                  </a:lnTo>
                  <a:lnTo>
                    <a:pt x="0" y="7812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47885" y="1787297"/>
              <a:ext cx="234950" cy="78740"/>
            </a:xfrm>
            <a:custGeom>
              <a:avLst/>
              <a:gdLst/>
              <a:ahLst/>
              <a:cxnLst/>
              <a:rect l="l" t="t" r="r" b="b"/>
              <a:pathLst>
                <a:path w="234950" h="78739">
                  <a:moveTo>
                    <a:pt x="234385" y="0"/>
                  </a:moveTo>
                  <a:lnTo>
                    <a:pt x="234385" y="78128"/>
                  </a:lnTo>
                  <a:lnTo>
                    <a:pt x="0" y="78128"/>
                  </a:lnTo>
                  <a:lnTo>
                    <a:pt x="0" y="0"/>
                  </a:lnTo>
                  <a:lnTo>
                    <a:pt x="234385" y="0"/>
                  </a:lnTo>
                  <a:close/>
                </a:path>
              </a:pathLst>
            </a:custGeom>
            <a:ln w="781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284626" y="1770690"/>
            <a:ext cx="153035" cy="91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" spc="-25" dirty="0">
                <a:solidFill>
                  <a:srgbClr val="333333"/>
                </a:solidFill>
                <a:latin typeface="Times New Roman"/>
                <a:cs typeface="Times New Roman"/>
              </a:rPr>
              <a:t>MUX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32439" y="1731626"/>
            <a:ext cx="55880" cy="91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" spc="-50" dirty="0">
                <a:latin typeface="Arial"/>
                <a:cs typeface="Arial"/>
              </a:rPr>
              <a:t>0</a:t>
            </a:r>
            <a:endParaRPr sz="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41797" y="1731626"/>
            <a:ext cx="55880" cy="91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" spc="-50" dirty="0">
                <a:latin typeface="Arial"/>
                <a:cs typeface="Arial"/>
              </a:rPr>
              <a:t>1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138462" y="1182775"/>
            <a:ext cx="1589405" cy="1132205"/>
            <a:chOff x="3138462" y="1182775"/>
            <a:chExt cx="1589405" cy="1132205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8527" y="1709168"/>
              <a:ext cx="78128" cy="23438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638527" y="1709168"/>
              <a:ext cx="78740" cy="234950"/>
            </a:xfrm>
            <a:custGeom>
              <a:avLst/>
              <a:gdLst/>
              <a:ahLst/>
              <a:cxnLst/>
              <a:rect l="l" t="t" r="r" b="b"/>
              <a:pathLst>
                <a:path w="78739" h="234950">
                  <a:moveTo>
                    <a:pt x="0" y="0"/>
                  </a:moveTo>
                  <a:lnTo>
                    <a:pt x="78128" y="0"/>
                  </a:lnTo>
                  <a:lnTo>
                    <a:pt x="78128" y="234385"/>
                  </a:lnTo>
                  <a:lnTo>
                    <a:pt x="0" y="234385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38527" y="1787297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78128" y="0"/>
                  </a:lnTo>
                </a:path>
                <a:path w="78739" h="78739">
                  <a:moveTo>
                    <a:pt x="0" y="78128"/>
                  </a:moveTo>
                  <a:lnTo>
                    <a:pt x="78128" y="78128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26014" y="1396655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40">
                  <a:moveTo>
                    <a:pt x="78128" y="78128"/>
                  </a:moveTo>
                  <a:lnTo>
                    <a:pt x="0" y="78128"/>
                  </a:lnTo>
                  <a:lnTo>
                    <a:pt x="0" y="0"/>
                  </a:lnTo>
                  <a:lnTo>
                    <a:pt x="78128" y="0"/>
                  </a:lnTo>
                  <a:lnTo>
                    <a:pt x="78128" y="78128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26014" y="1396655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40">
                  <a:moveTo>
                    <a:pt x="0" y="0"/>
                  </a:moveTo>
                  <a:lnTo>
                    <a:pt x="78128" y="0"/>
                  </a:lnTo>
                  <a:lnTo>
                    <a:pt x="78128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6014" y="1474783"/>
              <a:ext cx="78128" cy="15625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326014" y="1474783"/>
              <a:ext cx="78740" cy="156845"/>
            </a:xfrm>
            <a:custGeom>
              <a:avLst/>
              <a:gdLst/>
              <a:ahLst/>
              <a:cxnLst/>
              <a:rect l="l" t="t" r="r" b="b"/>
              <a:pathLst>
                <a:path w="78739" h="156844">
                  <a:moveTo>
                    <a:pt x="0" y="0"/>
                  </a:moveTo>
                  <a:lnTo>
                    <a:pt x="78128" y="0"/>
                  </a:lnTo>
                  <a:lnTo>
                    <a:pt x="78128" y="156256"/>
                  </a:lnTo>
                  <a:lnTo>
                    <a:pt x="0" y="156256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26014" y="1552911"/>
              <a:ext cx="78740" cy="0"/>
            </a:xfrm>
            <a:custGeom>
              <a:avLst/>
              <a:gdLst/>
              <a:ahLst/>
              <a:cxnLst/>
              <a:rect l="l" t="t" r="r" b="b"/>
              <a:pathLst>
                <a:path w="78739">
                  <a:moveTo>
                    <a:pt x="0" y="0"/>
                  </a:moveTo>
                  <a:lnTo>
                    <a:pt x="78128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72847" y="1943553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128" y="39064"/>
                  </a:moveTo>
                  <a:lnTo>
                    <a:pt x="78128" y="44244"/>
                  </a:lnTo>
                  <a:lnTo>
                    <a:pt x="77137" y="49227"/>
                  </a:lnTo>
                  <a:lnTo>
                    <a:pt x="75154" y="54013"/>
                  </a:lnTo>
                  <a:lnTo>
                    <a:pt x="73172" y="58799"/>
                  </a:lnTo>
                  <a:lnTo>
                    <a:pt x="39064" y="78128"/>
                  </a:lnTo>
                  <a:lnTo>
                    <a:pt x="33884" y="78128"/>
                  </a:lnTo>
                  <a:lnTo>
                    <a:pt x="2973" y="54013"/>
                  </a:lnTo>
                  <a:lnTo>
                    <a:pt x="990" y="49227"/>
                  </a:lnTo>
                  <a:lnTo>
                    <a:pt x="0" y="44244"/>
                  </a:lnTo>
                  <a:lnTo>
                    <a:pt x="0" y="39064"/>
                  </a:lnTo>
                  <a:lnTo>
                    <a:pt x="0" y="33883"/>
                  </a:lnTo>
                  <a:lnTo>
                    <a:pt x="11441" y="11441"/>
                  </a:lnTo>
                  <a:lnTo>
                    <a:pt x="15104" y="7778"/>
                  </a:lnTo>
                  <a:lnTo>
                    <a:pt x="19328" y="4955"/>
                  </a:lnTo>
                  <a:lnTo>
                    <a:pt x="24114" y="2973"/>
                  </a:lnTo>
                  <a:lnTo>
                    <a:pt x="28900" y="991"/>
                  </a:lnTo>
                  <a:lnTo>
                    <a:pt x="33884" y="0"/>
                  </a:lnTo>
                  <a:lnTo>
                    <a:pt x="39064" y="0"/>
                  </a:lnTo>
                  <a:lnTo>
                    <a:pt x="44244" y="0"/>
                  </a:lnTo>
                  <a:lnTo>
                    <a:pt x="75154" y="24114"/>
                  </a:lnTo>
                  <a:lnTo>
                    <a:pt x="77137" y="28900"/>
                  </a:lnTo>
                  <a:lnTo>
                    <a:pt x="78128" y="33883"/>
                  </a:lnTo>
                  <a:lnTo>
                    <a:pt x="78128" y="39064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95478" y="1955273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69">
                  <a:moveTo>
                    <a:pt x="25995" y="36433"/>
                  </a:moveTo>
                  <a:lnTo>
                    <a:pt x="6870" y="36433"/>
                  </a:lnTo>
                  <a:lnTo>
                    <a:pt x="6870" y="39064"/>
                  </a:lnTo>
                  <a:lnTo>
                    <a:pt x="25995" y="39064"/>
                  </a:lnTo>
                  <a:lnTo>
                    <a:pt x="25995" y="36433"/>
                  </a:lnTo>
                  <a:close/>
                </a:path>
                <a:path w="33020" h="39369">
                  <a:moveTo>
                    <a:pt x="19134" y="30484"/>
                  </a:moveTo>
                  <a:lnTo>
                    <a:pt x="13785" y="30484"/>
                  </a:lnTo>
                  <a:lnTo>
                    <a:pt x="13641" y="36433"/>
                  </a:lnTo>
                  <a:lnTo>
                    <a:pt x="19134" y="36433"/>
                  </a:lnTo>
                  <a:lnTo>
                    <a:pt x="19134" y="30484"/>
                  </a:lnTo>
                  <a:close/>
                </a:path>
                <a:path w="33020" h="39369">
                  <a:moveTo>
                    <a:pt x="20341" y="8750"/>
                  </a:moveTo>
                  <a:lnTo>
                    <a:pt x="12813" y="8750"/>
                  </a:lnTo>
                  <a:lnTo>
                    <a:pt x="9380" y="9151"/>
                  </a:lnTo>
                  <a:lnTo>
                    <a:pt x="0" y="21066"/>
                  </a:lnTo>
                  <a:lnTo>
                    <a:pt x="153" y="21791"/>
                  </a:lnTo>
                  <a:lnTo>
                    <a:pt x="11159" y="30103"/>
                  </a:lnTo>
                  <a:lnTo>
                    <a:pt x="10562" y="30103"/>
                  </a:lnTo>
                  <a:lnTo>
                    <a:pt x="14164" y="30484"/>
                  </a:lnTo>
                  <a:lnTo>
                    <a:pt x="19273" y="30484"/>
                  </a:lnTo>
                  <a:lnTo>
                    <a:pt x="21331" y="30103"/>
                  </a:lnTo>
                  <a:lnTo>
                    <a:pt x="22790" y="29722"/>
                  </a:lnTo>
                  <a:lnTo>
                    <a:pt x="25743" y="28730"/>
                  </a:lnTo>
                  <a:lnTo>
                    <a:pt x="26568" y="28311"/>
                  </a:lnTo>
                  <a:lnTo>
                    <a:pt x="13515" y="28311"/>
                  </a:lnTo>
                  <a:lnTo>
                    <a:pt x="9230" y="27682"/>
                  </a:lnTo>
                  <a:lnTo>
                    <a:pt x="8661" y="27682"/>
                  </a:lnTo>
                  <a:lnTo>
                    <a:pt x="6178" y="24727"/>
                  </a:lnTo>
                  <a:lnTo>
                    <a:pt x="6114" y="17711"/>
                  </a:lnTo>
                  <a:lnTo>
                    <a:pt x="6284" y="16796"/>
                  </a:lnTo>
                  <a:lnTo>
                    <a:pt x="6402" y="16167"/>
                  </a:lnTo>
                  <a:lnTo>
                    <a:pt x="7446" y="13803"/>
                  </a:lnTo>
                  <a:lnTo>
                    <a:pt x="8257" y="12926"/>
                  </a:lnTo>
                  <a:lnTo>
                    <a:pt x="10562" y="11553"/>
                  </a:lnTo>
                  <a:lnTo>
                    <a:pt x="11480" y="11133"/>
                  </a:lnTo>
                  <a:lnTo>
                    <a:pt x="13785" y="11133"/>
                  </a:lnTo>
                  <a:lnTo>
                    <a:pt x="13785" y="10390"/>
                  </a:lnTo>
                  <a:lnTo>
                    <a:pt x="26554" y="10390"/>
                  </a:lnTo>
                  <a:lnTo>
                    <a:pt x="23492" y="9151"/>
                  </a:lnTo>
                  <a:lnTo>
                    <a:pt x="20341" y="8750"/>
                  </a:lnTo>
                  <a:close/>
                </a:path>
                <a:path w="33020" h="39369">
                  <a:moveTo>
                    <a:pt x="17141" y="10390"/>
                  </a:moveTo>
                  <a:lnTo>
                    <a:pt x="13785" y="10390"/>
                  </a:lnTo>
                  <a:lnTo>
                    <a:pt x="13785" y="28311"/>
                  </a:lnTo>
                  <a:lnTo>
                    <a:pt x="19080" y="28311"/>
                  </a:lnTo>
                  <a:lnTo>
                    <a:pt x="19080" y="11133"/>
                  </a:lnTo>
                  <a:lnTo>
                    <a:pt x="21121" y="11133"/>
                  </a:lnTo>
                  <a:lnTo>
                    <a:pt x="17141" y="10390"/>
                  </a:lnTo>
                  <a:close/>
                </a:path>
                <a:path w="33020" h="39369">
                  <a:moveTo>
                    <a:pt x="18234" y="10390"/>
                  </a:moveTo>
                  <a:lnTo>
                    <a:pt x="17141" y="10390"/>
                  </a:lnTo>
                  <a:lnTo>
                    <a:pt x="21191" y="11133"/>
                  </a:lnTo>
                  <a:lnTo>
                    <a:pt x="21709" y="11286"/>
                  </a:lnTo>
                  <a:lnTo>
                    <a:pt x="26594" y="22496"/>
                  </a:lnTo>
                  <a:lnTo>
                    <a:pt x="26208" y="23850"/>
                  </a:lnTo>
                  <a:lnTo>
                    <a:pt x="26121" y="24155"/>
                  </a:lnTo>
                  <a:lnTo>
                    <a:pt x="23816" y="26976"/>
                  </a:lnTo>
                  <a:lnTo>
                    <a:pt x="21943" y="27892"/>
                  </a:lnTo>
                  <a:lnTo>
                    <a:pt x="19350" y="28311"/>
                  </a:lnTo>
                  <a:lnTo>
                    <a:pt x="26568" y="28311"/>
                  </a:lnTo>
                  <a:lnTo>
                    <a:pt x="32857" y="21066"/>
                  </a:lnTo>
                  <a:lnTo>
                    <a:pt x="32857" y="16796"/>
                  </a:lnTo>
                  <a:lnTo>
                    <a:pt x="31596" y="14432"/>
                  </a:lnTo>
                  <a:lnTo>
                    <a:pt x="27481" y="11133"/>
                  </a:lnTo>
                  <a:lnTo>
                    <a:pt x="9103" y="11133"/>
                  </a:lnTo>
                  <a:lnTo>
                    <a:pt x="18234" y="10390"/>
                  </a:lnTo>
                  <a:close/>
                </a:path>
                <a:path w="33020" h="39369">
                  <a:moveTo>
                    <a:pt x="19080" y="10390"/>
                  </a:moveTo>
                  <a:lnTo>
                    <a:pt x="18234" y="10390"/>
                  </a:lnTo>
                  <a:lnTo>
                    <a:pt x="9103" y="11133"/>
                  </a:lnTo>
                  <a:lnTo>
                    <a:pt x="19080" y="11133"/>
                  </a:lnTo>
                  <a:lnTo>
                    <a:pt x="19080" y="10390"/>
                  </a:lnTo>
                  <a:close/>
                </a:path>
                <a:path w="33020" h="39369">
                  <a:moveTo>
                    <a:pt x="26554" y="10390"/>
                  </a:moveTo>
                  <a:lnTo>
                    <a:pt x="19080" y="10390"/>
                  </a:lnTo>
                  <a:lnTo>
                    <a:pt x="19080" y="11133"/>
                  </a:lnTo>
                  <a:lnTo>
                    <a:pt x="27481" y="11133"/>
                  </a:lnTo>
                  <a:lnTo>
                    <a:pt x="26554" y="10390"/>
                  </a:lnTo>
                  <a:close/>
                </a:path>
                <a:path w="33020" h="39369">
                  <a:moveTo>
                    <a:pt x="19540" y="3088"/>
                  </a:moveTo>
                  <a:lnTo>
                    <a:pt x="13299" y="3088"/>
                  </a:lnTo>
                  <a:lnTo>
                    <a:pt x="13407" y="3241"/>
                  </a:lnTo>
                  <a:lnTo>
                    <a:pt x="13785" y="3488"/>
                  </a:lnTo>
                  <a:lnTo>
                    <a:pt x="13785" y="8750"/>
                  </a:lnTo>
                  <a:lnTo>
                    <a:pt x="19134" y="8750"/>
                  </a:lnTo>
                  <a:lnTo>
                    <a:pt x="19134" y="3488"/>
                  </a:lnTo>
                  <a:lnTo>
                    <a:pt x="19540" y="3088"/>
                  </a:lnTo>
                  <a:close/>
                </a:path>
                <a:path w="33020" h="39369">
                  <a:moveTo>
                    <a:pt x="25995" y="0"/>
                  </a:moveTo>
                  <a:lnTo>
                    <a:pt x="6870" y="0"/>
                  </a:lnTo>
                  <a:lnTo>
                    <a:pt x="6870" y="3088"/>
                  </a:lnTo>
                  <a:lnTo>
                    <a:pt x="25995" y="3088"/>
                  </a:lnTo>
                  <a:lnTo>
                    <a:pt x="25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95397" y="1955273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69">
                  <a:moveTo>
                    <a:pt x="13866" y="3488"/>
                  </a:moveTo>
                  <a:lnTo>
                    <a:pt x="13704" y="3393"/>
                  </a:lnTo>
                  <a:lnTo>
                    <a:pt x="13488" y="3241"/>
                  </a:lnTo>
                  <a:lnTo>
                    <a:pt x="13380" y="3088"/>
                  </a:lnTo>
                  <a:lnTo>
                    <a:pt x="13236" y="2974"/>
                  </a:lnTo>
                  <a:lnTo>
                    <a:pt x="13056" y="2974"/>
                  </a:lnTo>
                  <a:lnTo>
                    <a:pt x="12876" y="2974"/>
                  </a:lnTo>
                  <a:lnTo>
                    <a:pt x="12678" y="2916"/>
                  </a:lnTo>
                  <a:lnTo>
                    <a:pt x="12461" y="2802"/>
                  </a:lnTo>
                  <a:lnTo>
                    <a:pt x="12245" y="2688"/>
                  </a:lnTo>
                  <a:lnTo>
                    <a:pt x="11957" y="2669"/>
                  </a:lnTo>
                  <a:lnTo>
                    <a:pt x="11597" y="2745"/>
                  </a:lnTo>
                  <a:lnTo>
                    <a:pt x="11237" y="2821"/>
                  </a:lnTo>
                  <a:lnTo>
                    <a:pt x="10805" y="2802"/>
                  </a:lnTo>
                  <a:lnTo>
                    <a:pt x="10300" y="2688"/>
                  </a:lnTo>
                  <a:lnTo>
                    <a:pt x="9796" y="2573"/>
                  </a:lnTo>
                  <a:lnTo>
                    <a:pt x="9166" y="2554"/>
                  </a:lnTo>
                  <a:lnTo>
                    <a:pt x="8410" y="2630"/>
                  </a:lnTo>
                  <a:lnTo>
                    <a:pt x="6951" y="2630"/>
                  </a:lnTo>
                  <a:lnTo>
                    <a:pt x="6951" y="0"/>
                  </a:lnTo>
                  <a:lnTo>
                    <a:pt x="7599" y="0"/>
                  </a:lnTo>
                  <a:lnTo>
                    <a:pt x="8464" y="114"/>
                  </a:lnTo>
                  <a:lnTo>
                    <a:pt x="11435" y="171"/>
                  </a:lnTo>
                  <a:lnTo>
                    <a:pt x="16513" y="171"/>
                  </a:lnTo>
                  <a:lnTo>
                    <a:pt x="21592" y="171"/>
                  </a:lnTo>
                  <a:lnTo>
                    <a:pt x="24563" y="114"/>
                  </a:lnTo>
                  <a:lnTo>
                    <a:pt x="25428" y="0"/>
                  </a:lnTo>
                  <a:lnTo>
                    <a:pt x="26076" y="0"/>
                  </a:lnTo>
                  <a:lnTo>
                    <a:pt x="26076" y="2630"/>
                  </a:lnTo>
                  <a:lnTo>
                    <a:pt x="24617" y="2630"/>
                  </a:lnTo>
                  <a:lnTo>
                    <a:pt x="23069" y="2630"/>
                  </a:lnTo>
                  <a:lnTo>
                    <a:pt x="21916" y="2669"/>
                  </a:lnTo>
                  <a:lnTo>
                    <a:pt x="21160" y="2745"/>
                  </a:lnTo>
                  <a:lnTo>
                    <a:pt x="20403" y="2821"/>
                  </a:lnTo>
                  <a:lnTo>
                    <a:pt x="19953" y="2897"/>
                  </a:lnTo>
                  <a:lnTo>
                    <a:pt x="19809" y="2974"/>
                  </a:lnTo>
                  <a:lnTo>
                    <a:pt x="19665" y="3050"/>
                  </a:lnTo>
                  <a:lnTo>
                    <a:pt x="19467" y="3221"/>
                  </a:lnTo>
                  <a:lnTo>
                    <a:pt x="19215" y="3488"/>
                  </a:lnTo>
                  <a:lnTo>
                    <a:pt x="19215" y="8579"/>
                  </a:lnTo>
                  <a:lnTo>
                    <a:pt x="19971" y="8693"/>
                  </a:lnTo>
                  <a:lnTo>
                    <a:pt x="23573" y="9151"/>
                  </a:lnTo>
                  <a:lnTo>
                    <a:pt x="26634" y="10390"/>
                  </a:lnTo>
                  <a:lnTo>
                    <a:pt x="29155" y="12411"/>
                  </a:lnTo>
                  <a:lnTo>
                    <a:pt x="31677" y="14432"/>
                  </a:lnTo>
                  <a:lnTo>
                    <a:pt x="32937" y="16796"/>
                  </a:lnTo>
                  <a:lnTo>
                    <a:pt x="32937" y="19503"/>
                  </a:lnTo>
                  <a:lnTo>
                    <a:pt x="32937" y="21066"/>
                  </a:lnTo>
                  <a:lnTo>
                    <a:pt x="32523" y="22496"/>
                  </a:lnTo>
                  <a:lnTo>
                    <a:pt x="31695" y="23793"/>
                  </a:lnTo>
                  <a:lnTo>
                    <a:pt x="30866" y="25089"/>
                  </a:lnTo>
                  <a:lnTo>
                    <a:pt x="29804" y="26195"/>
                  </a:lnTo>
                  <a:lnTo>
                    <a:pt x="28507" y="27110"/>
                  </a:lnTo>
                  <a:lnTo>
                    <a:pt x="27211" y="28025"/>
                  </a:lnTo>
                  <a:lnTo>
                    <a:pt x="25824" y="28730"/>
                  </a:lnTo>
                  <a:lnTo>
                    <a:pt x="19215" y="30484"/>
                  </a:lnTo>
                  <a:lnTo>
                    <a:pt x="19215" y="35575"/>
                  </a:lnTo>
                  <a:lnTo>
                    <a:pt x="19431" y="35804"/>
                  </a:lnTo>
                  <a:lnTo>
                    <a:pt x="19611" y="35956"/>
                  </a:lnTo>
                  <a:lnTo>
                    <a:pt x="19755" y="36032"/>
                  </a:lnTo>
                  <a:lnTo>
                    <a:pt x="19899" y="36109"/>
                  </a:lnTo>
                  <a:lnTo>
                    <a:pt x="20367" y="36204"/>
                  </a:lnTo>
                  <a:lnTo>
                    <a:pt x="21160" y="36318"/>
                  </a:lnTo>
                  <a:lnTo>
                    <a:pt x="21952" y="36433"/>
                  </a:lnTo>
                  <a:lnTo>
                    <a:pt x="23105" y="36471"/>
                  </a:lnTo>
                  <a:lnTo>
                    <a:pt x="24617" y="36433"/>
                  </a:lnTo>
                  <a:lnTo>
                    <a:pt x="26076" y="36433"/>
                  </a:lnTo>
                  <a:lnTo>
                    <a:pt x="26076" y="39064"/>
                  </a:lnTo>
                  <a:lnTo>
                    <a:pt x="25428" y="39064"/>
                  </a:lnTo>
                  <a:lnTo>
                    <a:pt x="24563" y="38949"/>
                  </a:lnTo>
                  <a:lnTo>
                    <a:pt x="21592" y="38892"/>
                  </a:lnTo>
                  <a:lnTo>
                    <a:pt x="16513" y="38892"/>
                  </a:lnTo>
                  <a:lnTo>
                    <a:pt x="11435" y="38892"/>
                  </a:lnTo>
                  <a:lnTo>
                    <a:pt x="8464" y="38949"/>
                  </a:lnTo>
                  <a:lnTo>
                    <a:pt x="7599" y="39064"/>
                  </a:lnTo>
                  <a:lnTo>
                    <a:pt x="6951" y="39064"/>
                  </a:lnTo>
                  <a:lnTo>
                    <a:pt x="6951" y="36433"/>
                  </a:lnTo>
                  <a:lnTo>
                    <a:pt x="8410" y="36433"/>
                  </a:lnTo>
                  <a:lnTo>
                    <a:pt x="9130" y="36433"/>
                  </a:lnTo>
                  <a:lnTo>
                    <a:pt x="9742" y="36433"/>
                  </a:lnTo>
                  <a:lnTo>
                    <a:pt x="10246" y="36433"/>
                  </a:lnTo>
                  <a:lnTo>
                    <a:pt x="10751" y="36433"/>
                  </a:lnTo>
                  <a:lnTo>
                    <a:pt x="11201" y="36414"/>
                  </a:lnTo>
                  <a:lnTo>
                    <a:pt x="11597" y="36376"/>
                  </a:lnTo>
                  <a:lnTo>
                    <a:pt x="11993" y="36337"/>
                  </a:lnTo>
                  <a:lnTo>
                    <a:pt x="12281" y="36318"/>
                  </a:lnTo>
                  <a:lnTo>
                    <a:pt x="12461" y="36318"/>
                  </a:lnTo>
                  <a:lnTo>
                    <a:pt x="12642" y="36318"/>
                  </a:lnTo>
                  <a:lnTo>
                    <a:pt x="12840" y="36261"/>
                  </a:lnTo>
                  <a:lnTo>
                    <a:pt x="13380" y="35975"/>
                  </a:lnTo>
                  <a:lnTo>
                    <a:pt x="13452" y="35918"/>
                  </a:lnTo>
                  <a:lnTo>
                    <a:pt x="13596" y="35804"/>
                  </a:lnTo>
                  <a:lnTo>
                    <a:pt x="13740" y="35689"/>
                  </a:lnTo>
                  <a:lnTo>
                    <a:pt x="13866" y="30484"/>
                  </a:lnTo>
                  <a:lnTo>
                    <a:pt x="13722" y="30446"/>
                  </a:lnTo>
                  <a:lnTo>
                    <a:pt x="13344" y="30389"/>
                  </a:lnTo>
                  <a:lnTo>
                    <a:pt x="12624" y="30313"/>
                  </a:lnTo>
                  <a:lnTo>
                    <a:pt x="11903" y="30237"/>
                  </a:lnTo>
                  <a:lnTo>
                    <a:pt x="10877" y="29989"/>
                  </a:lnTo>
                  <a:lnTo>
                    <a:pt x="9544" y="29569"/>
                  </a:lnTo>
                  <a:lnTo>
                    <a:pt x="8211" y="29150"/>
                  </a:lnTo>
                  <a:lnTo>
                    <a:pt x="2575" y="25451"/>
                  </a:lnTo>
                  <a:lnTo>
                    <a:pt x="1854" y="24727"/>
                  </a:lnTo>
                  <a:lnTo>
                    <a:pt x="1242" y="23850"/>
                  </a:lnTo>
                  <a:lnTo>
                    <a:pt x="738" y="22820"/>
                  </a:lnTo>
                  <a:lnTo>
                    <a:pt x="234" y="21791"/>
                  </a:lnTo>
                  <a:lnTo>
                    <a:pt x="0" y="20685"/>
                  </a:lnTo>
                  <a:lnTo>
                    <a:pt x="36" y="19503"/>
                  </a:lnTo>
                  <a:lnTo>
                    <a:pt x="36" y="16758"/>
                  </a:lnTo>
                  <a:lnTo>
                    <a:pt x="1332" y="14375"/>
                  </a:lnTo>
                  <a:lnTo>
                    <a:pt x="3925" y="12354"/>
                  </a:lnTo>
                  <a:lnTo>
                    <a:pt x="6519" y="10333"/>
                  </a:lnTo>
                  <a:lnTo>
                    <a:pt x="9508" y="9132"/>
                  </a:lnTo>
                  <a:lnTo>
                    <a:pt x="12894" y="8750"/>
                  </a:lnTo>
                  <a:lnTo>
                    <a:pt x="13434" y="8674"/>
                  </a:lnTo>
                  <a:lnTo>
                    <a:pt x="13722" y="8617"/>
                  </a:lnTo>
                  <a:lnTo>
                    <a:pt x="13866" y="8579"/>
                  </a:lnTo>
                  <a:lnTo>
                    <a:pt x="13866" y="3488"/>
                  </a:lnTo>
                  <a:close/>
                </a:path>
                <a:path w="33020" h="39369">
                  <a:moveTo>
                    <a:pt x="6194" y="19503"/>
                  </a:moveTo>
                  <a:lnTo>
                    <a:pt x="6194" y="24651"/>
                  </a:lnTo>
                  <a:lnTo>
                    <a:pt x="8662" y="27587"/>
                  </a:lnTo>
                  <a:lnTo>
                    <a:pt x="13596" y="28311"/>
                  </a:lnTo>
                  <a:lnTo>
                    <a:pt x="13866" y="28311"/>
                  </a:lnTo>
                  <a:lnTo>
                    <a:pt x="13866" y="10752"/>
                  </a:lnTo>
                  <a:lnTo>
                    <a:pt x="13704" y="10752"/>
                  </a:lnTo>
                  <a:lnTo>
                    <a:pt x="13416" y="10752"/>
                  </a:lnTo>
                  <a:lnTo>
                    <a:pt x="12930" y="10828"/>
                  </a:lnTo>
                  <a:lnTo>
                    <a:pt x="12245" y="10981"/>
                  </a:lnTo>
                  <a:lnTo>
                    <a:pt x="11561" y="11133"/>
                  </a:lnTo>
                  <a:lnTo>
                    <a:pt x="10643" y="11553"/>
                  </a:lnTo>
                  <a:lnTo>
                    <a:pt x="9490" y="12239"/>
                  </a:lnTo>
                  <a:lnTo>
                    <a:pt x="8337" y="12926"/>
                  </a:lnTo>
                  <a:lnTo>
                    <a:pt x="7527" y="13803"/>
                  </a:lnTo>
                  <a:lnTo>
                    <a:pt x="7059" y="14870"/>
                  </a:lnTo>
                  <a:lnTo>
                    <a:pt x="6483" y="16167"/>
                  </a:lnTo>
                  <a:lnTo>
                    <a:pt x="6194" y="17711"/>
                  </a:lnTo>
                  <a:lnTo>
                    <a:pt x="6194" y="19503"/>
                  </a:lnTo>
                  <a:close/>
                </a:path>
                <a:path w="33020" h="39369">
                  <a:moveTo>
                    <a:pt x="19431" y="28311"/>
                  </a:moveTo>
                  <a:lnTo>
                    <a:pt x="26778" y="22134"/>
                  </a:lnTo>
                  <a:lnTo>
                    <a:pt x="26778" y="19503"/>
                  </a:lnTo>
                  <a:lnTo>
                    <a:pt x="26778" y="17902"/>
                  </a:lnTo>
                  <a:lnTo>
                    <a:pt x="26562" y="16529"/>
                  </a:lnTo>
                  <a:lnTo>
                    <a:pt x="26130" y="15385"/>
                  </a:lnTo>
                  <a:lnTo>
                    <a:pt x="25698" y="14241"/>
                  </a:lnTo>
                  <a:lnTo>
                    <a:pt x="22402" y="11553"/>
                  </a:lnTo>
                  <a:lnTo>
                    <a:pt x="21790" y="11286"/>
                  </a:lnTo>
                  <a:lnTo>
                    <a:pt x="21142" y="11095"/>
                  </a:lnTo>
                  <a:lnTo>
                    <a:pt x="20457" y="10981"/>
                  </a:lnTo>
                  <a:lnTo>
                    <a:pt x="19773" y="10867"/>
                  </a:lnTo>
                  <a:lnTo>
                    <a:pt x="19431" y="10790"/>
                  </a:lnTo>
                  <a:lnTo>
                    <a:pt x="19161" y="10752"/>
                  </a:lnTo>
                  <a:lnTo>
                    <a:pt x="19161" y="28311"/>
                  </a:lnTo>
                  <a:lnTo>
                    <a:pt x="19431" y="283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11911" y="1886442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57111"/>
                  </a:moveTo>
                  <a:lnTo>
                    <a:pt x="0" y="0"/>
                  </a:lnTo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04880" y="1872378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14062" y="14063"/>
                  </a:moveTo>
                  <a:lnTo>
                    <a:pt x="0" y="14063"/>
                  </a:lnTo>
                  <a:lnTo>
                    <a:pt x="7031" y="0"/>
                  </a:lnTo>
                  <a:lnTo>
                    <a:pt x="14062" y="14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04880" y="1872378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7031" y="0"/>
                  </a:moveTo>
                  <a:lnTo>
                    <a:pt x="14062" y="14063"/>
                  </a:lnTo>
                  <a:lnTo>
                    <a:pt x="0" y="14063"/>
                  </a:lnTo>
                  <a:lnTo>
                    <a:pt x="7031" y="0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411911" y="204269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7111"/>
                  </a:lnTo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04880" y="2028635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14062" y="14063"/>
                  </a:moveTo>
                  <a:lnTo>
                    <a:pt x="0" y="14063"/>
                  </a:lnTo>
                  <a:lnTo>
                    <a:pt x="7031" y="0"/>
                  </a:lnTo>
                  <a:lnTo>
                    <a:pt x="14062" y="14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04880" y="2028635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7031" y="0"/>
                  </a:moveTo>
                  <a:lnTo>
                    <a:pt x="14062" y="14063"/>
                  </a:lnTo>
                  <a:lnTo>
                    <a:pt x="0" y="14063"/>
                  </a:lnTo>
                  <a:lnTo>
                    <a:pt x="7031" y="0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9097" y="2236535"/>
              <a:ext cx="334226" cy="781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5905" y="1342277"/>
              <a:ext cx="231159" cy="21063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411911" y="1730185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7111"/>
                  </a:lnTo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04880" y="1716122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14062" y="14063"/>
                  </a:moveTo>
                  <a:lnTo>
                    <a:pt x="0" y="14063"/>
                  </a:lnTo>
                  <a:lnTo>
                    <a:pt x="7031" y="0"/>
                  </a:lnTo>
                  <a:lnTo>
                    <a:pt x="14062" y="14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04880" y="1716122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7031" y="0"/>
                  </a:moveTo>
                  <a:lnTo>
                    <a:pt x="14062" y="14063"/>
                  </a:lnTo>
                  <a:lnTo>
                    <a:pt x="0" y="14063"/>
                  </a:lnTo>
                  <a:lnTo>
                    <a:pt x="7031" y="0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138462" y="1982618"/>
              <a:ext cx="206375" cy="0"/>
            </a:xfrm>
            <a:custGeom>
              <a:avLst/>
              <a:gdLst/>
              <a:ahLst/>
              <a:cxnLst/>
              <a:rect l="l" t="t" r="r" b="b"/>
              <a:pathLst>
                <a:path w="206375">
                  <a:moveTo>
                    <a:pt x="0" y="0"/>
                  </a:moveTo>
                  <a:lnTo>
                    <a:pt x="206258" y="0"/>
                  </a:lnTo>
                </a:path>
              </a:pathLst>
            </a:custGeom>
            <a:ln w="625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351831" y="1975586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0" y="14063"/>
                  </a:moveTo>
                  <a:lnTo>
                    <a:pt x="0" y="0"/>
                  </a:lnTo>
                  <a:lnTo>
                    <a:pt x="14063" y="7031"/>
                  </a:lnTo>
                  <a:lnTo>
                    <a:pt x="0" y="14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351831" y="1975586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14063" y="7031"/>
                  </a:moveTo>
                  <a:lnTo>
                    <a:pt x="0" y="14063"/>
                  </a:lnTo>
                  <a:lnTo>
                    <a:pt x="0" y="0"/>
                  </a:lnTo>
                  <a:lnTo>
                    <a:pt x="14063" y="7031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294719" y="1787297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128" y="78128"/>
                  </a:moveTo>
                  <a:lnTo>
                    <a:pt x="0" y="78128"/>
                  </a:lnTo>
                  <a:lnTo>
                    <a:pt x="0" y="0"/>
                  </a:lnTo>
                  <a:lnTo>
                    <a:pt x="78128" y="0"/>
                  </a:lnTo>
                  <a:lnTo>
                    <a:pt x="78128" y="78128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294719" y="1787297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78128" y="0"/>
                  </a:lnTo>
                  <a:lnTo>
                    <a:pt x="78128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294719" y="209981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128" y="78128"/>
                  </a:moveTo>
                  <a:lnTo>
                    <a:pt x="0" y="78128"/>
                  </a:lnTo>
                  <a:lnTo>
                    <a:pt x="0" y="0"/>
                  </a:lnTo>
                  <a:lnTo>
                    <a:pt x="78128" y="0"/>
                  </a:lnTo>
                  <a:lnTo>
                    <a:pt x="78128" y="78128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94719" y="209981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78128" y="0"/>
                  </a:lnTo>
                  <a:lnTo>
                    <a:pt x="78128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372847" y="2099810"/>
              <a:ext cx="156845" cy="78740"/>
            </a:xfrm>
            <a:custGeom>
              <a:avLst/>
              <a:gdLst/>
              <a:ahLst/>
              <a:cxnLst/>
              <a:rect l="l" t="t" r="r" b="b"/>
              <a:pathLst>
                <a:path w="156845" h="78739">
                  <a:moveTo>
                    <a:pt x="156256" y="78128"/>
                  </a:moveTo>
                  <a:lnTo>
                    <a:pt x="0" y="78128"/>
                  </a:lnTo>
                  <a:lnTo>
                    <a:pt x="0" y="0"/>
                  </a:lnTo>
                  <a:lnTo>
                    <a:pt x="156256" y="0"/>
                  </a:lnTo>
                  <a:lnTo>
                    <a:pt x="156256" y="78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368941" y="2099810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5">
                  <a:moveTo>
                    <a:pt x="0" y="0"/>
                  </a:moveTo>
                  <a:lnTo>
                    <a:pt x="156256" y="0"/>
                  </a:lnTo>
                </a:path>
              </a:pathLst>
            </a:custGeom>
            <a:ln w="7812">
              <a:solidFill>
                <a:srgbClr val="6B8EB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517379" y="2103729"/>
              <a:ext cx="15875" cy="78740"/>
            </a:xfrm>
            <a:custGeom>
              <a:avLst/>
              <a:gdLst/>
              <a:ahLst/>
              <a:cxnLst/>
              <a:rect l="l" t="t" r="r" b="b"/>
              <a:pathLst>
                <a:path w="15875" h="78739">
                  <a:moveTo>
                    <a:pt x="15621" y="70307"/>
                  </a:moveTo>
                  <a:lnTo>
                    <a:pt x="0" y="70307"/>
                  </a:lnTo>
                  <a:lnTo>
                    <a:pt x="0" y="78117"/>
                  </a:lnTo>
                  <a:lnTo>
                    <a:pt x="15621" y="78117"/>
                  </a:lnTo>
                  <a:lnTo>
                    <a:pt x="15621" y="70307"/>
                  </a:lnTo>
                  <a:close/>
                </a:path>
                <a:path w="15875" h="78739">
                  <a:moveTo>
                    <a:pt x="15621" y="46875"/>
                  </a:moveTo>
                  <a:lnTo>
                    <a:pt x="7810" y="46875"/>
                  </a:lnTo>
                  <a:lnTo>
                    <a:pt x="7810" y="62496"/>
                  </a:lnTo>
                  <a:lnTo>
                    <a:pt x="15621" y="62496"/>
                  </a:lnTo>
                  <a:lnTo>
                    <a:pt x="15621" y="46875"/>
                  </a:lnTo>
                  <a:close/>
                </a:path>
                <a:path w="15875" h="78739">
                  <a:moveTo>
                    <a:pt x="15621" y="23431"/>
                  </a:moveTo>
                  <a:lnTo>
                    <a:pt x="7810" y="23431"/>
                  </a:lnTo>
                  <a:lnTo>
                    <a:pt x="7810" y="39052"/>
                  </a:lnTo>
                  <a:lnTo>
                    <a:pt x="15621" y="39052"/>
                  </a:lnTo>
                  <a:lnTo>
                    <a:pt x="15621" y="23431"/>
                  </a:lnTo>
                  <a:close/>
                </a:path>
                <a:path w="15875" h="78739">
                  <a:moveTo>
                    <a:pt x="15621" y="0"/>
                  </a:moveTo>
                  <a:lnTo>
                    <a:pt x="7810" y="0"/>
                  </a:lnTo>
                  <a:lnTo>
                    <a:pt x="7810" y="15621"/>
                  </a:lnTo>
                  <a:lnTo>
                    <a:pt x="15621" y="15621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6B8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00192" y="2177939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379" y="0"/>
                  </a:lnTo>
                </a:path>
              </a:pathLst>
            </a:custGeom>
            <a:ln w="7812">
              <a:solidFill>
                <a:srgbClr val="6B8EB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368929" y="2099817"/>
              <a:ext cx="86360" cy="82550"/>
            </a:xfrm>
            <a:custGeom>
              <a:avLst/>
              <a:gdLst/>
              <a:ahLst/>
              <a:cxnLst/>
              <a:rect l="l" t="t" r="r" b="b"/>
              <a:pathLst>
                <a:path w="86360" h="82550">
                  <a:moveTo>
                    <a:pt x="7823" y="58597"/>
                  </a:moveTo>
                  <a:lnTo>
                    <a:pt x="0" y="58597"/>
                  </a:lnTo>
                  <a:lnTo>
                    <a:pt x="0" y="74218"/>
                  </a:lnTo>
                  <a:lnTo>
                    <a:pt x="7823" y="74218"/>
                  </a:lnTo>
                  <a:lnTo>
                    <a:pt x="7823" y="58597"/>
                  </a:lnTo>
                  <a:close/>
                </a:path>
                <a:path w="86360" h="82550">
                  <a:moveTo>
                    <a:pt x="7823" y="35153"/>
                  </a:moveTo>
                  <a:lnTo>
                    <a:pt x="0" y="35153"/>
                  </a:lnTo>
                  <a:lnTo>
                    <a:pt x="0" y="50787"/>
                  </a:lnTo>
                  <a:lnTo>
                    <a:pt x="7823" y="50787"/>
                  </a:lnTo>
                  <a:lnTo>
                    <a:pt x="7823" y="35153"/>
                  </a:lnTo>
                  <a:close/>
                </a:path>
                <a:path w="86360" h="82550">
                  <a:moveTo>
                    <a:pt x="7823" y="11722"/>
                  </a:moveTo>
                  <a:lnTo>
                    <a:pt x="0" y="11722"/>
                  </a:lnTo>
                  <a:lnTo>
                    <a:pt x="0" y="27343"/>
                  </a:lnTo>
                  <a:lnTo>
                    <a:pt x="7823" y="27343"/>
                  </a:lnTo>
                  <a:lnTo>
                    <a:pt x="7823" y="11722"/>
                  </a:lnTo>
                  <a:close/>
                </a:path>
                <a:path w="86360" h="82550">
                  <a:moveTo>
                    <a:pt x="23444" y="74218"/>
                  </a:moveTo>
                  <a:lnTo>
                    <a:pt x="7823" y="74218"/>
                  </a:lnTo>
                  <a:lnTo>
                    <a:pt x="7823" y="82029"/>
                  </a:lnTo>
                  <a:lnTo>
                    <a:pt x="23444" y="82029"/>
                  </a:lnTo>
                  <a:lnTo>
                    <a:pt x="23444" y="74218"/>
                  </a:lnTo>
                  <a:close/>
                </a:path>
                <a:path w="86360" h="82550">
                  <a:moveTo>
                    <a:pt x="85940" y="70319"/>
                  </a:moveTo>
                  <a:lnTo>
                    <a:pt x="78130" y="70319"/>
                  </a:lnTo>
                  <a:lnTo>
                    <a:pt x="78130" y="78130"/>
                  </a:lnTo>
                  <a:lnTo>
                    <a:pt x="85940" y="78130"/>
                  </a:lnTo>
                  <a:lnTo>
                    <a:pt x="85940" y="70319"/>
                  </a:lnTo>
                  <a:close/>
                </a:path>
                <a:path w="86360" h="82550">
                  <a:moveTo>
                    <a:pt x="85940" y="46875"/>
                  </a:moveTo>
                  <a:lnTo>
                    <a:pt x="78130" y="46875"/>
                  </a:lnTo>
                  <a:lnTo>
                    <a:pt x="78130" y="54686"/>
                  </a:lnTo>
                  <a:lnTo>
                    <a:pt x="85940" y="54686"/>
                  </a:lnTo>
                  <a:lnTo>
                    <a:pt x="85940" y="46875"/>
                  </a:lnTo>
                  <a:close/>
                </a:path>
                <a:path w="86360" h="82550">
                  <a:moveTo>
                    <a:pt x="85940" y="23431"/>
                  </a:moveTo>
                  <a:lnTo>
                    <a:pt x="78130" y="23431"/>
                  </a:lnTo>
                  <a:lnTo>
                    <a:pt x="78130" y="31254"/>
                  </a:lnTo>
                  <a:lnTo>
                    <a:pt x="85940" y="31254"/>
                  </a:lnTo>
                  <a:lnTo>
                    <a:pt x="85940" y="23431"/>
                  </a:lnTo>
                  <a:close/>
                </a:path>
                <a:path w="86360" h="82550">
                  <a:moveTo>
                    <a:pt x="85940" y="0"/>
                  </a:moveTo>
                  <a:lnTo>
                    <a:pt x="78130" y="0"/>
                  </a:lnTo>
                  <a:lnTo>
                    <a:pt x="78130" y="7810"/>
                  </a:lnTo>
                  <a:lnTo>
                    <a:pt x="85940" y="7810"/>
                  </a:lnTo>
                  <a:lnTo>
                    <a:pt x="85940" y="0"/>
                  </a:lnTo>
                  <a:close/>
                </a:path>
              </a:pathLst>
            </a:custGeom>
            <a:solidFill>
              <a:srgbClr val="6B8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2847" y="1787297"/>
              <a:ext cx="156256" cy="7812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372847" y="1787297"/>
              <a:ext cx="156845" cy="78740"/>
            </a:xfrm>
            <a:custGeom>
              <a:avLst/>
              <a:gdLst/>
              <a:ahLst/>
              <a:cxnLst/>
              <a:rect l="l" t="t" r="r" b="b"/>
              <a:pathLst>
                <a:path w="156845" h="78739">
                  <a:moveTo>
                    <a:pt x="0" y="0"/>
                  </a:moveTo>
                  <a:lnTo>
                    <a:pt x="156256" y="0"/>
                  </a:lnTo>
                  <a:lnTo>
                    <a:pt x="156256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50976" y="1787297"/>
              <a:ext cx="0" cy="78740"/>
            </a:xfrm>
            <a:custGeom>
              <a:avLst/>
              <a:gdLst/>
              <a:ahLst/>
              <a:cxnLst/>
              <a:rect l="l" t="t" r="r" b="b"/>
              <a:pathLst>
                <a:path h="78739">
                  <a:moveTo>
                    <a:pt x="0" y="0"/>
                  </a:moveTo>
                  <a:lnTo>
                    <a:pt x="0" y="78128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4069" y="1981960"/>
              <a:ext cx="103639" cy="9831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4743" y="1182775"/>
              <a:ext cx="616306" cy="10839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138462" y="1631040"/>
              <a:ext cx="135255" cy="0"/>
            </a:xfrm>
            <a:custGeom>
              <a:avLst/>
              <a:gdLst/>
              <a:ahLst/>
              <a:cxnLst/>
              <a:rect l="l" t="t" r="r" b="b"/>
              <a:pathLst>
                <a:path w="135254">
                  <a:moveTo>
                    <a:pt x="0" y="0"/>
                  </a:moveTo>
                  <a:lnTo>
                    <a:pt x="135240" y="0"/>
                  </a:lnTo>
                </a:path>
              </a:pathLst>
            </a:custGeom>
            <a:ln w="6250">
              <a:solidFill>
                <a:srgbClr val="234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273702" y="1624008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0" y="14063"/>
                  </a:moveTo>
                  <a:lnTo>
                    <a:pt x="0" y="0"/>
                  </a:lnTo>
                  <a:lnTo>
                    <a:pt x="14063" y="7031"/>
                  </a:lnTo>
                  <a:lnTo>
                    <a:pt x="0" y="14063"/>
                  </a:lnTo>
                  <a:close/>
                </a:path>
              </a:pathLst>
            </a:custGeom>
            <a:solidFill>
              <a:srgbClr val="2344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273702" y="1624008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14063" y="7031"/>
                  </a:moveTo>
                  <a:lnTo>
                    <a:pt x="0" y="14063"/>
                  </a:lnTo>
                  <a:lnTo>
                    <a:pt x="0" y="0"/>
                  </a:lnTo>
                  <a:lnTo>
                    <a:pt x="14063" y="7031"/>
                  </a:lnTo>
                  <a:close/>
                </a:path>
              </a:pathLst>
            </a:custGeom>
            <a:ln w="6250">
              <a:solidFill>
                <a:srgbClr val="234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294719" y="1552911"/>
              <a:ext cx="234950" cy="156845"/>
            </a:xfrm>
            <a:custGeom>
              <a:avLst/>
              <a:gdLst/>
              <a:ahLst/>
              <a:cxnLst/>
              <a:rect l="l" t="t" r="r" b="b"/>
              <a:pathLst>
                <a:path w="234950" h="156844">
                  <a:moveTo>
                    <a:pt x="193505" y="156256"/>
                  </a:moveTo>
                  <a:lnTo>
                    <a:pt x="40879" y="156256"/>
                  </a:lnTo>
                  <a:lnTo>
                    <a:pt x="38033" y="155976"/>
                  </a:lnTo>
                  <a:lnTo>
                    <a:pt x="5777" y="134423"/>
                  </a:lnTo>
                  <a:lnTo>
                    <a:pt x="0" y="115377"/>
                  </a:lnTo>
                  <a:lnTo>
                    <a:pt x="0" y="40879"/>
                  </a:lnTo>
                  <a:lnTo>
                    <a:pt x="21832" y="5777"/>
                  </a:lnTo>
                  <a:lnTo>
                    <a:pt x="40879" y="0"/>
                  </a:lnTo>
                  <a:lnTo>
                    <a:pt x="43751" y="0"/>
                  </a:lnTo>
                  <a:lnTo>
                    <a:pt x="193505" y="0"/>
                  </a:lnTo>
                  <a:lnTo>
                    <a:pt x="228607" y="21833"/>
                  </a:lnTo>
                  <a:lnTo>
                    <a:pt x="234384" y="40879"/>
                  </a:lnTo>
                  <a:lnTo>
                    <a:pt x="234384" y="115377"/>
                  </a:lnTo>
                  <a:lnTo>
                    <a:pt x="212551" y="150479"/>
                  </a:lnTo>
                  <a:lnTo>
                    <a:pt x="196351" y="155976"/>
                  </a:lnTo>
                  <a:lnTo>
                    <a:pt x="193505" y="156256"/>
                  </a:lnTo>
                  <a:close/>
                </a:path>
              </a:pathLst>
            </a:custGeom>
            <a:solidFill>
              <a:srgbClr val="B9C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294719" y="1552911"/>
              <a:ext cx="234950" cy="156845"/>
            </a:xfrm>
            <a:custGeom>
              <a:avLst/>
              <a:gdLst/>
              <a:ahLst/>
              <a:cxnLst/>
              <a:rect l="l" t="t" r="r" b="b"/>
              <a:pathLst>
                <a:path w="234950" h="156844">
                  <a:moveTo>
                    <a:pt x="43751" y="0"/>
                  </a:moveTo>
                  <a:lnTo>
                    <a:pt x="190633" y="0"/>
                  </a:lnTo>
                  <a:lnTo>
                    <a:pt x="193505" y="0"/>
                  </a:lnTo>
                  <a:lnTo>
                    <a:pt x="196351" y="280"/>
                  </a:lnTo>
                  <a:lnTo>
                    <a:pt x="199168" y="840"/>
                  </a:lnTo>
                  <a:lnTo>
                    <a:pt x="201986" y="1401"/>
                  </a:lnTo>
                  <a:lnTo>
                    <a:pt x="204722" y="2231"/>
                  </a:lnTo>
                  <a:lnTo>
                    <a:pt x="207375" y="3330"/>
                  </a:lnTo>
                  <a:lnTo>
                    <a:pt x="210029" y="4429"/>
                  </a:lnTo>
                  <a:lnTo>
                    <a:pt x="221570" y="12814"/>
                  </a:lnTo>
                  <a:lnTo>
                    <a:pt x="223601" y="14845"/>
                  </a:lnTo>
                  <a:lnTo>
                    <a:pt x="225415" y="17055"/>
                  </a:lnTo>
                  <a:lnTo>
                    <a:pt x="227011" y="19444"/>
                  </a:lnTo>
                  <a:lnTo>
                    <a:pt x="228607" y="21833"/>
                  </a:lnTo>
                  <a:lnTo>
                    <a:pt x="229955" y="24354"/>
                  </a:lnTo>
                  <a:lnTo>
                    <a:pt x="231054" y="27008"/>
                  </a:lnTo>
                  <a:lnTo>
                    <a:pt x="232153" y="29662"/>
                  </a:lnTo>
                  <a:lnTo>
                    <a:pt x="234385" y="43751"/>
                  </a:lnTo>
                  <a:lnTo>
                    <a:pt x="234385" y="112504"/>
                  </a:lnTo>
                  <a:lnTo>
                    <a:pt x="227011" y="136812"/>
                  </a:lnTo>
                  <a:lnTo>
                    <a:pt x="225415" y="139200"/>
                  </a:lnTo>
                  <a:lnTo>
                    <a:pt x="214940" y="148883"/>
                  </a:lnTo>
                  <a:lnTo>
                    <a:pt x="212551" y="150479"/>
                  </a:lnTo>
                  <a:lnTo>
                    <a:pt x="210030" y="151826"/>
                  </a:lnTo>
                  <a:lnTo>
                    <a:pt x="207376" y="152926"/>
                  </a:lnTo>
                  <a:lnTo>
                    <a:pt x="204722" y="154025"/>
                  </a:lnTo>
                  <a:lnTo>
                    <a:pt x="201986" y="154855"/>
                  </a:lnTo>
                  <a:lnTo>
                    <a:pt x="199168" y="155416"/>
                  </a:lnTo>
                  <a:lnTo>
                    <a:pt x="196351" y="155976"/>
                  </a:lnTo>
                  <a:lnTo>
                    <a:pt x="193505" y="156256"/>
                  </a:lnTo>
                  <a:lnTo>
                    <a:pt x="190633" y="156256"/>
                  </a:lnTo>
                  <a:lnTo>
                    <a:pt x="43751" y="156256"/>
                  </a:lnTo>
                  <a:lnTo>
                    <a:pt x="40879" y="156256"/>
                  </a:lnTo>
                  <a:lnTo>
                    <a:pt x="38033" y="155976"/>
                  </a:lnTo>
                  <a:lnTo>
                    <a:pt x="35216" y="155416"/>
                  </a:lnTo>
                  <a:lnTo>
                    <a:pt x="32398" y="154855"/>
                  </a:lnTo>
                  <a:lnTo>
                    <a:pt x="29662" y="154025"/>
                  </a:lnTo>
                  <a:lnTo>
                    <a:pt x="27008" y="152926"/>
                  </a:lnTo>
                  <a:lnTo>
                    <a:pt x="24354" y="151826"/>
                  </a:lnTo>
                  <a:lnTo>
                    <a:pt x="12814" y="143442"/>
                  </a:lnTo>
                  <a:lnTo>
                    <a:pt x="10783" y="141410"/>
                  </a:lnTo>
                  <a:lnTo>
                    <a:pt x="8969" y="139200"/>
                  </a:lnTo>
                  <a:lnTo>
                    <a:pt x="7373" y="136812"/>
                  </a:lnTo>
                  <a:lnTo>
                    <a:pt x="5777" y="134423"/>
                  </a:lnTo>
                  <a:lnTo>
                    <a:pt x="0" y="115377"/>
                  </a:lnTo>
                  <a:lnTo>
                    <a:pt x="0" y="112504"/>
                  </a:lnTo>
                  <a:lnTo>
                    <a:pt x="0" y="43751"/>
                  </a:lnTo>
                  <a:lnTo>
                    <a:pt x="0" y="40879"/>
                  </a:lnTo>
                  <a:lnTo>
                    <a:pt x="280" y="38033"/>
                  </a:lnTo>
                  <a:lnTo>
                    <a:pt x="840" y="35216"/>
                  </a:lnTo>
                  <a:lnTo>
                    <a:pt x="1400" y="32398"/>
                  </a:lnTo>
                  <a:lnTo>
                    <a:pt x="2230" y="29662"/>
                  </a:lnTo>
                  <a:lnTo>
                    <a:pt x="3329" y="27008"/>
                  </a:lnTo>
                  <a:lnTo>
                    <a:pt x="4429" y="24354"/>
                  </a:lnTo>
                  <a:lnTo>
                    <a:pt x="12814" y="12814"/>
                  </a:lnTo>
                  <a:lnTo>
                    <a:pt x="14845" y="10783"/>
                  </a:lnTo>
                  <a:lnTo>
                    <a:pt x="40879" y="0"/>
                  </a:lnTo>
                  <a:lnTo>
                    <a:pt x="43751" y="0"/>
                  </a:lnTo>
                  <a:close/>
                </a:path>
              </a:pathLst>
            </a:custGeom>
            <a:ln w="7812">
              <a:solidFill>
                <a:srgbClr val="234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4258990" y="2005075"/>
            <a:ext cx="212090" cy="91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r>
              <a:rPr sz="400" spc="2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r>
              <a:rPr sz="400" spc="2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00" spc="-5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028995" y="1237273"/>
            <a:ext cx="1871345" cy="944880"/>
            <a:chOff x="1028995" y="1237273"/>
            <a:chExt cx="1871345" cy="944880"/>
          </a:xfrm>
        </p:grpSpPr>
        <p:sp>
          <p:nvSpPr>
            <p:cNvPr id="83" name="object 83"/>
            <p:cNvSpPr/>
            <p:nvPr/>
          </p:nvSpPr>
          <p:spPr>
            <a:xfrm>
              <a:off x="1224316" y="1730185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7111"/>
                  </a:lnTo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217285" y="1716122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14063" y="14063"/>
                  </a:moveTo>
                  <a:lnTo>
                    <a:pt x="0" y="14063"/>
                  </a:lnTo>
                  <a:lnTo>
                    <a:pt x="7031" y="0"/>
                  </a:lnTo>
                  <a:lnTo>
                    <a:pt x="14063" y="14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17285" y="1716122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7031" y="0"/>
                  </a:moveTo>
                  <a:lnTo>
                    <a:pt x="14063" y="14063"/>
                  </a:lnTo>
                  <a:lnTo>
                    <a:pt x="0" y="14063"/>
                  </a:lnTo>
                  <a:lnTo>
                    <a:pt x="7031" y="0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224316" y="204269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7111"/>
                  </a:lnTo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217285" y="2028635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14063" y="14063"/>
                  </a:moveTo>
                  <a:lnTo>
                    <a:pt x="0" y="14063"/>
                  </a:lnTo>
                  <a:lnTo>
                    <a:pt x="7031" y="0"/>
                  </a:lnTo>
                  <a:lnTo>
                    <a:pt x="14063" y="14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217285" y="2028635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7031" y="0"/>
                  </a:moveTo>
                  <a:lnTo>
                    <a:pt x="14063" y="14063"/>
                  </a:lnTo>
                  <a:lnTo>
                    <a:pt x="0" y="14063"/>
                  </a:lnTo>
                  <a:lnTo>
                    <a:pt x="7031" y="0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693087" y="204269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7111"/>
                  </a:lnTo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686055" y="2028635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14063" y="14063"/>
                  </a:moveTo>
                  <a:lnTo>
                    <a:pt x="0" y="14063"/>
                  </a:lnTo>
                  <a:lnTo>
                    <a:pt x="7031" y="0"/>
                  </a:lnTo>
                  <a:lnTo>
                    <a:pt x="14063" y="14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686055" y="2028635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7031" y="0"/>
                  </a:moveTo>
                  <a:lnTo>
                    <a:pt x="14063" y="14063"/>
                  </a:lnTo>
                  <a:lnTo>
                    <a:pt x="0" y="14063"/>
                  </a:lnTo>
                  <a:lnTo>
                    <a:pt x="7031" y="0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654022" y="1943553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128" y="39064"/>
                  </a:moveTo>
                  <a:lnTo>
                    <a:pt x="58799" y="73172"/>
                  </a:lnTo>
                  <a:lnTo>
                    <a:pt x="39064" y="78128"/>
                  </a:lnTo>
                  <a:lnTo>
                    <a:pt x="33883" y="78128"/>
                  </a:lnTo>
                  <a:lnTo>
                    <a:pt x="11441" y="66686"/>
                  </a:lnTo>
                  <a:lnTo>
                    <a:pt x="7778" y="63023"/>
                  </a:lnTo>
                  <a:lnTo>
                    <a:pt x="4955" y="58799"/>
                  </a:lnTo>
                  <a:lnTo>
                    <a:pt x="2973" y="54013"/>
                  </a:lnTo>
                  <a:lnTo>
                    <a:pt x="991" y="49227"/>
                  </a:lnTo>
                  <a:lnTo>
                    <a:pt x="0" y="44244"/>
                  </a:lnTo>
                  <a:lnTo>
                    <a:pt x="0" y="39064"/>
                  </a:lnTo>
                  <a:lnTo>
                    <a:pt x="0" y="33883"/>
                  </a:lnTo>
                  <a:lnTo>
                    <a:pt x="991" y="28900"/>
                  </a:lnTo>
                  <a:lnTo>
                    <a:pt x="2973" y="24114"/>
                  </a:lnTo>
                  <a:lnTo>
                    <a:pt x="4955" y="19328"/>
                  </a:lnTo>
                  <a:lnTo>
                    <a:pt x="7778" y="15104"/>
                  </a:lnTo>
                  <a:lnTo>
                    <a:pt x="11441" y="11441"/>
                  </a:lnTo>
                  <a:lnTo>
                    <a:pt x="15104" y="7778"/>
                  </a:lnTo>
                  <a:lnTo>
                    <a:pt x="19329" y="4955"/>
                  </a:lnTo>
                  <a:lnTo>
                    <a:pt x="24114" y="2973"/>
                  </a:lnTo>
                  <a:lnTo>
                    <a:pt x="28900" y="991"/>
                  </a:lnTo>
                  <a:lnTo>
                    <a:pt x="33883" y="0"/>
                  </a:lnTo>
                  <a:lnTo>
                    <a:pt x="39064" y="0"/>
                  </a:lnTo>
                  <a:lnTo>
                    <a:pt x="44244" y="0"/>
                  </a:lnTo>
                  <a:lnTo>
                    <a:pt x="75154" y="24114"/>
                  </a:lnTo>
                  <a:lnTo>
                    <a:pt x="78128" y="33883"/>
                  </a:lnTo>
                  <a:lnTo>
                    <a:pt x="78128" y="39064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676654" y="1955273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19" h="39369">
                  <a:moveTo>
                    <a:pt x="25995" y="36433"/>
                  </a:moveTo>
                  <a:lnTo>
                    <a:pt x="6870" y="36433"/>
                  </a:lnTo>
                  <a:lnTo>
                    <a:pt x="6870" y="39064"/>
                  </a:lnTo>
                  <a:lnTo>
                    <a:pt x="25995" y="39064"/>
                  </a:lnTo>
                  <a:lnTo>
                    <a:pt x="25995" y="36433"/>
                  </a:lnTo>
                  <a:close/>
                </a:path>
                <a:path w="33019" h="39369">
                  <a:moveTo>
                    <a:pt x="19134" y="30484"/>
                  </a:moveTo>
                  <a:lnTo>
                    <a:pt x="13785" y="30484"/>
                  </a:lnTo>
                  <a:lnTo>
                    <a:pt x="13641" y="36433"/>
                  </a:lnTo>
                  <a:lnTo>
                    <a:pt x="19134" y="36433"/>
                  </a:lnTo>
                  <a:lnTo>
                    <a:pt x="19134" y="30484"/>
                  </a:lnTo>
                  <a:close/>
                </a:path>
                <a:path w="33019" h="39369">
                  <a:moveTo>
                    <a:pt x="20341" y="8750"/>
                  </a:moveTo>
                  <a:lnTo>
                    <a:pt x="12813" y="8750"/>
                  </a:lnTo>
                  <a:lnTo>
                    <a:pt x="9380" y="9151"/>
                  </a:lnTo>
                  <a:lnTo>
                    <a:pt x="0" y="21066"/>
                  </a:lnTo>
                  <a:lnTo>
                    <a:pt x="153" y="21791"/>
                  </a:lnTo>
                  <a:lnTo>
                    <a:pt x="11159" y="30103"/>
                  </a:lnTo>
                  <a:lnTo>
                    <a:pt x="10562" y="30103"/>
                  </a:lnTo>
                  <a:lnTo>
                    <a:pt x="14164" y="30484"/>
                  </a:lnTo>
                  <a:lnTo>
                    <a:pt x="19273" y="30484"/>
                  </a:lnTo>
                  <a:lnTo>
                    <a:pt x="21331" y="30103"/>
                  </a:lnTo>
                  <a:lnTo>
                    <a:pt x="22790" y="29722"/>
                  </a:lnTo>
                  <a:lnTo>
                    <a:pt x="25743" y="28730"/>
                  </a:lnTo>
                  <a:lnTo>
                    <a:pt x="26568" y="28311"/>
                  </a:lnTo>
                  <a:lnTo>
                    <a:pt x="13515" y="28311"/>
                  </a:lnTo>
                  <a:lnTo>
                    <a:pt x="9230" y="27682"/>
                  </a:lnTo>
                  <a:lnTo>
                    <a:pt x="8661" y="27682"/>
                  </a:lnTo>
                  <a:lnTo>
                    <a:pt x="6178" y="24727"/>
                  </a:lnTo>
                  <a:lnTo>
                    <a:pt x="6114" y="17711"/>
                  </a:lnTo>
                  <a:lnTo>
                    <a:pt x="6284" y="16796"/>
                  </a:lnTo>
                  <a:lnTo>
                    <a:pt x="6402" y="16167"/>
                  </a:lnTo>
                  <a:lnTo>
                    <a:pt x="7446" y="13803"/>
                  </a:lnTo>
                  <a:lnTo>
                    <a:pt x="8257" y="12926"/>
                  </a:lnTo>
                  <a:lnTo>
                    <a:pt x="10562" y="11553"/>
                  </a:lnTo>
                  <a:lnTo>
                    <a:pt x="11480" y="11133"/>
                  </a:lnTo>
                  <a:lnTo>
                    <a:pt x="13785" y="11133"/>
                  </a:lnTo>
                  <a:lnTo>
                    <a:pt x="13785" y="10390"/>
                  </a:lnTo>
                  <a:lnTo>
                    <a:pt x="26554" y="10390"/>
                  </a:lnTo>
                  <a:lnTo>
                    <a:pt x="23492" y="9151"/>
                  </a:lnTo>
                  <a:lnTo>
                    <a:pt x="20341" y="8750"/>
                  </a:lnTo>
                  <a:close/>
                </a:path>
                <a:path w="33019" h="39369">
                  <a:moveTo>
                    <a:pt x="17141" y="10390"/>
                  </a:moveTo>
                  <a:lnTo>
                    <a:pt x="13785" y="10390"/>
                  </a:lnTo>
                  <a:lnTo>
                    <a:pt x="13785" y="28311"/>
                  </a:lnTo>
                  <a:lnTo>
                    <a:pt x="19080" y="28311"/>
                  </a:lnTo>
                  <a:lnTo>
                    <a:pt x="19080" y="11133"/>
                  </a:lnTo>
                  <a:lnTo>
                    <a:pt x="21121" y="11133"/>
                  </a:lnTo>
                  <a:lnTo>
                    <a:pt x="17141" y="10390"/>
                  </a:lnTo>
                  <a:close/>
                </a:path>
                <a:path w="33019" h="39369">
                  <a:moveTo>
                    <a:pt x="18234" y="10390"/>
                  </a:moveTo>
                  <a:lnTo>
                    <a:pt x="17141" y="10390"/>
                  </a:lnTo>
                  <a:lnTo>
                    <a:pt x="21191" y="11133"/>
                  </a:lnTo>
                  <a:lnTo>
                    <a:pt x="21709" y="11286"/>
                  </a:lnTo>
                  <a:lnTo>
                    <a:pt x="26594" y="22496"/>
                  </a:lnTo>
                  <a:lnTo>
                    <a:pt x="26208" y="23850"/>
                  </a:lnTo>
                  <a:lnTo>
                    <a:pt x="26121" y="24155"/>
                  </a:lnTo>
                  <a:lnTo>
                    <a:pt x="23816" y="26976"/>
                  </a:lnTo>
                  <a:lnTo>
                    <a:pt x="21943" y="27892"/>
                  </a:lnTo>
                  <a:lnTo>
                    <a:pt x="19350" y="28311"/>
                  </a:lnTo>
                  <a:lnTo>
                    <a:pt x="26568" y="28311"/>
                  </a:lnTo>
                  <a:lnTo>
                    <a:pt x="32857" y="21066"/>
                  </a:lnTo>
                  <a:lnTo>
                    <a:pt x="32857" y="16796"/>
                  </a:lnTo>
                  <a:lnTo>
                    <a:pt x="31596" y="14432"/>
                  </a:lnTo>
                  <a:lnTo>
                    <a:pt x="27481" y="11133"/>
                  </a:lnTo>
                  <a:lnTo>
                    <a:pt x="9103" y="11133"/>
                  </a:lnTo>
                  <a:lnTo>
                    <a:pt x="18234" y="10390"/>
                  </a:lnTo>
                  <a:close/>
                </a:path>
                <a:path w="33019" h="39369">
                  <a:moveTo>
                    <a:pt x="19080" y="10390"/>
                  </a:moveTo>
                  <a:lnTo>
                    <a:pt x="18234" y="10390"/>
                  </a:lnTo>
                  <a:lnTo>
                    <a:pt x="9103" y="11133"/>
                  </a:lnTo>
                  <a:lnTo>
                    <a:pt x="19080" y="11133"/>
                  </a:lnTo>
                  <a:lnTo>
                    <a:pt x="19080" y="10390"/>
                  </a:lnTo>
                  <a:close/>
                </a:path>
                <a:path w="33019" h="39369">
                  <a:moveTo>
                    <a:pt x="26554" y="10390"/>
                  </a:moveTo>
                  <a:lnTo>
                    <a:pt x="19080" y="10390"/>
                  </a:lnTo>
                  <a:lnTo>
                    <a:pt x="19080" y="11133"/>
                  </a:lnTo>
                  <a:lnTo>
                    <a:pt x="27481" y="11133"/>
                  </a:lnTo>
                  <a:lnTo>
                    <a:pt x="26554" y="10390"/>
                  </a:lnTo>
                  <a:close/>
                </a:path>
                <a:path w="33019" h="39369">
                  <a:moveTo>
                    <a:pt x="19540" y="3088"/>
                  </a:moveTo>
                  <a:lnTo>
                    <a:pt x="13299" y="3088"/>
                  </a:lnTo>
                  <a:lnTo>
                    <a:pt x="13407" y="3241"/>
                  </a:lnTo>
                  <a:lnTo>
                    <a:pt x="13785" y="3488"/>
                  </a:lnTo>
                  <a:lnTo>
                    <a:pt x="13785" y="8750"/>
                  </a:lnTo>
                  <a:lnTo>
                    <a:pt x="19134" y="8750"/>
                  </a:lnTo>
                  <a:lnTo>
                    <a:pt x="19134" y="3488"/>
                  </a:lnTo>
                  <a:lnTo>
                    <a:pt x="19540" y="3088"/>
                  </a:lnTo>
                  <a:close/>
                </a:path>
                <a:path w="33019" h="39369">
                  <a:moveTo>
                    <a:pt x="25995" y="0"/>
                  </a:moveTo>
                  <a:lnTo>
                    <a:pt x="6870" y="0"/>
                  </a:lnTo>
                  <a:lnTo>
                    <a:pt x="6870" y="3088"/>
                  </a:lnTo>
                  <a:lnTo>
                    <a:pt x="25995" y="3088"/>
                  </a:lnTo>
                  <a:lnTo>
                    <a:pt x="25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676573" y="1955273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19" h="39369">
                  <a:moveTo>
                    <a:pt x="13866" y="3488"/>
                  </a:moveTo>
                  <a:lnTo>
                    <a:pt x="13704" y="3393"/>
                  </a:lnTo>
                  <a:lnTo>
                    <a:pt x="13488" y="3241"/>
                  </a:lnTo>
                  <a:lnTo>
                    <a:pt x="13380" y="3088"/>
                  </a:lnTo>
                  <a:lnTo>
                    <a:pt x="13236" y="2974"/>
                  </a:lnTo>
                  <a:lnTo>
                    <a:pt x="13056" y="2974"/>
                  </a:lnTo>
                  <a:lnTo>
                    <a:pt x="12876" y="2974"/>
                  </a:lnTo>
                  <a:lnTo>
                    <a:pt x="12678" y="2916"/>
                  </a:lnTo>
                  <a:lnTo>
                    <a:pt x="12461" y="2802"/>
                  </a:lnTo>
                  <a:lnTo>
                    <a:pt x="12245" y="2688"/>
                  </a:lnTo>
                  <a:lnTo>
                    <a:pt x="11957" y="2669"/>
                  </a:lnTo>
                  <a:lnTo>
                    <a:pt x="11597" y="2745"/>
                  </a:lnTo>
                  <a:lnTo>
                    <a:pt x="11237" y="2821"/>
                  </a:lnTo>
                  <a:lnTo>
                    <a:pt x="10805" y="2802"/>
                  </a:lnTo>
                  <a:lnTo>
                    <a:pt x="10300" y="2688"/>
                  </a:lnTo>
                  <a:lnTo>
                    <a:pt x="9796" y="2573"/>
                  </a:lnTo>
                  <a:lnTo>
                    <a:pt x="9166" y="2554"/>
                  </a:lnTo>
                  <a:lnTo>
                    <a:pt x="8410" y="2630"/>
                  </a:lnTo>
                  <a:lnTo>
                    <a:pt x="6951" y="2630"/>
                  </a:lnTo>
                  <a:lnTo>
                    <a:pt x="6951" y="0"/>
                  </a:lnTo>
                  <a:lnTo>
                    <a:pt x="7599" y="0"/>
                  </a:lnTo>
                  <a:lnTo>
                    <a:pt x="8464" y="114"/>
                  </a:lnTo>
                  <a:lnTo>
                    <a:pt x="11435" y="171"/>
                  </a:lnTo>
                  <a:lnTo>
                    <a:pt x="16513" y="171"/>
                  </a:lnTo>
                  <a:lnTo>
                    <a:pt x="21592" y="171"/>
                  </a:lnTo>
                  <a:lnTo>
                    <a:pt x="24563" y="114"/>
                  </a:lnTo>
                  <a:lnTo>
                    <a:pt x="25428" y="0"/>
                  </a:lnTo>
                  <a:lnTo>
                    <a:pt x="26076" y="0"/>
                  </a:lnTo>
                  <a:lnTo>
                    <a:pt x="26076" y="2630"/>
                  </a:lnTo>
                  <a:lnTo>
                    <a:pt x="24617" y="2630"/>
                  </a:lnTo>
                  <a:lnTo>
                    <a:pt x="23069" y="2630"/>
                  </a:lnTo>
                  <a:lnTo>
                    <a:pt x="21916" y="2669"/>
                  </a:lnTo>
                  <a:lnTo>
                    <a:pt x="21160" y="2745"/>
                  </a:lnTo>
                  <a:lnTo>
                    <a:pt x="20403" y="2821"/>
                  </a:lnTo>
                  <a:lnTo>
                    <a:pt x="19953" y="2897"/>
                  </a:lnTo>
                  <a:lnTo>
                    <a:pt x="19809" y="2974"/>
                  </a:lnTo>
                  <a:lnTo>
                    <a:pt x="19665" y="3050"/>
                  </a:lnTo>
                  <a:lnTo>
                    <a:pt x="19467" y="3221"/>
                  </a:lnTo>
                  <a:lnTo>
                    <a:pt x="19215" y="3488"/>
                  </a:lnTo>
                  <a:lnTo>
                    <a:pt x="19215" y="8579"/>
                  </a:lnTo>
                  <a:lnTo>
                    <a:pt x="19971" y="8693"/>
                  </a:lnTo>
                  <a:lnTo>
                    <a:pt x="23573" y="9151"/>
                  </a:lnTo>
                  <a:lnTo>
                    <a:pt x="26634" y="10390"/>
                  </a:lnTo>
                  <a:lnTo>
                    <a:pt x="29155" y="12411"/>
                  </a:lnTo>
                  <a:lnTo>
                    <a:pt x="31677" y="14432"/>
                  </a:lnTo>
                  <a:lnTo>
                    <a:pt x="32937" y="16796"/>
                  </a:lnTo>
                  <a:lnTo>
                    <a:pt x="32937" y="19503"/>
                  </a:lnTo>
                  <a:lnTo>
                    <a:pt x="32937" y="21066"/>
                  </a:lnTo>
                  <a:lnTo>
                    <a:pt x="32523" y="22496"/>
                  </a:lnTo>
                  <a:lnTo>
                    <a:pt x="31695" y="23793"/>
                  </a:lnTo>
                  <a:lnTo>
                    <a:pt x="30866" y="25089"/>
                  </a:lnTo>
                  <a:lnTo>
                    <a:pt x="29804" y="26195"/>
                  </a:lnTo>
                  <a:lnTo>
                    <a:pt x="28507" y="27110"/>
                  </a:lnTo>
                  <a:lnTo>
                    <a:pt x="27211" y="28025"/>
                  </a:lnTo>
                  <a:lnTo>
                    <a:pt x="25824" y="28730"/>
                  </a:lnTo>
                  <a:lnTo>
                    <a:pt x="19215" y="30484"/>
                  </a:lnTo>
                  <a:lnTo>
                    <a:pt x="19215" y="35575"/>
                  </a:lnTo>
                  <a:lnTo>
                    <a:pt x="19431" y="35804"/>
                  </a:lnTo>
                  <a:lnTo>
                    <a:pt x="19611" y="35956"/>
                  </a:lnTo>
                  <a:lnTo>
                    <a:pt x="19755" y="36032"/>
                  </a:lnTo>
                  <a:lnTo>
                    <a:pt x="19899" y="36109"/>
                  </a:lnTo>
                  <a:lnTo>
                    <a:pt x="20367" y="36204"/>
                  </a:lnTo>
                  <a:lnTo>
                    <a:pt x="21160" y="36318"/>
                  </a:lnTo>
                  <a:lnTo>
                    <a:pt x="21952" y="36433"/>
                  </a:lnTo>
                  <a:lnTo>
                    <a:pt x="23105" y="36471"/>
                  </a:lnTo>
                  <a:lnTo>
                    <a:pt x="24617" y="36433"/>
                  </a:lnTo>
                  <a:lnTo>
                    <a:pt x="26076" y="36433"/>
                  </a:lnTo>
                  <a:lnTo>
                    <a:pt x="26076" y="39064"/>
                  </a:lnTo>
                  <a:lnTo>
                    <a:pt x="25428" y="39064"/>
                  </a:lnTo>
                  <a:lnTo>
                    <a:pt x="24563" y="38949"/>
                  </a:lnTo>
                  <a:lnTo>
                    <a:pt x="21592" y="38892"/>
                  </a:lnTo>
                  <a:lnTo>
                    <a:pt x="16513" y="38892"/>
                  </a:lnTo>
                  <a:lnTo>
                    <a:pt x="11435" y="38892"/>
                  </a:lnTo>
                  <a:lnTo>
                    <a:pt x="8464" y="38949"/>
                  </a:lnTo>
                  <a:lnTo>
                    <a:pt x="7599" y="39064"/>
                  </a:lnTo>
                  <a:lnTo>
                    <a:pt x="6951" y="39064"/>
                  </a:lnTo>
                  <a:lnTo>
                    <a:pt x="6951" y="36433"/>
                  </a:lnTo>
                  <a:lnTo>
                    <a:pt x="8410" y="36433"/>
                  </a:lnTo>
                  <a:lnTo>
                    <a:pt x="9130" y="36433"/>
                  </a:lnTo>
                  <a:lnTo>
                    <a:pt x="9742" y="36433"/>
                  </a:lnTo>
                  <a:lnTo>
                    <a:pt x="10246" y="36433"/>
                  </a:lnTo>
                  <a:lnTo>
                    <a:pt x="10751" y="36433"/>
                  </a:lnTo>
                  <a:lnTo>
                    <a:pt x="11201" y="36414"/>
                  </a:lnTo>
                  <a:lnTo>
                    <a:pt x="11597" y="36376"/>
                  </a:lnTo>
                  <a:lnTo>
                    <a:pt x="11993" y="36337"/>
                  </a:lnTo>
                  <a:lnTo>
                    <a:pt x="12281" y="36318"/>
                  </a:lnTo>
                  <a:lnTo>
                    <a:pt x="12461" y="36318"/>
                  </a:lnTo>
                  <a:lnTo>
                    <a:pt x="12642" y="36318"/>
                  </a:lnTo>
                  <a:lnTo>
                    <a:pt x="12840" y="36261"/>
                  </a:lnTo>
                  <a:lnTo>
                    <a:pt x="13380" y="35975"/>
                  </a:lnTo>
                  <a:lnTo>
                    <a:pt x="13452" y="35918"/>
                  </a:lnTo>
                  <a:lnTo>
                    <a:pt x="13596" y="35804"/>
                  </a:lnTo>
                  <a:lnTo>
                    <a:pt x="13740" y="35689"/>
                  </a:lnTo>
                  <a:lnTo>
                    <a:pt x="13866" y="30484"/>
                  </a:lnTo>
                  <a:lnTo>
                    <a:pt x="13722" y="30446"/>
                  </a:lnTo>
                  <a:lnTo>
                    <a:pt x="13344" y="30389"/>
                  </a:lnTo>
                  <a:lnTo>
                    <a:pt x="12624" y="30313"/>
                  </a:lnTo>
                  <a:lnTo>
                    <a:pt x="11903" y="30237"/>
                  </a:lnTo>
                  <a:lnTo>
                    <a:pt x="10877" y="29989"/>
                  </a:lnTo>
                  <a:lnTo>
                    <a:pt x="9544" y="29569"/>
                  </a:lnTo>
                  <a:lnTo>
                    <a:pt x="8211" y="29150"/>
                  </a:lnTo>
                  <a:lnTo>
                    <a:pt x="2575" y="25451"/>
                  </a:lnTo>
                  <a:lnTo>
                    <a:pt x="1854" y="24727"/>
                  </a:lnTo>
                  <a:lnTo>
                    <a:pt x="1242" y="23850"/>
                  </a:lnTo>
                  <a:lnTo>
                    <a:pt x="738" y="22820"/>
                  </a:lnTo>
                  <a:lnTo>
                    <a:pt x="234" y="21791"/>
                  </a:lnTo>
                  <a:lnTo>
                    <a:pt x="0" y="20685"/>
                  </a:lnTo>
                  <a:lnTo>
                    <a:pt x="36" y="19503"/>
                  </a:lnTo>
                  <a:lnTo>
                    <a:pt x="36" y="16758"/>
                  </a:lnTo>
                  <a:lnTo>
                    <a:pt x="1332" y="14375"/>
                  </a:lnTo>
                  <a:lnTo>
                    <a:pt x="3925" y="12354"/>
                  </a:lnTo>
                  <a:lnTo>
                    <a:pt x="6519" y="10333"/>
                  </a:lnTo>
                  <a:lnTo>
                    <a:pt x="9508" y="9132"/>
                  </a:lnTo>
                  <a:lnTo>
                    <a:pt x="12894" y="8750"/>
                  </a:lnTo>
                  <a:lnTo>
                    <a:pt x="13434" y="8674"/>
                  </a:lnTo>
                  <a:lnTo>
                    <a:pt x="13722" y="8617"/>
                  </a:lnTo>
                  <a:lnTo>
                    <a:pt x="13866" y="8579"/>
                  </a:lnTo>
                  <a:lnTo>
                    <a:pt x="13866" y="3488"/>
                  </a:lnTo>
                  <a:close/>
                </a:path>
                <a:path w="33019" h="39369">
                  <a:moveTo>
                    <a:pt x="6194" y="19503"/>
                  </a:moveTo>
                  <a:lnTo>
                    <a:pt x="6194" y="24651"/>
                  </a:lnTo>
                  <a:lnTo>
                    <a:pt x="8662" y="27587"/>
                  </a:lnTo>
                  <a:lnTo>
                    <a:pt x="13596" y="28311"/>
                  </a:lnTo>
                  <a:lnTo>
                    <a:pt x="13866" y="28311"/>
                  </a:lnTo>
                  <a:lnTo>
                    <a:pt x="13866" y="10752"/>
                  </a:lnTo>
                  <a:lnTo>
                    <a:pt x="13704" y="10752"/>
                  </a:lnTo>
                  <a:lnTo>
                    <a:pt x="13416" y="10752"/>
                  </a:lnTo>
                  <a:lnTo>
                    <a:pt x="12930" y="10828"/>
                  </a:lnTo>
                  <a:lnTo>
                    <a:pt x="12245" y="10981"/>
                  </a:lnTo>
                  <a:lnTo>
                    <a:pt x="11561" y="11133"/>
                  </a:lnTo>
                  <a:lnTo>
                    <a:pt x="10643" y="11553"/>
                  </a:lnTo>
                  <a:lnTo>
                    <a:pt x="9490" y="12239"/>
                  </a:lnTo>
                  <a:lnTo>
                    <a:pt x="8337" y="12926"/>
                  </a:lnTo>
                  <a:lnTo>
                    <a:pt x="7527" y="13803"/>
                  </a:lnTo>
                  <a:lnTo>
                    <a:pt x="7059" y="14870"/>
                  </a:lnTo>
                  <a:lnTo>
                    <a:pt x="6483" y="16167"/>
                  </a:lnTo>
                  <a:lnTo>
                    <a:pt x="6194" y="17711"/>
                  </a:lnTo>
                  <a:lnTo>
                    <a:pt x="6194" y="19503"/>
                  </a:lnTo>
                  <a:close/>
                </a:path>
                <a:path w="33019" h="39369">
                  <a:moveTo>
                    <a:pt x="19431" y="28311"/>
                  </a:moveTo>
                  <a:lnTo>
                    <a:pt x="26778" y="22134"/>
                  </a:lnTo>
                  <a:lnTo>
                    <a:pt x="26778" y="19503"/>
                  </a:lnTo>
                  <a:lnTo>
                    <a:pt x="26778" y="17902"/>
                  </a:lnTo>
                  <a:lnTo>
                    <a:pt x="26562" y="16529"/>
                  </a:lnTo>
                  <a:lnTo>
                    <a:pt x="26130" y="15385"/>
                  </a:lnTo>
                  <a:lnTo>
                    <a:pt x="25698" y="14241"/>
                  </a:lnTo>
                  <a:lnTo>
                    <a:pt x="22402" y="11553"/>
                  </a:lnTo>
                  <a:lnTo>
                    <a:pt x="21790" y="11286"/>
                  </a:lnTo>
                  <a:lnTo>
                    <a:pt x="21142" y="11095"/>
                  </a:lnTo>
                  <a:lnTo>
                    <a:pt x="20457" y="10981"/>
                  </a:lnTo>
                  <a:lnTo>
                    <a:pt x="19773" y="10867"/>
                  </a:lnTo>
                  <a:lnTo>
                    <a:pt x="19431" y="10790"/>
                  </a:lnTo>
                  <a:lnTo>
                    <a:pt x="19161" y="10752"/>
                  </a:lnTo>
                  <a:lnTo>
                    <a:pt x="19161" y="28311"/>
                  </a:lnTo>
                  <a:lnTo>
                    <a:pt x="19431" y="283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9668" y="1869253"/>
              <a:ext cx="84378" cy="23836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224316" y="1886442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57111"/>
                  </a:moveTo>
                  <a:lnTo>
                    <a:pt x="0" y="0"/>
                  </a:lnTo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17285" y="1872378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14063" y="14063"/>
                  </a:moveTo>
                  <a:lnTo>
                    <a:pt x="0" y="14063"/>
                  </a:lnTo>
                  <a:lnTo>
                    <a:pt x="7031" y="0"/>
                  </a:lnTo>
                  <a:lnTo>
                    <a:pt x="14063" y="14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17285" y="1872378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7031" y="0"/>
                  </a:moveTo>
                  <a:lnTo>
                    <a:pt x="14063" y="14063"/>
                  </a:lnTo>
                  <a:lnTo>
                    <a:pt x="0" y="14063"/>
                  </a:lnTo>
                  <a:lnTo>
                    <a:pt x="7031" y="0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3968" y="1342281"/>
              <a:ext cx="209320" cy="21063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028992" y="1975586"/>
              <a:ext cx="149860" cy="14604"/>
            </a:xfrm>
            <a:custGeom>
              <a:avLst/>
              <a:gdLst/>
              <a:ahLst/>
              <a:cxnLst/>
              <a:rect l="l" t="t" r="r" b="b"/>
              <a:pathLst>
                <a:path w="149859" h="14605">
                  <a:moveTo>
                    <a:pt x="18745" y="3911"/>
                  </a:moveTo>
                  <a:lnTo>
                    <a:pt x="0" y="3911"/>
                  </a:lnTo>
                  <a:lnTo>
                    <a:pt x="0" y="10160"/>
                  </a:lnTo>
                  <a:lnTo>
                    <a:pt x="18745" y="10160"/>
                  </a:lnTo>
                  <a:lnTo>
                    <a:pt x="18745" y="3911"/>
                  </a:lnTo>
                  <a:close/>
                </a:path>
                <a:path w="149859" h="14605">
                  <a:moveTo>
                    <a:pt x="56248" y="3911"/>
                  </a:moveTo>
                  <a:lnTo>
                    <a:pt x="37503" y="3911"/>
                  </a:lnTo>
                  <a:lnTo>
                    <a:pt x="37503" y="10160"/>
                  </a:lnTo>
                  <a:lnTo>
                    <a:pt x="56248" y="10160"/>
                  </a:lnTo>
                  <a:lnTo>
                    <a:pt x="56248" y="3911"/>
                  </a:lnTo>
                  <a:close/>
                </a:path>
                <a:path w="149859" h="14605">
                  <a:moveTo>
                    <a:pt x="93751" y="3911"/>
                  </a:moveTo>
                  <a:lnTo>
                    <a:pt x="75006" y="3911"/>
                  </a:lnTo>
                  <a:lnTo>
                    <a:pt x="75006" y="10160"/>
                  </a:lnTo>
                  <a:lnTo>
                    <a:pt x="93751" y="10160"/>
                  </a:lnTo>
                  <a:lnTo>
                    <a:pt x="93751" y="3911"/>
                  </a:lnTo>
                  <a:close/>
                </a:path>
                <a:path w="149859" h="14605">
                  <a:moveTo>
                    <a:pt x="131254" y="3911"/>
                  </a:moveTo>
                  <a:lnTo>
                    <a:pt x="112496" y="3911"/>
                  </a:lnTo>
                  <a:lnTo>
                    <a:pt x="112496" y="10160"/>
                  </a:lnTo>
                  <a:lnTo>
                    <a:pt x="131254" y="10160"/>
                  </a:lnTo>
                  <a:lnTo>
                    <a:pt x="131254" y="3911"/>
                  </a:lnTo>
                  <a:close/>
                </a:path>
                <a:path w="149859" h="14605">
                  <a:moveTo>
                    <a:pt x="149301" y="7035"/>
                  </a:moveTo>
                  <a:lnTo>
                    <a:pt x="135242" y="0"/>
                  </a:lnTo>
                  <a:lnTo>
                    <a:pt x="135242" y="14071"/>
                  </a:lnTo>
                  <a:lnTo>
                    <a:pt x="149301" y="7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64236" y="1975586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14063" y="7031"/>
                  </a:moveTo>
                  <a:lnTo>
                    <a:pt x="0" y="14063"/>
                  </a:lnTo>
                  <a:lnTo>
                    <a:pt x="0" y="0"/>
                  </a:lnTo>
                  <a:lnTo>
                    <a:pt x="14063" y="7031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85252" y="1943553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78128" y="39064"/>
                  </a:moveTo>
                  <a:lnTo>
                    <a:pt x="58799" y="73172"/>
                  </a:lnTo>
                  <a:lnTo>
                    <a:pt x="39064" y="78128"/>
                  </a:lnTo>
                  <a:lnTo>
                    <a:pt x="33883" y="78128"/>
                  </a:lnTo>
                  <a:lnTo>
                    <a:pt x="2973" y="54013"/>
                  </a:lnTo>
                  <a:lnTo>
                    <a:pt x="0" y="44244"/>
                  </a:lnTo>
                  <a:lnTo>
                    <a:pt x="0" y="39064"/>
                  </a:lnTo>
                  <a:lnTo>
                    <a:pt x="0" y="33883"/>
                  </a:lnTo>
                  <a:lnTo>
                    <a:pt x="11441" y="11441"/>
                  </a:lnTo>
                  <a:lnTo>
                    <a:pt x="15104" y="7778"/>
                  </a:lnTo>
                  <a:lnTo>
                    <a:pt x="19329" y="4955"/>
                  </a:lnTo>
                  <a:lnTo>
                    <a:pt x="24114" y="2973"/>
                  </a:lnTo>
                  <a:lnTo>
                    <a:pt x="28900" y="991"/>
                  </a:lnTo>
                  <a:lnTo>
                    <a:pt x="33883" y="0"/>
                  </a:lnTo>
                  <a:lnTo>
                    <a:pt x="39064" y="0"/>
                  </a:lnTo>
                  <a:lnTo>
                    <a:pt x="44244" y="0"/>
                  </a:lnTo>
                  <a:lnTo>
                    <a:pt x="75154" y="24114"/>
                  </a:lnTo>
                  <a:lnTo>
                    <a:pt x="78128" y="33883"/>
                  </a:lnTo>
                  <a:lnTo>
                    <a:pt x="78128" y="39064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07883" y="1955273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19" h="39369">
                  <a:moveTo>
                    <a:pt x="25995" y="36433"/>
                  </a:moveTo>
                  <a:lnTo>
                    <a:pt x="6870" y="36433"/>
                  </a:lnTo>
                  <a:lnTo>
                    <a:pt x="6870" y="39064"/>
                  </a:lnTo>
                  <a:lnTo>
                    <a:pt x="25995" y="39064"/>
                  </a:lnTo>
                  <a:lnTo>
                    <a:pt x="25995" y="36433"/>
                  </a:lnTo>
                  <a:close/>
                </a:path>
                <a:path w="33019" h="39369">
                  <a:moveTo>
                    <a:pt x="19134" y="30484"/>
                  </a:moveTo>
                  <a:lnTo>
                    <a:pt x="13785" y="30484"/>
                  </a:lnTo>
                  <a:lnTo>
                    <a:pt x="13641" y="36433"/>
                  </a:lnTo>
                  <a:lnTo>
                    <a:pt x="19134" y="36433"/>
                  </a:lnTo>
                  <a:lnTo>
                    <a:pt x="19134" y="30484"/>
                  </a:lnTo>
                  <a:close/>
                </a:path>
                <a:path w="33019" h="39369">
                  <a:moveTo>
                    <a:pt x="20341" y="8750"/>
                  </a:moveTo>
                  <a:lnTo>
                    <a:pt x="12813" y="8750"/>
                  </a:lnTo>
                  <a:lnTo>
                    <a:pt x="9380" y="9151"/>
                  </a:lnTo>
                  <a:lnTo>
                    <a:pt x="0" y="21066"/>
                  </a:lnTo>
                  <a:lnTo>
                    <a:pt x="153" y="21791"/>
                  </a:lnTo>
                  <a:lnTo>
                    <a:pt x="11159" y="30103"/>
                  </a:lnTo>
                  <a:lnTo>
                    <a:pt x="10562" y="30103"/>
                  </a:lnTo>
                  <a:lnTo>
                    <a:pt x="14164" y="30484"/>
                  </a:lnTo>
                  <a:lnTo>
                    <a:pt x="19273" y="30484"/>
                  </a:lnTo>
                  <a:lnTo>
                    <a:pt x="21331" y="30103"/>
                  </a:lnTo>
                  <a:lnTo>
                    <a:pt x="22790" y="29722"/>
                  </a:lnTo>
                  <a:lnTo>
                    <a:pt x="25743" y="28730"/>
                  </a:lnTo>
                  <a:lnTo>
                    <a:pt x="26568" y="28311"/>
                  </a:lnTo>
                  <a:lnTo>
                    <a:pt x="13515" y="28311"/>
                  </a:lnTo>
                  <a:lnTo>
                    <a:pt x="9230" y="27682"/>
                  </a:lnTo>
                  <a:lnTo>
                    <a:pt x="8661" y="27682"/>
                  </a:lnTo>
                  <a:lnTo>
                    <a:pt x="6178" y="24727"/>
                  </a:lnTo>
                  <a:lnTo>
                    <a:pt x="6114" y="17711"/>
                  </a:lnTo>
                  <a:lnTo>
                    <a:pt x="6284" y="16796"/>
                  </a:lnTo>
                  <a:lnTo>
                    <a:pt x="6402" y="16167"/>
                  </a:lnTo>
                  <a:lnTo>
                    <a:pt x="7446" y="13803"/>
                  </a:lnTo>
                  <a:lnTo>
                    <a:pt x="8257" y="12926"/>
                  </a:lnTo>
                  <a:lnTo>
                    <a:pt x="10562" y="11553"/>
                  </a:lnTo>
                  <a:lnTo>
                    <a:pt x="11480" y="11133"/>
                  </a:lnTo>
                  <a:lnTo>
                    <a:pt x="13785" y="11133"/>
                  </a:lnTo>
                  <a:lnTo>
                    <a:pt x="13785" y="10390"/>
                  </a:lnTo>
                  <a:lnTo>
                    <a:pt x="26554" y="10390"/>
                  </a:lnTo>
                  <a:lnTo>
                    <a:pt x="23492" y="9151"/>
                  </a:lnTo>
                  <a:lnTo>
                    <a:pt x="20341" y="8750"/>
                  </a:lnTo>
                  <a:close/>
                </a:path>
                <a:path w="33019" h="39369">
                  <a:moveTo>
                    <a:pt x="17141" y="10390"/>
                  </a:moveTo>
                  <a:lnTo>
                    <a:pt x="13785" y="10390"/>
                  </a:lnTo>
                  <a:lnTo>
                    <a:pt x="13785" y="28311"/>
                  </a:lnTo>
                  <a:lnTo>
                    <a:pt x="19080" y="28311"/>
                  </a:lnTo>
                  <a:lnTo>
                    <a:pt x="19080" y="11133"/>
                  </a:lnTo>
                  <a:lnTo>
                    <a:pt x="21121" y="11133"/>
                  </a:lnTo>
                  <a:lnTo>
                    <a:pt x="17141" y="10390"/>
                  </a:lnTo>
                  <a:close/>
                </a:path>
                <a:path w="33019" h="39369">
                  <a:moveTo>
                    <a:pt x="18234" y="10390"/>
                  </a:moveTo>
                  <a:lnTo>
                    <a:pt x="17141" y="10390"/>
                  </a:lnTo>
                  <a:lnTo>
                    <a:pt x="21191" y="11133"/>
                  </a:lnTo>
                  <a:lnTo>
                    <a:pt x="21709" y="11286"/>
                  </a:lnTo>
                  <a:lnTo>
                    <a:pt x="26594" y="22496"/>
                  </a:lnTo>
                  <a:lnTo>
                    <a:pt x="26208" y="23850"/>
                  </a:lnTo>
                  <a:lnTo>
                    <a:pt x="26121" y="24155"/>
                  </a:lnTo>
                  <a:lnTo>
                    <a:pt x="23816" y="26976"/>
                  </a:lnTo>
                  <a:lnTo>
                    <a:pt x="21943" y="27892"/>
                  </a:lnTo>
                  <a:lnTo>
                    <a:pt x="19350" y="28311"/>
                  </a:lnTo>
                  <a:lnTo>
                    <a:pt x="26568" y="28311"/>
                  </a:lnTo>
                  <a:lnTo>
                    <a:pt x="32857" y="21066"/>
                  </a:lnTo>
                  <a:lnTo>
                    <a:pt x="32857" y="16796"/>
                  </a:lnTo>
                  <a:lnTo>
                    <a:pt x="31596" y="14432"/>
                  </a:lnTo>
                  <a:lnTo>
                    <a:pt x="27481" y="11133"/>
                  </a:lnTo>
                  <a:lnTo>
                    <a:pt x="9103" y="11133"/>
                  </a:lnTo>
                  <a:lnTo>
                    <a:pt x="18234" y="10390"/>
                  </a:lnTo>
                  <a:close/>
                </a:path>
                <a:path w="33019" h="39369">
                  <a:moveTo>
                    <a:pt x="19080" y="10390"/>
                  </a:moveTo>
                  <a:lnTo>
                    <a:pt x="18234" y="10390"/>
                  </a:lnTo>
                  <a:lnTo>
                    <a:pt x="9103" y="11133"/>
                  </a:lnTo>
                  <a:lnTo>
                    <a:pt x="19080" y="11133"/>
                  </a:lnTo>
                  <a:lnTo>
                    <a:pt x="19080" y="10390"/>
                  </a:lnTo>
                  <a:close/>
                </a:path>
                <a:path w="33019" h="39369">
                  <a:moveTo>
                    <a:pt x="26554" y="10390"/>
                  </a:moveTo>
                  <a:lnTo>
                    <a:pt x="19080" y="10390"/>
                  </a:lnTo>
                  <a:lnTo>
                    <a:pt x="19080" y="11133"/>
                  </a:lnTo>
                  <a:lnTo>
                    <a:pt x="27481" y="11133"/>
                  </a:lnTo>
                  <a:lnTo>
                    <a:pt x="26554" y="10390"/>
                  </a:lnTo>
                  <a:close/>
                </a:path>
                <a:path w="33019" h="39369">
                  <a:moveTo>
                    <a:pt x="19540" y="3088"/>
                  </a:moveTo>
                  <a:lnTo>
                    <a:pt x="13299" y="3088"/>
                  </a:lnTo>
                  <a:lnTo>
                    <a:pt x="13407" y="3241"/>
                  </a:lnTo>
                  <a:lnTo>
                    <a:pt x="13785" y="3488"/>
                  </a:lnTo>
                  <a:lnTo>
                    <a:pt x="13785" y="8750"/>
                  </a:lnTo>
                  <a:lnTo>
                    <a:pt x="19134" y="8750"/>
                  </a:lnTo>
                  <a:lnTo>
                    <a:pt x="19134" y="3488"/>
                  </a:lnTo>
                  <a:lnTo>
                    <a:pt x="19540" y="3088"/>
                  </a:lnTo>
                  <a:close/>
                </a:path>
                <a:path w="33019" h="39369">
                  <a:moveTo>
                    <a:pt x="25995" y="0"/>
                  </a:moveTo>
                  <a:lnTo>
                    <a:pt x="6870" y="0"/>
                  </a:lnTo>
                  <a:lnTo>
                    <a:pt x="6870" y="3088"/>
                  </a:lnTo>
                  <a:lnTo>
                    <a:pt x="25995" y="3088"/>
                  </a:lnTo>
                  <a:lnTo>
                    <a:pt x="25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07802" y="1955273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19" h="39369">
                  <a:moveTo>
                    <a:pt x="13866" y="3488"/>
                  </a:moveTo>
                  <a:lnTo>
                    <a:pt x="13704" y="3393"/>
                  </a:lnTo>
                  <a:lnTo>
                    <a:pt x="13488" y="3241"/>
                  </a:lnTo>
                  <a:lnTo>
                    <a:pt x="13380" y="3088"/>
                  </a:lnTo>
                  <a:lnTo>
                    <a:pt x="13236" y="2974"/>
                  </a:lnTo>
                  <a:lnTo>
                    <a:pt x="13056" y="2974"/>
                  </a:lnTo>
                  <a:lnTo>
                    <a:pt x="12876" y="2974"/>
                  </a:lnTo>
                  <a:lnTo>
                    <a:pt x="12678" y="2916"/>
                  </a:lnTo>
                  <a:lnTo>
                    <a:pt x="12461" y="2802"/>
                  </a:lnTo>
                  <a:lnTo>
                    <a:pt x="12245" y="2688"/>
                  </a:lnTo>
                  <a:lnTo>
                    <a:pt x="11957" y="2669"/>
                  </a:lnTo>
                  <a:lnTo>
                    <a:pt x="11597" y="2745"/>
                  </a:lnTo>
                  <a:lnTo>
                    <a:pt x="11237" y="2821"/>
                  </a:lnTo>
                  <a:lnTo>
                    <a:pt x="10805" y="2802"/>
                  </a:lnTo>
                  <a:lnTo>
                    <a:pt x="10300" y="2688"/>
                  </a:lnTo>
                  <a:lnTo>
                    <a:pt x="9796" y="2573"/>
                  </a:lnTo>
                  <a:lnTo>
                    <a:pt x="9166" y="2554"/>
                  </a:lnTo>
                  <a:lnTo>
                    <a:pt x="8410" y="2630"/>
                  </a:lnTo>
                  <a:lnTo>
                    <a:pt x="6951" y="2630"/>
                  </a:lnTo>
                  <a:lnTo>
                    <a:pt x="6951" y="0"/>
                  </a:lnTo>
                  <a:lnTo>
                    <a:pt x="7599" y="0"/>
                  </a:lnTo>
                  <a:lnTo>
                    <a:pt x="8464" y="114"/>
                  </a:lnTo>
                  <a:lnTo>
                    <a:pt x="11435" y="171"/>
                  </a:lnTo>
                  <a:lnTo>
                    <a:pt x="16513" y="171"/>
                  </a:lnTo>
                  <a:lnTo>
                    <a:pt x="21592" y="171"/>
                  </a:lnTo>
                  <a:lnTo>
                    <a:pt x="24563" y="114"/>
                  </a:lnTo>
                  <a:lnTo>
                    <a:pt x="25428" y="0"/>
                  </a:lnTo>
                  <a:lnTo>
                    <a:pt x="26076" y="0"/>
                  </a:lnTo>
                  <a:lnTo>
                    <a:pt x="26076" y="2630"/>
                  </a:lnTo>
                  <a:lnTo>
                    <a:pt x="24617" y="2630"/>
                  </a:lnTo>
                  <a:lnTo>
                    <a:pt x="23069" y="2630"/>
                  </a:lnTo>
                  <a:lnTo>
                    <a:pt x="21916" y="2669"/>
                  </a:lnTo>
                  <a:lnTo>
                    <a:pt x="21160" y="2745"/>
                  </a:lnTo>
                  <a:lnTo>
                    <a:pt x="20403" y="2821"/>
                  </a:lnTo>
                  <a:lnTo>
                    <a:pt x="19953" y="2897"/>
                  </a:lnTo>
                  <a:lnTo>
                    <a:pt x="19809" y="2974"/>
                  </a:lnTo>
                  <a:lnTo>
                    <a:pt x="19665" y="3050"/>
                  </a:lnTo>
                  <a:lnTo>
                    <a:pt x="19467" y="3221"/>
                  </a:lnTo>
                  <a:lnTo>
                    <a:pt x="19215" y="3488"/>
                  </a:lnTo>
                  <a:lnTo>
                    <a:pt x="19215" y="8579"/>
                  </a:lnTo>
                  <a:lnTo>
                    <a:pt x="19971" y="8693"/>
                  </a:lnTo>
                  <a:lnTo>
                    <a:pt x="23573" y="9151"/>
                  </a:lnTo>
                  <a:lnTo>
                    <a:pt x="26634" y="10390"/>
                  </a:lnTo>
                  <a:lnTo>
                    <a:pt x="29155" y="12411"/>
                  </a:lnTo>
                  <a:lnTo>
                    <a:pt x="31677" y="14432"/>
                  </a:lnTo>
                  <a:lnTo>
                    <a:pt x="32937" y="16796"/>
                  </a:lnTo>
                  <a:lnTo>
                    <a:pt x="32937" y="19503"/>
                  </a:lnTo>
                  <a:lnTo>
                    <a:pt x="32937" y="21066"/>
                  </a:lnTo>
                  <a:lnTo>
                    <a:pt x="32523" y="22496"/>
                  </a:lnTo>
                  <a:lnTo>
                    <a:pt x="31695" y="23793"/>
                  </a:lnTo>
                  <a:lnTo>
                    <a:pt x="30866" y="25089"/>
                  </a:lnTo>
                  <a:lnTo>
                    <a:pt x="29804" y="26195"/>
                  </a:lnTo>
                  <a:lnTo>
                    <a:pt x="28507" y="27110"/>
                  </a:lnTo>
                  <a:lnTo>
                    <a:pt x="27211" y="28025"/>
                  </a:lnTo>
                  <a:lnTo>
                    <a:pt x="25824" y="28730"/>
                  </a:lnTo>
                  <a:lnTo>
                    <a:pt x="19215" y="30484"/>
                  </a:lnTo>
                  <a:lnTo>
                    <a:pt x="19215" y="35575"/>
                  </a:lnTo>
                  <a:lnTo>
                    <a:pt x="19431" y="35804"/>
                  </a:lnTo>
                  <a:lnTo>
                    <a:pt x="19611" y="35956"/>
                  </a:lnTo>
                  <a:lnTo>
                    <a:pt x="19755" y="36032"/>
                  </a:lnTo>
                  <a:lnTo>
                    <a:pt x="19899" y="36109"/>
                  </a:lnTo>
                  <a:lnTo>
                    <a:pt x="20367" y="36204"/>
                  </a:lnTo>
                  <a:lnTo>
                    <a:pt x="21160" y="36318"/>
                  </a:lnTo>
                  <a:lnTo>
                    <a:pt x="21952" y="36433"/>
                  </a:lnTo>
                  <a:lnTo>
                    <a:pt x="23105" y="36471"/>
                  </a:lnTo>
                  <a:lnTo>
                    <a:pt x="24617" y="36433"/>
                  </a:lnTo>
                  <a:lnTo>
                    <a:pt x="26076" y="36433"/>
                  </a:lnTo>
                  <a:lnTo>
                    <a:pt x="26076" y="39064"/>
                  </a:lnTo>
                  <a:lnTo>
                    <a:pt x="25428" y="39064"/>
                  </a:lnTo>
                  <a:lnTo>
                    <a:pt x="24563" y="38949"/>
                  </a:lnTo>
                  <a:lnTo>
                    <a:pt x="21592" y="38892"/>
                  </a:lnTo>
                  <a:lnTo>
                    <a:pt x="16513" y="38892"/>
                  </a:lnTo>
                  <a:lnTo>
                    <a:pt x="11435" y="38892"/>
                  </a:lnTo>
                  <a:lnTo>
                    <a:pt x="8464" y="38949"/>
                  </a:lnTo>
                  <a:lnTo>
                    <a:pt x="7599" y="39064"/>
                  </a:lnTo>
                  <a:lnTo>
                    <a:pt x="6951" y="39064"/>
                  </a:lnTo>
                  <a:lnTo>
                    <a:pt x="6951" y="36433"/>
                  </a:lnTo>
                  <a:lnTo>
                    <a:pt x="8410" y="36433"/>
                  </a:lnTo>
                  <a:lnTo>
                    <a:pt x="9130" y="36433"/>
                  </a:lnTo>
                  <a:lnTo>
                    <a:pt x="9742" y="36433"/>
                  </a:lnTo>
                  <a:lnTo>
                    <a:pt x="10246" y="36433"/>
                  </a:lnTo>
                  <a:lnTo>
                    <a:pt x="10751" y="36433"/>
                  </a:lnTo>
                  <a:lnTo>
                    <a:pt x="11201" y="36414"/>
                  </a:lnTo>
                  <a:lnTo>
                    <a:pt x="11597" y="36376"/>
                  </a:lnTo>
                  <a:lnTo>
                    <a:pt x="11993" y="36337"/>
                  </a:lnTo>
                  <a:lnTo>
                    <a:pt x="12281" y="36318"/>
                  </a:lnTo>
                  <a:lnTo>
                    <a:pt x="12461" y="36318"/>
                  </a:lnTo>
                  <a:lnTo>
                    <a:pt x="12642" y="36318"/>
                  </a:lnTo>
                  <a:lnTo>
                    <a:pt x="12840" y="36261"/>
                  </a:lnTo>
                  <a:lnTo>
                    <a:pt x="13380" y="35975"/>
                  </a:lnTo>
                  <a:lnTo>
                    <a:pt x="13452" y="35918"/>
                  </a:lnTo>
                  <a:lnTo>
                    <a:pt x="13596" y="35804"/>
                  </a:lnTo>
                  <a:lnTo>
                    <a:pt x="13740" y="35689"/>
                  </a:lnTo>
                  <a:lnTo>
                    <a:pt x="13866" y="30484"/>
                  </a:lnTo>
                  <a:lnTo>
                    <a:pt x="13722" y="30446"/>
                  </a:lnTo>
                  <a:lnTo>
                    <a:pt x="13344" y="30389"/>
                  </a:lnTo>
                  <a:lnTo>
                    <a:pt x="12624" y="30313"/>
                  </a:lnTo>
                  <a:lnTo>
                    <a:pt x="11903" y="30237"/>
                  </a:lnTo>
                  <a:lnTo>
                    <a:pt x="10877" y="29989"/>
                  </a:lnTo>
                  <a:lnTo>
                    <a:pt x="9544" y="29569"/>
                  </a:lnTo>
                  <a:lnTo>
                    <a:pt x="8211" y="29150"/>
                  </a:lnTo>
                  <a:lnTo>
                    <a:pt x="2575" y="25451"/>
                  </a:lnTo>
                  <a:lnTo>
                    <a:pt x="1854" y="24727"/>
                  </a:lnTo>
                  <a:lnTo>
                    <a:pt x="1242" y="23850"/>
                  </a:lnTo>
                  <a:lnTo>
                    <a:pt x="738" y="22820"/>
                  </a:lnTo>
                  <a:lnTo>
                    <a:pt x="234" y="21791"/>
                  </a:lnTo>
                  <a:lnTo>
                    <a:pt x="0" y="20685"/>
                  </a:lnTo>
                  <a:lnTo>
                    <a:pt x="36" y="19503"/>
                  </a:lnTo>
                  <a:lnTo>
                    <a:pt x="36" y="16758"/>
                  </a:lnTo>
                  <a:lnTo>
                    <a:pt x="1332" y="14375"/>
                  </a:lnTo>
                  <a:lnTo>
                    <a:pt x="3925" y="12354"/>
                  </a:lnTo>
                  <a:lnTo>
                    <a:pt x="6519" y="10333"/>
                  </a:lnTo>
                  <a:lnTo>
                    <a:pt x="9508" y="9132"/>
                  </a:lnTo>
                  <a:lnTo>
                    <a:pt x="12894" y="8750"/>
                  </a:lnTo>
                  <a:lnTo>
                    <a:pt x="13434" y="8674"/>
                  </a:lnTo>
                  <a:lnTo>
                    <a:pt x="13722" y="8617"/>
                  </a:lnTo>
                  <a:lnTo>
                    <a:pt x="13866" y="8579"/>
                  </a:lnTo>
                  <a:lnTo>
                    <a:pt x="13866" y="3488"/>
                  </a:lnTo>
                  <a:close/>
                </a:path>
                <a:path w="33019" h="39369">
                  <a:moveTo>
                    <a:pt x="6194" y="19503"/>
                  </a:moveTo>
                  <a:lnTo>
                    <a:pt x="6194" y="24651"/>
                  </a:lnTo>
                  <a:lnTo>
                    <a:pt x="8662" y="27587"/>
                  </a:lnTo>
                  <a:lnTo>
                    <a:pt x="13596" y="28311"/>
                  </a:lnTo>
                  <a:lnTo>
                    <a:pt x="13866" y="28311"/>
                  </a:lnTo>
                  <a:lnTo>
                    <a:pt x="13866" y="10752"/>
                  </a:lnTo>
                  <a:lnTo>
                    <a:pt x="13704" y="10752"/>
                  </a:lnTo>
                  <a:lnTo>
                    <a:pt x="13416" y="10752"/>
                  </a:lnTo>
                  <a:lnTo>
                    <a:pt x="12930" y="10828"/>
                  </a:lnTo>
                  <a:lnTo>
                    <a:pt x="12245" y="10981"/>
                  </a:lnTo>
                  <a:lnTo>
                    <a:pt x="11561" y="11133"/>
                  </a:lnTo>
                  <a:lnTo>
                    <a:pt x="10643" y="11553"/>
                  </a:lnTo>
                  <a:lnTo>
                    <a:pt x="9490" y="12239"/>
                  </a:lnTo>
                  <a:lnTo>
                    <a:pt x="8337" y="12926"/>
                  </a:lnTo>
                  <a:lnTo>
                    <a:pt x="7527" y="13803"/>
                  </a:lnTo>
                  <a:lnTo>
                    <a:pt x="7059" y="14870"/>
                  </a:lnTo>
                  <a:lnTo>
                    <a:pt x="6483" y="16167"/>
                  </a:lnTo>
                  <a:lnTo>
                    <a:pt x="6194" y="17711"/>
                  </a:lnTo>
                  <a:lnTo>
                    <a:pt x="6194" y="19503"/>
                  </a:lnTo>
                  <a:close/>
                </a:path>
                <a:path w="33019" h="39369">
                  <a:moveTo>
                    <a:pt x="19431" y="28311"/>
                  </a:moveTo>
                  <a:lnTo>
                    <a:pt x="26778" y="22134"/>
                  </a:lnTo>
                  <a:lnTo>
                    <a:pt x="26778" y="19503"/>
                  </a:lnTo>
                  <a:lnTo>
                    <a:pt x="26778" y="17902"/>
                  </a:lnTo>
                  <a:lnTo>
                    <a:pt x="26562" y="16529"/>
                  </a:lnTo>
                  <a:lnTo>
                    <a:pt x="26130" y="15385"/>
                  </a:lnTo>
                  <a:lnTo>
                    <a:pt x="25698" y="14241"/>
                  </a:lnTo>
                  <a:lnTo>
                    <a:pt x="22402" y="11553"/>
                  </a:lnTo>
                  <a:lnTo>
                    <a:pt x="21790" y="11286"/>
                  </a:lnTo>
                  <a:lnTo>
                    <a:pt x="21142" y="11095"/>
                  </a:lnTo>
                  <a:lnTo>
                    <a:pt x="20457" y="10981"/>
                  </a:lnTo>
                  <a:lnTo>
                    <a:pt x="19773" y="10867"/>
                  </a:lnTo>
                  <a:lnTo>
                    <a:pt x="19431" y="10790"/>
                  </a:lnTo>
                  <a:lnTo>
                    <a:pt x="19161" y="10752"/>
                  </a:lnTo>
                  <a:lnTo>
                    <a:pt x="19161" y="28311"/>
                  </a:lnTo>
                  <a:lnTo>
                    <a:pt x="19431" y="283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61857" y="1730185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7111"/>
                  </a:lnTo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154826" y="1716122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14062" y="14063"/>
                  </a:moveTo>
                  <a:lnTo>
                    <a:pt x="0" y="14063"/>
                  </a:lnTo>
                  <a:lnTo>
                    <a:pt x="7031" y="0"/>
                  </a:lnTo>
                  <a:lnTo>
                    <a:pt x="14062" y="14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154826" y="1716122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7031" y="0"/>
                  </a:moveTo>
                  <a:lnTo>
                    <a:pt x="14062" y="14063"/>
                  </a:lnTo>
                  <a:lnTo>
                    <a:pt x="0" y="14063"/>
                  </a:lnTo>
                  <a:lnTo>
                    <a:pt x="7031" y="0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1509" y="1342281"/>
              <a:ext cx="211848" cy="21063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1693087" y="1730185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7111"/>
                  </a:lnTo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686055" y="1716122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14063" y="14063"/>
                  </a:moveTo>
                  <a:lnTo>
                    <a:pt x="0" y="14063"/>
                  </a:lnTo>
                  <a:lnTo>
                    <a:pt x="7031" y="0"/>
                  </a:lnTo>
                  <a:lnTo>
                    <a:pt x="14063" y="14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686055" y="1716122"/>
              <a:ext cx="14604" cy="227965"/>
            </a:xfrm>
            <a:custGeom>
              <a:avLst/>
              <a:gdLst/>
              <a:ahLst/>
              <a:cxnLst/>
              <a:rect l="l" t="t" r="r" b="b"/>
              <a:pathLst>
                <a:path w="14605" h="227964">
                  <a:moveTo>
                    <a:pt x="7031" y="0"/>
                  </a:moveTo>
                  <a:lnTo>
                    <a:pt x="14063" y="14063"/>
                  </a:lnTo>
                  <a:lnTo>
                    <a:pt x="0" y="14063"/>
                  </a:lnTo>
                  <a:lnTo>
                    <a:pt x="7031" y="0"/>
                  </a:lnTo>
                  <a:close/>
                </a:path>
                <a:path w="14605" h="227964">
                  <a:moveTo>
                    <a:pt x="7031" y="227431"/>
                  </a:moveTo>
                  <a:lnTo>
                    <a:pt x="7031" y="170319"/>
                  </a:lnTo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686055" y="1872378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14063" y="14063"/>
                  </a:moveTo>
                  <a:lnTo>
                    <a:pt x="0" y="14063"/>
                  </a:lnTo>
                  <a:lnTo>
                    <a:pt x="7031" y="0"/>
                  </a:lnTo>
                  <a:lnTo>
                    <a:pt x="14063" y="14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686055" y="1872378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5">
                  <a:moveTo>
                    <a:pt x="7031" y="0"/>
                  </a:moveTo>
                  <a:lnTo>
                    <a:pt x="14063" y="14063"/>
                  </a:lnTo>
                  <a:lnTo>
                    <a:pt x="0" y="14063"/>
                  </a:lnTo>
                  <a:lnTo>
                    <a:pt x="7031" y="0"/>
                  </a:lnTo>
                  <a:close/>
                </a:path>
              </a:pathLst>
            </a:custGeom>
            <a:ln w="6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30279" y="1237273"/>
              <a:ext cx="369109" cy="86253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2739" y="1342281"/>
              <a:ext cx="211174" cy="210630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1107124" y="1787297"/>
              <a:ext cx="234950" cy="78740"/>
            </a:xfrm>
            <a:custGeom>
              <a:avLst/>
              <a:gdLst/>
              <a:ahLst/>
              <a:cxnLst/>
              <a:rect l="l" t="t" r="r" b="b"/>
              <a:pathLst>
                <a:path w="234950" h="78739">
                  <a:moveTo>
                    <a:pt x="234385" y="78128"/>
                  </a:moveTo>
                  <a:lnTo>
                    <a:pt x="0" y="78128"/>
                  </a:lnTo>
                  <a:lnTo>
                    <a:pt x="0" y="0"/>
                  </a:lnTo>
                  <a:lnTo>
                    <a:pt x="234385" y="0"/>
                  </a:lnTo>
                  <a:lnTo>
                    <a:pt x="234385" y="78128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07124" y="1787297"/>
              <a:ext cx="234950" cy="78740"/>
            </a:xfrm>
            <a:custGeom>
              <a:avLst/>
              <a:gdLst/>
              <a:ahLst/>
              <a:cxnLst/>
              <a:rect l="l" t="t" r="r" b="b"/>
              <a:pathLst>
                <a:path w="234950" h="78739">
                  <a:moveTo>
                    <a:pt x="0" y="0"/>
                  </a:moveTo>
                  <a:lnTo>
                    <a:pt x="234385" y="0"/>
                  </a:lnTo>
                  <a:lnTo>
                    <a:pt x="234385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85252" y="1787297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0" y="0"/>
                  </a:moveTo>
                  <a:lnTo>
                    <a:pt x="0" y="78128"/>
                  </a:lnTo>
                </a:path>
                <a:path w="78740" h="78739">
                  <a:moveTo>
                    <a:pt x="78128" y="0"/>
                  </a:moveTo>
                  <a:lnTo>
                    <a:pt x="78128" y="78128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575894" y="1787297"/>
              <a:ext cx="156845" cy="78740"/>
            </a:xfrm>
            <a:custGeom>
              <a:avLst/>
              <a:gdLst/>
              <a:ahLst/>
              <a:cxnLst/>
              <a:rect l="l" t="t" r="r" b="b"/>
              <a:pathLst>
                <a:path w="156844" h="78739">
                  <a:moveTo>
                    <a:pt x="156256" y="78128"/>
                  </a:moveTo>
                  <a:lnTo>
                    <a:pt x="0" y="78128"/>
                  </a:lnTo>
                  <a:lnTo>
                    <a:pt x="0" y="0"/>
                  </a:lnTo>
                  <a:lnTo>
                    <a:pt x="156256" y="0"/>
                  </a:lnTo>
                  <a:lnTo>
                    <a:pt x="156256" y="78128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575894" y="1787297"/>
              <a:ext cx="156845" cy="78740"/>
            </a:xfrm>
            <a:custGeom>
              <a:avLst/>
              <a:gdLst/>
              <a:ahLst/>
              <a:cxnLst/>
              <a:rect l="l" t="t" r="r" b="b"/>
              <a:pathLst>
                <a:path w="156844" h="78739">
                  <a:moveTo>
                    <a:pt x="0" y="0"/>
                  </a:moveTo>
                  <a:lnTo>
                    <a:pt x="156256" y="0"/>
                  </a:lnTo>
                  <a:lnTo>
                    <a:pt x="156256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654023" y="1787297"/>
              <a:ext cx="0" cy="78740"/>
            </a:xfrm>
            <a:custGeom>
              <a:avLst/>
              <a:gdLst/>
              <a:ahLst/>
              <a:cxnLst/>
              <a:rect l="l" t="t" r="r" b="b"/>
              <a:pathLst>
                <a:path h="78739">
                  <a:moveTo>
                    <a:pt x="0" y="0"/>
                  </a:moveTo>
                  <a:lnTo>
                    <a:pt x="0" y="78128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32151" y="1787297"/>
              <a:ext cx="78128" cy="78128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732151" y="1787297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78128" y="0"/>
                  </a:lnTo>
                  <a:lnTo>
                    <a:pt x="78128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4665" y="1787297"/>
              <a:ext cx="156256" cy="7812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0758" y="1783390"/>
              <a:ext cx="242198" cy="85941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2591563" y="1787297"/>
              <a:ext cx="156845" cy="78740"/>
            </a:xfrm>
            <a:custGeom>
              <a:avLst/>
              <a:gdLst/>
              <a:ahLst/>
              <a:cxnLst/>
              <a:rect l="l" t="t" r="r" b="b"/>
              <a:pathLst>
                <a:path w="156844" h="78739">
                  <a:moveTo>
                    <a:pt x="156256" y="78128"/>
                  </a:moveTo>
                  <a:lnTo>
                    <a:pt x="0" y="78128"/>
                  </a:lnTo>
                  <a:lnTo>
                    <a:pt x="0" y="0"/>
                  </a:lnTo>
                  <a:lnTo>
                    <a:pt x="156256" y="0"/>
                  </a:lnTo>
                  <a:lnTo>
                    <a:pt x="156256" y="78128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591563" y="1787297"/>
              <a:ext cx="156845" cy="78740"/>
            </a:xfrm>
            <a:custGeom>
              <a:avLst/>
              <a:gdLst/>
              <a:ahLst/>
              <a:cxnLst/>
              <a:rect l="l" t="t" r="r" b="b"/>
              <a:pathLst>
                <a:path w="156844" h="78739">
                  <a:moveTo>
                    <a:pt x="0" y="0"/>
                  </a:moveTo>
                  <a:lnTo>
                    <a:pt x="156256" y="0"/>
                  </a:lnTo>
                  <a:lnTo>
                    <a:pt x="156256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669692" y="1787297"/>
              <a:ext cx="0" cy="78740"/>
            </a:xfrm>
            <a:custGeom>
              <a:avLst/>
              <a:gdLst/>
              <a:ahLst/>
              <a:cxnLst/>
              <a:rect l="l" t="t" r="r" b="b"/>
              <a:pathLst>
                <a:path h="78739">
                  <a:moveTo>
                    <a:pt x="0" y="0"/>
                  </a:moveTo>
                  <a:lnTo>
                    <a:pt x="0" y="78128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3435" y="1787297"/>
              <a:ext cx="78128" cy="78128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2513435" y="1787297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78128" y="0"/>
                  </a:lnTo>
                  <a:lnTo>
                    <a:pt x="78128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07124" y="2099810"/>
              <a:ext cx="234950" cy="78740"/>
            </a:xfrm>
            <a:custGeom>
              <a:avLst/>
              <a:gdLst/>
              <a:ahLst/>
              <a:cxnLst/>
              <a:rect l="l" t="t" r="r" b="b"/>
              <a:pathLst>
                <a:path w="234950" h="78739">
                  <a:moveTo>
                    <a:pt x="234385" y="78128"/>
                  </a:moveTo>
                  <a:lnTo>
                    <a:pt x="0" y="78128"/>
                  </a:lnTo>
                  <a:lnTo>
                    <a:pt x="0" y="0"/>
                  </a:lnTo>
                  <a:lnTo>
                    <a:pt x="234385" y="0"/>
                  </a:lnTo>
                  <a:lnTo>
                    <a:pt x="234385" y="78128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07124" y="2099810"/>
              <a:ext cx="234950" cy="78740"/>
            </a:xfrm>
            <a:custGeom>
              <a:avLst/>
              <a:gdLst/>
              <a:ahLst/>
              <a:cxnLst/>
              <a:rect l="l" t="t" r="r" b="b"/>
              <a:pathLst>
                <a:path w="234950" h="78739">
                  <a:moveTo>
                    <a:pt x="0" y="0"/>
                  </a:moveTo>
                  <a:lnTo>
                    <a:pt x="234385" y="0"/>
                  </a:lnTo>
                  <a:lnTo>
                    <a:pt x="234385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85252" y="209981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0" y="0"/>
                  </a:moveTo>
                  <a:lnTo>
                    <a:pt x="0" y="78128"/>
                  </a:lnTo>
                </a:path>
                <a:path w="78740" h="78739">
                  <a:moveTo>
                    <a:pt x="78128" y="0"/>
                  </a:moveTo>
                  <a:lnTo>
                    <a:pt x="78128" y="78128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1988" y="2095904"/>
              <a:ext cx="242198" cy="85941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2040758" y="2099810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256" y="0"/>
                  </a:lnTo>
                </a:path>
              </a:pathLst>
            </a:custGeom>
            <a:ln w="7812">
              <a:solidFill>
                <a:srgbClr val="6B8EB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189200" y="2103729"/>
              <a:ext cx="15875" cy="78740"/>
            </a:xfrm>
            <a:custGeom>
              <a:avLst/>
              <a:gdLst/>
              <a:ahLst/>
              <a:cxnLst/>
              <a:rect l="l" t="t" r="r" b="b"/>
              <a:pathLst>
                <a:path w="15875" h="78739">
                  <a:moveTo>
                    <a:pt x="11709" y="46875"/>
                  </a:moveTo>
                  <a:lnTo>
                    <a:pt x="7810" y="46875"/>
                  </a:lnTo>
                  <a:lnTo>
                    <a:pt x="7810" y="62496"/>
                  </a:lnTo>
                  <a:lnTo>
                    <a:pt x="11709" y="62496"/>
                  </a:lnTo>
                  <a:lnTo>
                    <a:pt x="11709" y="46875"/>
                  </a:lnTo>
                  <a:close/>
                </a:path>
                <a:path w="15875" h="78739">
                  <a:moveTo>
                    <a:pt x="11709" y="23431"/>
                  </a:moveTo>
                  <a:lnTo>
                    <a:pt x="7810" y="23431"/>
                  </a:lnTo>
                  <a:lnTo>
                    <a:pt x="7810" y="39052"/>
                  </a:lnTo>
                  <a:lnTo>
                    <a:pt x="11709" y="39052"/>
                  </a:lnTo>
                  <a:lnTo>
                    <a:pt x="11709" y="23431"/>
                  </a:lnTo>
                  <a:close/>
                </a:path>
                <a:path w="15875" h="78739">
                  <a:moveTo>
                    <a:pt x="11709" y="0"/>
                  </a:moveTo>
                  <a:lnTo>
                    <a:pt x="7810" y="0"/>
                  </a:lnTo>
                  <a:lnTo>
                    <a:pt x="7810" y="15621"/>
                  </a:lnTo>
                  <a:lnTo>
                    <a:pt x="11709" y="15621"/>
                  </a:lnTo>
                  <a:lnTo>
                    <a:pt x="11709" y="0"/>
                  </a:lnTo>
                  <a:close/>
                </a:path>
                <a:path w="15875" h="78739">
                  <a:moveTo>
                    <a:pt x="15621" y="70307"/>
                  </a:moveTo>
                  <a:lnTo>
                    <a:pt x="0" y="70307"/>
                  </a:lnTo>
                  <a:lnTo>
                    <a:pt x="0" y="78117"/>
                  </a:lnTo>
                  <a:lnTo>
                    <a:pt x="15621" y="78117"/>
                  </a:lnTo>
                  <a:lnTo>
                    <a:pt x="15621" y="70307"/>
                  </a:lnTo>
                  <a:close/>
                </a:path>
              </a:pathLst>
            </a:custGeom>
            <a:solidFill>
              <a:srgbClr val="6B8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072009" y="2177939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5">
                  <a:moveTo>
                    <a:pt x="0" y="0"/>
                  </a:moveTo>
                  <a:lnTo>
                    <a:pt x="109379" y="0"/>
                  </a:lnTo>
                </a:path>
              </a:pathLst>
            </a:custGeom>
            <a:ln w="7812">
              <a:solidFill>
                <a:srgbClr val="6B8EB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040750" y="2099817"/>
              <a:ext cx="86360" cy="82550"/>
            </a:xfrm>
            <a:custGeom>
              <a:avLst/>
              <a:gdLst/>
              <a:ahLst/>
              <a:cxnLst/>
              <a:rect l="l" t="t" r="r" b="b"/>
              <a:pathLst>
                <a:path w="86360" h="82550">
                  <a:moveTo>
                    <a:pt x="7810" y="58597"/>
                  </a:moveTo>
                  <a:lnTo>
                    <a:pt x="0" y="58597"/>
                  </a:lnTo>
                  <a:lnTo>
                    <a:pt x="0" y="74218"/>
                  </a:lnTo>
                  <a:lnTo>
                    <a:pt x="7810" y="74218"/>
                  </a:lnTo>
                  <a:lnTo>
                    <a:pt x="7810" y="58597"/>
                  </a:lnTo>
                  <a:close/>
                </a:path>
                <a:path w="86360" h="82550">
                  <a:moveTo>
                    <a:pt x="7810" y="35153"/>
                  </a:moveTo>
                  <a:lnTo>
                    <a:pt x="0" y="35153"/>
                  </a:lnTo>
                  <a:lnTo>
                    <a:pt x="0" y="50787"/>
                  </a:lnTo>
                  <a:lnTo>
                    <a:pt x="7810" y="50787"/>
                  </a:lnTo>
                  <a:lnTo>
                    <a:pt x="7810" y="35153"/>
                  </a:lnTo>
                  <a:close/>
                </a:path>
                <a:path w="86360" h="82550">
                  <a:moveTo>
                    <a:pt x="7810" y="11722"/>
                  </a:moveTo>
                  <a:lnTo>
                    <a:pt x="0" y="11722"/>
                  </a:lnTo>
                  <a:lnTo>
                    <a:pt x="0" y="27343"/>
                  </a:lnTo>
                  <a:lnTo>
                    <a:pt x="7810" y="27343"/>
                  </a:lnTo>
                  <a:lnTo>
                    <a:pt x="7810" y="11722"/>
                  </a:lnTo>
                  <a:close/>
                </a:path>
                <a:path w="86360" h="82550">
                  <a:moveTo>
                    <a:pt x="23444" y="74218"/>
                  </a:moveTo>
                  <a:lnTo>
                    <a:pt x="7810" y="74218"/>
                  </a:lnTo>
                  <a:lnTo>
                    <a:pt x="7810" y="82029"/>
                  </a:lnTo>
                  <a:lnTo>
                    <a:pt x="23444" y="82029"/>
                  </a:lnTo>
                  <a:lnTo>
                    <a:pt x="23444" y="74218"/>
                  </a:lnTo>
                  <a:close/>
                </a:path>
                <a:path w="86360" h="82550">
                  <a:moveTo>
                    <a:pt x="85940" y="70319"/>
                  </a:moveTo>
                  <a:lnTo>
                    <a:pt x="78130" y="70319"/>
                  </a:lnTo>
                  <a:lnTo>
                    <a:pt x="78130" y="78130"/>
                  </a:lnTo>
                  <a:lnTo>
                    <a:pt x="85940" y="78130"/>
                  </a:lnTo>
                  <a:lnTo>
                    <a:pt x="85940" y="70319"/>
                  </a:lnTo>
                  <a:close/>
                </a:path>
                <a:path w="86360" h="82550">
                  <a:moveTo>
                    <a:pt x="85940" y="46875"/>
                  </a:moveTo>
                  <a:lnTo>
                    <a:pt x="78130" y="46875"/>
                  </a:lnTo>
                  <a:lnTo>
                    <a:pt x="78130" y="54686"/>
                  </a:lnTo>
                  <a:lnTo>
                    <a:pt x="85940" y="54686"/>
                  </a:lnTo>
                  <a:lnTo>
                    <a:pt x="85940" y="46875"/>
                  </a:lnTo>
                  <a:close/>
                </a:path>
                <a:path w="86360" h="82550">
                  <a:moveTo>
                    <a:pt x="85940" y="23431"/>
                  </a:moveTo>
                  <a:lnTo>
                    <a:pt x="78130" y="23431"/>
                  </a:lnTo>
                  <a:lnTo>
                    <a:pt x="78130" y="31254"/>
                  </a:lnTo>
                  <a:lnTo>
                    <a:pt x="85940" y="31254"/>
                  </a:lnTo>
                  <a:lnTo>
                    <a:pt x="85940" y="23431"/>
                  </a:lnTo>
                  <a:close/>
                </a:path>
                <a:path w="86360" h="82550">
                  <a:moveTo>
                    <a:pt x="85940" y="0"/>
                  </a:moveTo>
                  <a:lnTo>
                    <a:pt x="78130" y="0"/>
                  </a:lnTo>
                  <a:lnTo>
                    <a:pt x="78130" y="7810"/>
                  </a:lnTo>
                  <a:lnTo>
                    <a:pt x="85940" y="7810"/>
                  </a:lnTo>
                  <a:lnTo>
                    <a:pt x="85940" y="0"/>
                  </a:lnTo>
                  <a:close/>
                </a:path>
              </a:pathLst>
            </a:custGeom>
            <a:solidFill>
              <a:srgbClr val="6B8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921" y="209981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128" y="78128"/>
                  </a:moveTo>
                  <a:lnTo>
                    <a:pt x="0" y="78128"/>
                  </a:lnTo>
                  <a:lnTo>
                    <a:pt x="0" y="0"/>
                  </a:lnTo>
                  <a:lnTo>
                    <a:pt x="78128" y="0"/>
                  </a:lnTo>
                  <a:lnTo>
                    <a:pt x="78128" y="78128"/>
                  </a:lnTo>
                  <a:close/>
                </a:path>
              </a:pathLst>
            </a:custGeom>
            <a:solidFill>
              <a:srgbClr val="D9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921" y="209981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78128" y="0"/>
                  </a:lnTo>
                  <a:lnTo>
                    <a:pt x="78128" y="78128"/>
                  </a:lnTo>
                  <a:lnTo>
                    <a:pt x="0" y="78128"/>
                  </a:lnTo>
                  <a:lnTo>
                    <a:pt x="0" y="0"/>
                  </a:lnTo>
                </a:path>
              </a:pathLst>
            </a:custGeom>
            <a:ln w="7812">
              <a:solidFill>
                <a:srgbClr val="6B8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9528" y="2095904"/>
              <a:ext cx="242198" cy="85941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3217" y="1241179"/>
              <a:ext cx="1797031" cy="755423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2977784" y="1619321"/>
            <a:ext cx="86995" cy="15875"/>
            <a:chOff x="2977784" y="1619321"/>
            <a:chExt cx="86995" cy="15875"/>
          </a:xfrm>
        </p:grpSpPr>
        <p:sp>
          <p:nvSpPr>
            <p:cNvPr id="144" name="object 144"/>
            <p:cNvSpPr/>
            <p:nvPr/>
          </p:nvSpPr>
          <p:spPr>
            <a:xfrm>
              <a:off x="2977841" y="1619321"/>
              <a:ext cx="86995" cy="15875"/>
            </a:xfrm>
            <a:custGeom>
              <a:avLst/>
              <a:gdLst/>
              <a:ahLst/>
              <a:cxnLst/>
              <a:rect l="l" t="t" r="r" b="b"/>
              <a:pathLst>
                <a:path w="86994" h="15875">
                  <a:moveTo>
                    <a:pt x="6448" y="0"/>
                  </a:moveTo>
                  <a:lnTo>
                    <a:pt x="3595" y="0"/>
                  </a:lnTo>
                  <a:lnTo>
                    <a:pt x="2368" y="781"/>
                  </a:lnTo>
                  <a:lnTo>
                    <a:pt x="428" y="3906"/>
                  </a:lnTo>
                  <a:lnTo>
                    <a:pt x="46" y="5338"/>
                  </a:lnTo>
                  <a:lnTo>
                    <a:pt x="0" y="10069"/>
                  </a:lnTo>
                  <a:lnTo>
                    <a:pt x="453" y="11719"/>
                  </a:lnTo>
                  <a:lnTo>
                    <a:pt x="513" y="11936"/>
                  </a:lnTo>
                  <a:lnTo>
                    <a:pt x="2453" y="14887"/>
                  </a:lnTo>
                  <a:lnTo>
                    <a:pt x="3680" y="15625"/>
                  </a:lnTo>
                  <a:lnTo>
                    <a:pt x="6648" y="15625"/>
                  </a:lnTo>
                  <a:lnTo>
                    <a:pt x="7807" y="14887"/>
                  </a:lnTo>
                  <a:lnTo>
                    <a:pt x="9815" y="11719"/>
                  </a:lnTo>
                  <a:lnTo>
                    <a:pt x="10244" y="10069"/>
                  </a:lnTo>
                  <a:lnTo>
                    <a:pt x="10243" y="5338"/>
                  </a:lnTo>
                  <a:lnTo>
                    <a:pt x="9827" y="3906"/>
                  </a:lnTo>
                  <a:lnTo>
                    <a:pt x="9701" y="3472"/>
                  </a:lnTo>
                  <a:lnTo>
                    <a:pt x="7711" y="781"/>
                  </a:lnTo>
                  <a:lnTo>
                    <a:pt x="6448" y="0"/>
                  </a:lnTo>
                  <a:close/>
                </a:path>
                <a:path w="86994" h="15875">
                  <a:moveTo>
                    <a:pt x="44712" y="0"/>
                  </a:moveTo>
                  <a:lnTo>
                    <a:pt x="41858" y="0"/>
                  </a:lnTo>
                  <a:lnTo>
                    <a:pt x="40631" y="781"/>
                  </a:lnTo>
                  <a:lnTo>
                    <a:pt x="38691" y="3906"/>
                  </a:lnTo>
                  <a:lnTo>
                    <a:pt x="38310" y="5338"/>
                  </a:lnTo>
                  <a:lnTo>
                    <a:pt x="38263" y="10069"/>
                  </a:lnTo>
                  <a:lnTo>
                    <a:pt x="38717" y="11719"/>
                  </a:lnTo>
                  <a:lnTo>
                    <a:pt x="38777" y="11936"/>
                  </a:lnTo>
                  <a:lnTo>
                    <a:pt x="40717" y="14887"/>
                  </a:lnTo>
                  <a:lnTo>
                    <a:pt x="41944" y="15625"/>
                  </a:lnTo>
                  <a:lnTo>
                    <a:pt x="44911" y="15625"/>
                  </a:lnTo>
                  <a:lnTo>
                    <a:pt x="46070" y="14887"/>
                  </a:lnTo>
                  <a:lnTo>
                    <a:pt x="48079" y="11719"/>
                  </a:lnTo>
                  <a:lnTo>
                    <a:pt x="48507" y="10069"/>
                  </a:lnTo>
                  <a:lnTo>
                    <a:pt x="48507" y="5338"/>
                  </a:lnTo>
                  <a:lnTo>
                    <a:pt x="48091" y="3906"/>
                  </a:lnTo>
                  <a:lnTo>
                    <a:pt x="47965" y="3472"/>
                  </a:lnTo>
                  <a:lnTo>
                    <a:pt x="45974" y="781"/>
                  </a:lnTo>
                  <a:lnTo>
                    <a:pt x="44712" y="0"/>
                  </a:lnTo>
                  <a:close/>
                </a:path>
                <a:path w="86994" h="15875">
                  <a:moveTo>
                    <a:pt x="82975" y="0"/>
                  </a:moveTo>
                  <a:lnTo>
                    <a:pt x="80122" y="0"/>
                  </a:lnTo>
                  <a:lnTo>
                    <a:pt x="78895" y="781"/>
                  </a:lnTo>
                  <a:lnTo>
                    <a:pt x="76955" y="3906"/>
                  </a:lnTo>
                  <a:lnTo>
                    <a:pt x="76574" y="5338"/>
                  </a:lnTo>
                  <a:lnTo>
                    <a:pt x="76527" y="10069"/>
                  </a:lnTo>
                  <a:lnTo>
                    <a:pt x="76981" y="11719"/>
                  </a:lnTo>
                  <a:lnTo>
                    <a:pt x="77040" y="11936"/>
                  </a:lnTo>
                  <a:lnTo>
                    <a:pt x="78981" y="14887"/>
                  </a:lnTo>
                  <a:lnTo>
                    <a:pt x="80208" y="15625"/>
                  </a:lnTo>
                  <a:lnTo>
                    <a:pt x="83175" y="15625"/>
                  </a:lnTo>
                  <a:lnTo>
                    <a:pt x="84334" y="14887"/>
                  </a:lnTo>
                  <a:lnTo>
                    <a:pt x="86342" y="11719"/>
                  </a:lnTo>
                  <a:lnTo>
                    <a:pt x="86771" y="10069"/>
                  </a:lnTo>
                  <a:lnTo>
                    <a:pt x="86770" y="5338"/>
                  </a:lnTo>
                  <a:lnTo>
                    <a:pt x="86354" y="3906"/>
                  </a:lnTo>
                  <a:lnTo>
                    <a:pt x="86228" y="3472"/>
                  </a:lnTo>
                  <a:lnTo>
                    <a:pt x="84238" y="781"/>
                  </a:lnTo>
                  <a:lnTo>
                    <a:pt x="82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977784" y="1619321"/>
              <a:ext cx="86995" cy="15875"/>
            </a:xfrm>
            <a:custGeom>
              <a:avLst/>
              <a:gdLst/>
              <a:ahLst/>
              <a:cxnLst/>
              <a:rect l="l" t="t" r="r" b="b"/>
              <a:pathLst>
                <a:path w="86994" h="15875">
                  <a:moveTo>
                    <a:pt x="0" y="7812"/>
                  </a:moveTo>
                  <a:lnTo>
                    <a:pt x="0" y="5729"/>
                  </a:lnTo>
                  <a:lnTo>
                    <a:pt x="485" y="3906"/>
                  </a:lnTo>
                  <a:lnTo>
                    <a:pt x="1455" y="2343"/>
                  </a:lnTo>
                  <a:lnTo>
                    <a:pt x="2425" y="781"/>
                  </a:lnTo>
                  <a:lnTo>
                    <a:pt x="3652" y="0"/>
                  </a:lnTo>
                  <a:lnTo>
                    <a:pt x="5136" y="0"/>
                  </a:lnTo>
                  <a:lnTo>
                    <a:pt x="6505" y="0"/>
                  </a:lnTo>
                  <a:lnTo>
                    <a:pt x="7704" y="694"/>
                  </a:lnTo>
                  <a:lnTo>
                    <a:pt x="8731" y="2083"/>
                  </a:lnTo>
                  <a:lnTo>
                    <a:pt x="9758" y="3472"/>
                  </a:lnTo>
                  <a:lnTo>
                    <a:pt x="10300" y="5338"/>
                  </a:lnTo>
                  <a:lnTo>
                    <a:pt x="10357" y="7682"/>
                  </a:lnTo>
                  <a:lnTo>
                    <a:pt x="10357" y="9852"/>
                  </a:lnTo>
                  <a:lnTo>
                    <a:pt x="9872" y="11719"/>
                  </a:lnTo>
                  <a:lnTo>
                    <a:pt x="8902" y="13281"/>
                  </a:lnTo>
                  <a:lnTo>
                    <a:pt x="7932" y="14844"/>
                  </a:lnTo>
                  <a:lnTo>
                    <a:pt x="6705" y="15625"/>
                  </a:lnTo>
                  <a:lnTo>
                    <a:pt x="5221" y="15625"/>
                  </a:lnTo>
                  <a:lnTo>
                    <a:pt x="3737" y="15625"/>
                  </a:lnTo>
                  <a:lnTo>
                    <a:pt x="2510" y="14887"/>
                  </a:lnTo>
                  <a:lnTo>
                    <a:pt x="1540" y="13412"/>
                  </a:lnTo>
                  <a:lnTo>
                    <a:pt x="570" y="11936"/>
                  </a:lnTo>
                  <a:lnTo>
                    <a:pt x="57" y="10069"/>
                  </a:lnTo>
                  <a:lnTo>
                    <a:pt x="0" y="7812"/>
                  </a:lnTo>
                  <a:close/>
                </a:path>
                <a:path w="86994" h="15875">
                  <a:moveTo>
                    <a:pt x="38263" y="7812"/>
                  </a:moveTo>
                  <a:lnTo>
                    <a:pt x="38263" y="5729"/>
                  </a:lnTo>
                  <a:lnTo>
                    <a:pt x="38748" y="3906"/>
                  </a:lnTo>
                  <a:lnTo>
                    <a:pt x="39718" y="2343"/>
                  </a:lnTo>
                  <a:lnTo>
                    <a:pt x="40688" y="781"/>
                  </a:lnTo>
                  <a:lnTo>
                    <a:pt x="41915" y="0"/>
                  </a:lnTo>
                  <a:lnTo>
                    <a:pt x="43399" y="0"/>
                  </a:lnTo>
                  <a:lnTo>
                    <a:pt x="44769" y="0"/>
                  </a:lnTo>
                  <a:lnTo>
                    <a:pt x="45967" y="694"/>
                  </a:lnTo>
                  <a:lnTo>
                    <a:pt x="46994" y="2083"/>
                  </a:lnTo>
                  <a:lnTo>
                    <a:pt x="48022" y="3472"/>
                  </a:lnTo>
                  <a:lnTo>
                    <a:pt x="48564" y="5338"/>
                  </a:lnTo>
                  <a:lnTo>
                    <a:pt x="48621" y="7682"/>
                  </a:lnTo>
                  <a:lnTo>
                    <a:pt x="48621" y="9852"/>
                  </a:lnTo>
                  <a:lnTo>
                    <a:pt x="48136" y="11719"/>
                  </a:lnTo>
                  <a:lnTo>
                    <a:pt x="47166" y="13281"/>
                  </a:lnTo>
                  <a:lnTo>
                    <a:pt x="46195" y="14844"/>
                  </a:lnTo>
                  <a:lnTo>
                    <a:pt x="44969" y="15625"/>
                  </a:lnTo>
                  <a:lnTo>
                    <a:pt x="43485" y="15625"/>
                  </a:lnTo>
                  <a:lnTo>
                    <a:pt x="42001" y="15625"/>
                  </a:lnTo>
                  <a:lnTo>
                    <a:pt x="40774" y="14887"/>
                  </a:lnTo>
                  <a:lnTo>
                    <a:pt x="39804" y="13412"/>
                  </a:lnTo>
                  <a:lnTo>
                    <a:pt x="38834" y="11936"/>
                  </a:lnTo>
                  <a:lnTo>
                    <a:pt x="38320" y="10069"/>
                  </a:lnTo>
                  <a:lnTo>
                    <a:pt x="38263" y="7812"/>
                  </a:lnTo>
                  <a:close/>
                </a:path>
                <a:path w="86994" h="15875">
                  <a:moveTo>
                    <a:pt x="76527" y="7812"/>
                  </a:moveTo>
                  <a:lnTo>
                    <a:pt x="76527" y="5729"/>
                  </a:lnTo>
                  <a:lnTo>
                    <a:pt x="77012" y="3906"/>
                  </a:lnTo>
                  <a:lnTo>
                    <a:pt x="77982" y="2343"/>
                  </a:lnTo>
                  <a:lnTo>
                    <a:pt x="78952" y="781"/>
                  </a:lnTo>
                  <a:lnTo>
                    <a:pt x="80179" y="0"/>
                  </a:lnTo>
                  <a:lnTo>
                    <a:pt x="81663" y="0"/>
                  </a:lnTo>
                  <a:lnTo>
                    <a:pt x="83032" y="0"/>
                  </a:lnTo>
                  <a:lnTo>
                    <a:pt x="84231" y="694"/>
                  </a:lnTo>
                  <a:lnTo>
                    <a:pt x="85258" y="2083"/>
                  </a:lnTo>
                  <a:lnTo>
                    <a:pt x="86285" y="3472"/>
                  </a:lnTo>
                  <a:lnTo>
                    <a:pt x="86827" y="5338"/>
                  </a:lnTo>
                  <a:lnTo>
                    <a:pt x="86884" y="7682"/>
                  </a:lnTo>
                  <a:lnTo>
                    <a:pt x="86884" y="9852"/>
                  </a:lnTo>
                  <a:lnTo>
                    <a:pt x="86399" y="11719"/>
                  </a:lnTo>
                  <a:lnTo>
                    <a:pt x="85429" y="13281"/>
                  </a:lnTo>
                  <a:lnTo>
                    <a:pt x="84459" y="14844"/>
                  </a:lnTo>
                  <a:lnTo>
                    <a:pt x="83232" y="15625"/>
                  </a:lnTo>
                  <a:lnTo>
                    <a:pt x="81748" y="15625"/>
                  </a:lnTo>
                  <a:lnTo>
                    <a:pt x="80265" y="15625"/>
                  </a:lnTo>
                  <a:lnTo>
                    <a:pt x="79038" y="14887"/>
                  </a:lnTo>
                  <a:lnTo>
                    <a:pt x="78068" y="13412"/>
                  </a:lnTo>
                  <a:lnTo>
                    <a:pt x="77097" y="11936"/>
                  </a:lnTo>
                  <a:lnTo>
                    <a:pt x="76584" y="10069"/>
                  </a:lnTo>
                  <a:lnTo>
                    <a:pt x="76527" y="78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2977784" y="1970898"/>
            <a:ext cx="86995" cy="15875"/>
            <a:chOff x="2977784" y="1970898"/>
            <a:chExt cx="86995" cy="15875"/>
          </a:xfrm>
        </p:grpSpPr>
        <p:sp>
          <p:nvSpPr>
            <p:cNvPr id="147" name="object 147"/>
            <p:cNvSpPr/>
            <p:nvPr/>
          </p:nvSpPr>
          <p:spPr>
            <a:xfrm>
              <a:off x="2977841" y="1970898"/>
              <a:ext cx="86995" cy="15875"/>
            </a:xfrm>
            <a:custGeom>
              <a:avLst/>
              <a:gdLst/>
              <a:ahLst/>
              <a:cxnLst/>
              <a:rect l="l" t="t" r="r" b="b"/>
              <a:pathLst>
                <a:path w="86994" h="15875">
                  <a:moveTo>
                    <a:pt x="6448" y="0"/>
                  </a:moveTo>
                  <a:lnTo>
                    <a:pt x="3595" y="0"/>
                  </a:lnTo>
                  <a:lnTo>
                    <a:pt x="2368" y="781"/>
                  </a:lnTo>
                  <a:lnTo>
                    <a:pt x="428" y="3906"/>
                  </a:lnTo>
                  <a:lnTo>
                    <a:pt x="46" y="5338"/>
                  </a:lnTo>
                  <a:lnTo>
                    <a:pt x="0" y="10069"/>
                  </a:lnTo>
                  <a:lnTo>
                    <a:pt x="453" y="11719"/>
                  </a:lnTo>
                  <a:lnTo>
                    <a:pt x="513" y="11936"/>
                  </a:lnTo>
                  <a:lnTo>
                    <a:pt x="2453" y="14887"/>
                  </a:lnTo>
                  <a:lnTo>
                    <a:pt x="3680" y="15625"/>
                  </a:lnTo>
                  <a:lnTo>
                    <a:pt x="6648" y="15625"/>
                  </a:lnTo>
                  <a:lnTo>
                    <a:pt x="7807" y="14887"/>
                  </a:lnTo>
                  <a:lnTo>
                    <a:pt x="9815" y="11719"/>
                  </a:lnTo>
                  <a:lnTo>
                    <a:pt x="10244" y="10069"/>
                  </a:lnTo>
                  <a:lnTo>
                    <a:pt x="10243" y="5338"/>
                  </a:lnTo>
                  <a:lnTo>
                    <a:pt x="9827" y="3906"/>
                  </a:lnTo>
                  <a:lnTo>
                    <a:pt x="9701" y="3472"/>
                  </a:lnTo>
                  <a:lnTo>
                    <a:pt x="7711" y="781"/>
                  </a:lnTo>
                  <a:lnTo>
                    <a:pt x="6448" y="0"/>
                  </a:lnTo>
                  <a:close/>
                </a:path>
                <a:path w="86994" h="15875">
                  <a:moveTo>
                    <a:pt x="44712" y="0"/>
                  </a:moveTo>
                  <a:lnTo>
                    <a:pt x="41858" y="0"/>
                  </a:lnTo>
                  <a:lnTo>
                    <a:pt x="40631" y="781"/>
                  </a:lnTo>
                  <a:lnTo>
                    <a:pt x="38691" y="3906"/>
                  </a:lnTo>
                  <a:lnTo>
                    <a:pt x="38310" y="5338"/>
                  </a:lnTo>
                  <a:lnTo>
                    <a:pt x="38263" y="10069"/>
                  </a:lnTo>
                  <a:lnTo>
                    <a:pt x="38717" y="11719"/>
                  </a:lnTo>
                  <a:lnTo>
                    <a:pt x="38777" y="11936"/>
                  </a:lnTo>
                  <a:lnTo>
                    <a:pt x="40717" y="14887"/>
                  </a:lnTo>
                  <a:lnTo>
                    <a:pt x="41944" y="15625"/>
                  </a:lnTo>
                  <a:lnTo>
                    <a:pt x="44911" y="15625"/>
                  </a:lnTo>
                  <a:lnTo>
                    <a:pt x="46070" y="14887"/>
                  </a:lnTo>
                  <a:lnTo>
                    <a:pt x="48079" y="11719"/>
                  </a:lnTo>
                  <a:lnTo>
                    <a:pt x="48507" y="10069"/>
                  </a:lnTo>
                  <a:lnTo>
                    <a:pt x="48507" y="5338"/>
                  </a:lnTo>
                  <a:lnTo>
                    <a:pt x="48091" y="3906"/>
                  </a:lnTo>
                  <a:lnTo>
                    <a:pt x="47965" y="3472"/>
                  </a:lnTo>
                  <a:lnTo>
                    <a:pt x="45974" y="781"/>
                  </a:lnTo>
                  <a:lnTo>
                    <a:pt x="44712" y="0"/>
                  </a:lnTo>
                  <a:close/>
                </a:path>
                <a:path w="86994" h="15875">
                  <a:moveTo>
                    <a:pt x="82975" y="0"/>
                  </a:moveTo>
                  <a:lnTo>
                    <a:pt x="80122" y="0"/>
                  </a:lnTo>
                  <a:lnTo>
                    <a:pt x="78895" y="781"/>
                  </a:lnTo>
                  <a:lnTo>
                    <a:pt x="76955" y="3906"/>
                  </a:lnTo>
                  <a:lnTo>
                    <a:pt x="76574" y="5338"/>
                  </a:lnTo>
                  <a:lnTo>
                    <a:pt x="76527" y="10069"/>
                  </a:lnTo>
                  <a:lnTo>
                    <a:pt x="76981" y="11719"/>
                  </a:lnTo>
                  <a:lnTo>
                    <a:pt x="77040" y="11936"/>
                  </a:lnTo>
                  <a:lnTo>
                    <a:pt x="78981" y="14887"/>
                  </a:lnTo>
                  <a:lnTo>
                    <a:pt x="80208" y="15625"/>
                  </a:lnTo>
                  <a:lnTo>
                    <a:pt x="83175" y="15625"/>
                  </a:lnTo>
                  <a:lnTo>
                    <a:pt x="84334" y="14887"/>
                  </a:lnTo>
                  <a:lnTo>
                    <a:pt x="86342" y="11719"/>
                  </a:lnTo>
                  <a:lnTo>
                    <a:pt x="86771" y="10069"/>
                  </a:lnTo>
                  <a:lnTo>
                    <a:pt x="86770" y="5338"/>
                  </a:lnTo>
                  <a:lnTo>
                    <a:pt x="86354" y="3906"/>
                  </a:lnTo>
                  <a:lnTo>
                    <a:pt x="86228" y="3472"/>
                  </a:lnTo>
                  <a:lnTo>
                    <a:pt x="84238" y="781"/>
                  </a:lnTo>
                  <a:lnTo>
                    <a:pt x="82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977784" y="1970898"/>
              <a:ext cx="86995" cy="15875"/>
            </a:xfrm>
            <a:custGeom>
              <a:avLst/>
              <a:gdLst/>
              <a:ahLst/>
              <a:cxnLst/>
              <a:rect l="l" t="t" r="r" b="b"/>
              <a:pathLst>
                <a:path w="86994" h="15875">
                  <a:moveTo>
                    <a:pt x="0" y="7812"/>
                  </a:moveTo>
                  <a:lnTo>
                    <a:pt x="0" y="5729"/>
                  </a:lnTo>
                  <a:lnTo>
                    <a:pt x="485" y="3906"/>
                  </a:lnTo>
                  <a:lnTo>
                    <a:pt x="1455" y="2343"/>
                  </a:lnTo>
                  <a:lnTo>
                    <a:pt x="2425" y="781"/>
                  </a:lnTo>
                  <a:lnTo>
                    <a:pt x="3652" y="0"/>
                  </a:lnTo>
                  <a:lnTo>
                    <a:pt x="5136" y="0"/>
                  </a:lnTo>
                  <a:lnTo>
                    <a:pt x="6505" y="0"/>
                  </a:lnTo>
                  <a:lnTo>
                    <a:pt x="7704" y="694"/>
                  </a:lnTo>
                  <a:lnTo>
                    <a:pt x="8731" y="2083"/>
                  </a:lnTo>
                  <a:lnTo>
                    <a:pt x="9758" y="3472"/>
                  </a:lnTo>
                  <a:lnTo>
                    <a:pt x="10300" y="5338"/>
                  </a:lnTo>
                  <a:lnTo>
                    <a:pt x="10357" y="7682"/>
                  </a:lnTo>
                  <a:lnTo>
                    <a:pt x="10357" y="9852"/>
                  </a:lnTo>
                  <a:lnTo>
                    <a:pt x="9872" y="11719"/>
                  </a:lnTo>
                  <a:lnTo>
                    <a:pt x="8902" y="13281"/>
                  </a:lnTo>
                  <a:lnTo>
                    <a:pt x="7932" y="14844"/>
                  </a:lnTo>
                  <a:lnTo>
                    <a:pt x="6705" y="15625"/>
                  </a:lnTo>
                  <a:lnTo>
                    <a:pt x="5221" y="15625"/>
                  </a:lnTo>
                  <a:lnTo>
                    <a:pt x="3737" y="15625"/>
                  </a:lnTo>
                  <a:lnTo>
                    <a:pt x="2510" y="14887"/>
                  </a:lnTo>
                  <a:lnTo>
                    <a:pt x="1540" y="13412"/>
                  </a:lnTo>
                  <a:lnTo>
                    <a:pt x="570" y="11936"/>
                  </a:lnTo>
                  <a:lnTo>
                    <a:pt x="57" y="10069"/>
                  </a:lnTo>
                  <a:lnTo>
                    <a:pt x="0" y="7812"/>
                  </a:lnTo>
                  <a:close/>
                </a:path>
                <a:path w="86994" h="15875">
                  <a:moveTo>
                    <a:pt x="38263" y="7812"/>
                  </a:moveTo>
                  <a:lnTo>
                    <a:pt x="38263" y="5729"/>
                  </a:lnTo>
                  <a:lnTo>
                    <a:pt x="38748" y="3906"/>
                  </a:lnTo>
                  <a:lnTo>
                    <a:pt x="39718" y="2343"/>
                  </a:lnTo>
                  <a:lnTo>
                    <a:pt x="40688" y="781"/>
                  </a:lnTo>
                  <a:lnTo>
                    <a:pt x="41915" y="0"/>
                  </a:lnTo>
                  <a:lnTo>
                    <a:pt x="43399" y="0"/>
                  </a:lnTo>
                  <a:lnTo>
                    <a:pt x="44769" y="0"/>
                  </a:lnTo>
                  <a:lnTo>
                    <a:pt x="45967" y="694"/>
                  </a:lnTo>
                  <a:lnTo>
                    <a:pt x="46994" y="2083"/>
                  </a:lnTo>
                  <a:lnTo>
                    <a:pt x="48022" y="3472"/>
                  </a:lnTo>
                  <a:lnTo>
                    <a:pt x="48564" y="5338"/>
                  </a:lnTo>
                  <a:lnTo>
                    <a:pt x="48621" y="7682"/>
                  </a:lnTo>
                  <a:lnTo>
                    <a:pt x="48621" y="9852"/>
                  </a:lnTo>
                  <a:lnTo>
                    <a:pt x="48136" y="11719"/>
                  </a:lnTo>
                  <a:lnTo>
                    <a:pt x="47166" y="13281"/>
                  </a:lnTo>
                  <a:lnTo>
                    <a:pt x="46195" y="14844"/>
                  </a:lnTo>
                  <a:lnTo>
                    <a:pt x="44969" y="15625"/>
                  </a:lnTo>
                  <a:lnTo>
                    <a:pt x="43485" y="15625"/>
                  </a:lnTo>
                  <a:lnTo>
                    <a:pt x="42001" y="15625"/>
                  </a:lnTo>
                  <a:lnTo>
                    <a:pt x="40774" y="14887"/>
                  </a:lnTo>
                  <a:lnTo>
                    <a:pt x="39804" y="13412"/>
                  </a:lnTo>
                  <a:lnTo>
                    <a:pt x="38834" y="11936"/>
                  </a:lnTo>
                  <a:lnTo>
                    <a:pt x="38320" y="10069"/>
                  </a:lnTo>
                  <a:lnTo>
                    <a:pt x="38263" y="7812"/>
                  </a:lnTo>
                  <a:close/>
                </a:path>
                <a:path w="86994" h="15875">
                  <a:moveTo>
                    <a:pt x="76527" y="7812"/>
                  </a:moveTo>
                  <a:lnTo>
                    <a:pt x="76527" y="5729"/>
                  </a:lnTo>
                  <a:lnTo>
                    <a:pt x="77012" y="3906"/>
                  </a:lnTo>
                  <a:lnTo>
                    <a:pt x="77982" y="2343"/>
                  </a:lnTo>
                  <a:lnTo>
                    <a:pt x="78952" y="781"/>
                  </a:lnTo>
                  <a:lnTo>
                    <a:pt x="80179" y="0"/>
                  </a:lnTo>
                  <a:lnTo>
                    <a:pt x="81663" y="0"/>
                  </a:lnTo>
                  <a:lnTo>
                    <a:pt x="83032" y="0"/>
                  </a:lnTo>
                  <a:lnTo>
                    <a:pt x="84231" y="694"/>
                  </a:lnTo>
                  <a:lnTo>
                    <a:pt x="85258" y="2083"/>
                  </a:lnTo>
                  <a:lnTo>
                    <a:pt x="86285" y="3472"/>
                  </a:lnTo>
                  <a:lnTo>
                    <a:pt x="86827" y="5338"/>
                  </a:lnTo>
                  <a:lnTo>
                    <a:pt x="86884" y="7682"/>
                  </a:lnTo>
                  <a:lnTo>
                    <a:pt x="86884" y="9852"/>
                  </a:lnTo>
                  <a:lnTo>
                    <a:pt x="86399" y="11719"/>
                  </a:lnTo>
                  <a:lnTo>
                    <a:pt x="85429" y="13281"/>
                  </a:lnTo>
                  <a:lnTo>
                    <a:pt x="84459" y="14844"/>
                  </a:lnTo>
                  <a:lnTo>
                    <a:pt x="83232" y="15625"/>
                  </a:lnTo>
                  <a:lnTo>
                    <a:pt x="81748" y="15625"/>
                  </a:lnTo>
                  <a:lnTo>
                    <a:pt x="80265" y="15625"/>
                  </a:lnTo>
                  <a:lnTo>
                    <a:pt x="79038" y="14887"/>
                  </a:lnTo>
                  <a:lnTo>
                    <a:pt x="78068" y="13412"/>
                  </a:lnTo>
                  <a:lnTo>
                    <a:pt x="77097" y="11936"/>
                  </a:lnTo>
                  <a:lnTo>
                    <a:pt x="76584" y="10069"/>
                  </a:lnTo>
                  <a:lnTo>
                    <a:pt x="76527" y="78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9" name="object 14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78586" y="2236538"/>
            <a:ext cx="103680" cy="70305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522477" y="2236535"/>
            <a:ext cx="211827" cy="78125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053707" y="2236535"/>
            <a:ext cx="211153" cy="78125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84936" y="2236535"/>
            <a:ext cx="209300" cy="78125"/>
          </a:xfrm>
          <a:prstGeom prst="rect">
            <a:avLst/>
          </a:prstGeom>
        </p:spPr>
      </p:pic>
      <p:grpSp>
        <p:nvGrpSpPr>
          <p:cNvPr id="153" name="object 153"/>
          <p:cNvGrpSpPr/>
          <p:nvPr/>
        </p:nvGrpSpPr>
        <p:grpSpPr>
          <a:xfrm>
            <a:off x="2977784" y="2127155"/>
            <a:ext cx="86995" cy="15875"/>
            <a:chOff x="2977784" y="2127155"/>
            <a:chExt cx="86995" cy="15875"/>
          </a:xfrm>
        </p:grpSpPr>
        <p:sp>
          <p:nvSpPr>
            <p:cNvPr id="154" name="object 154"/>
            <p:cNvSpPr/>
            <p:nvPr/>
          </p:nvSpPr>
          <p:spPr>
            <a:xfrm>
              <a:off x="2977841" y="2127155"/>
              <a:ext cx="86995" cy="15875"/>
            </a:xfrm>
            <a:custGeom>
              <a:avLst/>
              <a:gdLst/>
              <a:ahLst/>
              <a:cxnLst/>
              <a:rect l="l" t="t" r="r" b="b"/>
              <a:pathLst>
                <a:path w="86994" h="15875">
                  <a:moveTo>
                    <a:pt x="6448" y="0"/>
                  </a:moveTo>
                  <a:lnTo>
                    <a:pt x="3595" y="0"/>
                  </a:lnTo>
                  <a:lnTo>
                    <a:pt x="2368" y="781"/>
                  </a:lnTo>
                  <a:lnTo>
                    <a:pt x="428" y="3906"/>
                  </a:lnTo>
                  <a:lnTo>
                    <a:pt x="46" y="5338"/>
                  </a:lnTo>
                  <a:lnTo>
                    <a:pt x="0" y="10069"/>
                  </a:lnTo>
                  <a:lnTo>
                    <a:pt x="453" y="11719"/>
                  </a:lnTo>
                  <a:lnTo>
                    <a:pt x="513" y="11936"/>
                  </a:lnTo>
                  <a:lnTo>
                    <a:pt x="2453" y="14887"/>
                  </a:lnTo>
                  <a:lnTo>
                    <a:pt x="3680" y="15625"/>
                  </a:lnTo>
                  <a:lnTo>
                    <a:pt x="6648" y="15625"/>
                  </a:lnTo>
                  <a:lnTo>
                    <a:pt x="7807" y="14887"/>
                  </a:lnTo>
                  <a:lnTo>
                    <a:pt x="9815" y="11719"/>
                  </a:lnTo>
                  <a:lnTo>
                    <a:pt x="10244" y="10069"/>
                  </a:lnTo>
                  <a:lnTo>
                    <a:pt x="10243" y="5338"/>
                  </a:lnTo>
                  <a:lnTo>
                    <a:pt x="9827" y="3906"/>
                  </a:lnTo>
                  <a:lnTo>
                    <a:pt x="9701" y="3472"/>
                  </a:lnTo>
                  <a:lnTo>
                    <a:pt x="7711" y="781"/>
                  </a:lnTo>
                  <a:lnTo>
                    <a:pt x="6448" y="0"/>
                  </a:lnTo>
                  <a:close/>
                </a:path>
                <a:path w="86994" h="15875">
                  <a:moveTo>
                    <a:pt x="44712" y="0"/>
                  </a:moveTo>
                  <a:lnTo>
                    <a:pt x="41858" y="0"/>
                  </a:lnTo>
                  <a:lnTo>
                    <a:pt x="40631" y="781"/>
                  </a:lnTo>
                  <a:lnTo>
                    <a:pt x="38691" y="3906"/>
                  </a:lnTo>
                  <a:lnTo>
                    <a:pt x="38310" y="5338"/>
                  </a:lnTo>
                  <a:lnTo>
                    <a:pt x="38263" y="10069"/>
                  </a:lnTo>
                  <a:lnTo>
                    <a:pt x="38717" y="11719"/>
                  </a:lnTo>
                  <a:lnTo>
                    <a:pt x="38777" y="11936"/>
                  </a:lnTo>
                  <a:lnTo>
                    <a:pt x="40717" y="14887"/>
                  </a:lnTo>
                  <a:lnTo>
                    <a:pt x="41944" y="15625"/>
                  </a:lnTo>
                  <a:lnTo>
                    <a:pt x="44911" y="15625"/>
                  </a:lnTo>
                  <a:lnTo>
                    <a:pt x="46070" y="14887"/>
                  </a:lnTo>
                  <a:lnTo>
                    <a:pt x="48079" y="11719"/>
                  </a:lnTo>
                  <a:lnTo>
                    <a:pt x="48507" y="10069"/>
                  </a:lnTo>
                  <a:lnTo>
                    <a:pt x="48507" y="5338"/>
                  </a:lnTo>
                  <a:lnTo>
                    <a:pt x="48091" y="3906"/>
                  </a:lnTo>
                  <a:lnTo>
                    <a:pt x="47965" y="3472"/>
                  </a:lnTo>
                  <a:lnTo>
                    <a:pt x="45974" y="781"/>
                  </a:lnTo>
                  <a:lnTo>
                    <a:pt x="44712" y="0"/>
                  </a:lnTo>
                  <a:close/>
                </a:path>
                <a:path w="86994" h="15875">
                  <a:moveTo>
                    <a:pt x="82975" y="0"/>
                  </a:moveTo>
                  <a:lnTo>
                    <a:pt x="80122" y="0"/>
                  </a:lnTo>
                  <a:lnTo>
                    <a:pt x="78895" y="781"/>
                  </a:lnTo>
                  <a:lnTo>
                    <a:pt x="76955" y="3906"/>
                  </a:lnTo>
                  <a:lnTo>
                    <a:pt x="76574" y="5338"/>
                  </a:lnTo>
                  <a:lnTo>
                    <a:pt x="76527" y="10069"/>
                  </a:lnTo>
                  <a:lnTo>
                    <a:pt x="76981" y="11719"/>
                  </a:lnTo>
                  <a:lnTo>
                    <a:pt x="77040" y="11936"/>
                  </a:lnTo>
                  <a:lnTo>
                    <a:pt x="78981" y="14887"/>
                  </a:lnTo>
                  <a:lnTo>
                    <a:pt x="80208" y="15625"/>
                  </a:lnTo>
                  <a:lnTo>
                    <a:pt x="83175" y="15625"/>
                  </a:lnTo>
                  <a:lnTo>
                    <a:pt x="84334" y="14887"/>
                  </a:lnTo>
                  <a:lnTo>
                    <a:pt x="86342" y="11719"/>
                  </a:lnTo>
                  <a:lnTo>
                    <a:pt x="86771" y="10069"/>
                  </a:lnTo>
                  <a:lnTo>
                    <a:pt x="86770" y="5338"/>
                  </a:lnTo>
                  <a:lnTo>
                    <a:pt x="86354" y="3906"/>
                  </a:lnTo>
                  <a:lnTo>
                    <a:pt x="86228" y="3472"/>
                  </a:lnTo>
                  <a:lnTo>
                    <a:pt x="84238" y="781"/>
                  </a:lnTo>
                  <a:lnTo>
                    <a:pt x="82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977784" y="2127155"/>
              <a:ext cx="86995" cy="15875"/>
            </a:xfrm>
            <a:custGeom>
              <a:avLst/>
              <a:gdLst/>
              <a:ahLst/>
              <a:cxnLst/>
              <a:rect l="l" t="t" r="r" b="b"/>
              <a:pathLst>
                <a:path w="86994" h="15875">
                  <a:moveTo>
                    <a:pt x="0" y="7812"/>
                  </a:moveTo>
                  <a:lnTo>
                    <a:pt x="0" y="5729"/>
                  </a:lnTo>
                  <a:lnTo>
                    <a:pt x="485" y="3906"/>
                  </a:lnTo>
                  <a:lnTo>
                    <a:pt x="1455" y="2343"/>
                  </a:lnTo>
                  <a:lnTo>
                    <a:pt x="2425" y="781"/>
                  </a:lnTo>
                  <a:lnTo>
                    <a:pt x="3652" y="0"/>
                  </a:lnTo>
                  <a:lnTo>
                    <a:pt x="5136" y="0"/>
                  </a:lnTo>
                  <a:lnTo>
                    <a:pt x="6505" y="0"/>
                  </a:lnTo>
                  <a:lnTo>
                    <a:pt x="7704" y="694"/>
                  </a:lnTo>
                  <a:lnTo>
                    <a:pt x="8731" y="2083"/>
                  </a:lnTo>
                  <a:lnTo>
                    <a:pt x="9758" y="3472"/>
                  </a:lnTo>
                  <a:lnTo>
                    <a:pt x="10300" y="5338"/>
                  </a:lnTo>
                  <a:lnTo>
                    <a:pt x="10357" y="7682"/>
                  </a:lnTo>
                  <a:lnTo>
                    <a:pt x="10357" y="9852"/>
                  </a:lnTo>
                  <a:lnTo>
                    <a:pt x="9872" y="11719"/>
                  </a:lnTo>
                  <a:lnTo>
                    <a:pt x="8902" y="13281"/>
                  </a:lnTo>
                  <a:lnTo>
                    <a:pt x="7932" y="14844"/>
                  </a:lnTo>
                  <a:lnTo>
                    <a:pt x="6705" y="15625"/>
                  </a:lnTo>
                  <a:lnTo>
                    <a:pt x="5221" y="15625"/>
                  </a:lnTo>
                  <a:lnTo>
                    <a:pt x="3737" y="15625"/>
                  </a:lnTo>
                  <a:lnTo>
                    <a:pt x="2510" y="14887"/>
                  </a:lnTo>
                  <a:lnTo>
                    <a:pt x="1540" y="13412"/>
                  </a:lnTo>
                  <a:lnTo>
                    <a:pt x="570" y="11936"/>
                  </a:lnTo>
                  <a:lnTo>
                    <a:pt x="57" y="10069"/>
                  </a:lnTo>
                  <a:lnTo>
                    <a:pt x="0" y="7812"/>
                  </a:lnTo>
                  <a:close/>
                </a:path>
                <a:path w="86994" h="15875">
                  <a:moveTo>
                    <a:pt x="38263" y="7812"/>
                  </a:moveTo>
                  <a:lnTo>
                    <a:pt x="38263" y="5729"/>
                  </a:lnTo>
                  <a:lnTo>
                    <a:pt x="38748" y="3906"/>
                  </a:lnTo>
                  <a:lnTo>
                    <a:pt x="39718" y="2343"/>
                  </a:lnTo>
                  <a:lnTo>
                    <a:pt x="40688" y="781"/>
                  </a:lnTo>
                  <a:lnTo>
                    <a:pt x="41915" y="0"/>
                  </a:lnTo>
                  <a:lnTo>
                    <a:pt x="43399" y="0"/>
                  </a:lnTo>
                  <a:lnTo>
                    <a:pt x="44769" y="0"/>
                  </a:lnTo>
                  <a:lnTo>
                    <a:pt x="45967" y="694"/>
                  </a:lnTo>
                  <a:lnTo>
                    <a:pt x="46994" y="2083"/>
                  </a:lnTo>
                  <a:lnTo>
                    <a:pt x="48022" y="3472"/>
                  </a:lnTo>
                  <a:lnTo>
                    <a:pt x="48564" y="5338"/>
                  </a:lnTo>
                  <a:lnTo>
                    <a:pt x="48621" y="7682"/>
                  </a:lnTo>
                  <a:lnTo>
                    <a:pt x="48621" y="9852"/>
                  </a:lnTo>
                  <a:lnTo>
                    <a:pt x="48136" y="11719"/>
                  </a:lnTo>
                  <a:lnTo>
                    <a:pt x="47166" y="13281"/>
                  </a:lnTo>
                  <a:lnTo>
                    <a:pt x="46195" y="14844"/>
                  </a:lnTo>
                  <a:lnTo>
                    <a:pt x="44969" y="15625"/>
                  </a:lnTo>
                  <a:lnTo>
                    <a:pt x="43485" y="15625"/>
                  </a:lnTo>
                  <a:lnTo>
                    <a:pt x="42001" y="15625"/>
                  </a:lnTo>
                  <a:lnTo>
                    <a:pt x="40774" y="14887"/>
                  </a:lnTo>
                  <a:lnTo>
                    <a:pt x="39804" y="13412"/>
                  </a:lnTo>
                  <a:lnTo>
                    <a:pt x="38834" y="11936"/>
                  </a:lnTo>
                  <a:lnTo>
                    <a:pt x="38320" y="10069"/>
                  </a:lnTo>
                  <a:lnTo>
                    <a:pt x="38263" y="7812"/>
                  </a:lnTo>
                  <a:close/>
                </a:path>
                <a:path w="86994" h="15875">
                  <a:moveTo>
                    <a:pt x="76527" y="7812"/>
                  </a:moveTo>
                  <a:lnTo>
                    <a:pt x="76527" y="5729"/>
                  </a:lnTo>
                  <a:lnTo>
                    <a:pt x="77012" y="3906"/>
                  </a:lnTo>
                  <a:lnTo>
                    <a:pt x="77982" y="2343"/>
                  </a:lnTo>
                  <a:lnTo>
                    <a:pt x="78952" y="781"/>
                  </a:lnTo>
                  <a:lnTo>
                    <a:pt x="80179" y="0"/>
                  </a:lnTo>
                  <a:lnTo>
                    <a:pt x="81663" y="0"/>
                  </a:lnTo>
                  <a:lnTo>
                    <a:pt x="83032" y="0"/>
                  </a:lnTo>
                  <a:lnTo>
                    <a:pt x="84231" y="694"/>
                  </a:lnTo>
                  <a:lnTo>
                    <a:pt x="85258" y="2083"/>
                  </a:lnTo>
                  <a:lnTo>
                    <a:pt x="86285" y="3472"/>
                  </a:lnTo>
                  <a:lnTo>
                    <a:pt x="86827" y="5338"/>
                  </a:lnTo>
                  <a:lnTo>
                    <a:pt x="86884" y="7682"/>
                  </a:lnTo>
                  <a:lnTo>
                    <a:pt x="86884" y="9852"/>
                  </a:lnTo>
                  <a:lnTo>
                    <a:pt x="86399" y="11719"/>
                  </a:lnTo>
                  <a:lnTo>
                    <a:pt x="85429" y="13281"/>
                  </a:lnTo>
                  <a:lnTo>
                    <a:pt x="84459" y="14844"/>
                  </a:lnTo>
                  <a:lnTo>
                    <a:pt x="83232" y="15625"/>
                  </a:lnTo>
                  <a:lnTo>
                    <a:pt x="81748" y="15625"/>
                  </a:lnTo>
                  <a:lnTo>
                    <a:pt x="80265" y="15625"/>
                  </a:lnTo>
                  <a:lnTo>
                    <a:pt x="79038" y="14887"/>
                  </a:lnTo>
                  <a:lnTo>
                    <a:pt x="78068" y="13412"/>
                  </a:lnTo>
                  <a:lnTo>
                    <a:pt x="77097" y="11936"/>
                  </a:lnTo>
                  <a:lnTo>
                    <a:pt x="76584" y="10069"/>
                  </a:lnTo>
                  <a:lnTo>
                    <a:pt x="76527" y="78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1131535" y="1567556"/>
            <a:ext cx="17780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b="1" spc="-25" dirty="0">
                <a:solidFill>
                  <a:srgbClr val="23425C"/>
                </a:solidFill>
                <a:latin typeface="Arial"/>
                <a:cs typeface="Arial"/>
              </a:rPr>
              <a:t>RNN</a:t>
            </a:r>
            <a:endParaRPr sz="55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3319129" y="1567556"/>
            <a:ext cx="17780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b="1" spc="-25" dirty="0">
                <a:solidFill>
                  <a:srgbClr val="23425C"/>
                </a:solidFill>
                <a:latin typeface="Arial"/>
                <a:cs typeface="Arial"/>
              </a:rPr>
              <a:t>RNN</a:t>
            </a:r>
            <a:endParaRPr sz="55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600305" y="1567556"/>
            <a:ext cx="17780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b="1" spc="-25" dirty="0">
                <a:solidFill>
                  <a:srgbClr val="23425C"/>
                </a:solidFill>
                <a:latin typeface="Arial"/>
                <a:cs typeface="Arial"/>
              </a:rPr>
              <a:t>RNN</a:t>
            </a:r>
            <a:endParaRPr sz="55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2069075" y="1567556"/>
            <a:ext cx="17780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b="1" spc="-25" dirty="0">
                <a:solidFill>
                  <a:srgbClr val="23425C"/>
                </a:solidFill>
                <a:latin typeface="Arial"/>
                <a:cs typeface="Arial"/>
              </a:rPr>
              <a:t>RNN</a:t>
            </a:r>
            <a:endParaRPr sz="55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537846" y="1567556"/>
            <a:ext cx="17780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b="1" spc="-25" dirty="0">
                <a:solidFill>
                  <a:srgbClr val="23425C"/>
                </a:solidFill>
                <a:latin typeface="Arial"/>
                <a:cs typeface="Arial"/>
              </a:rPr>
              <a:t>RNN</a:t>
            </a:r>
            <a:endParaRPr sz="55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347294" y="2478411"/>
            <a:ext cx="4754245" cy="3746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185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Effective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exploiting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past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(and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future,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bidirectional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models)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node</a:t>
            </a:r>
            <a:r>
              <a:rPr sz="1000" b="1" spc="-5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observations...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000" spc="160" dirty="0">
                <a:solidFill>
                  <a:srgbClr val="B85350"/>
                </a:solidFill>
                <a:latin typeface="Lucida Sans Unicode"/>
                <a:cs typeface="Lucida Sans Unicode"/>
              </a:rPr>
              <a:t>⌢</a:t>
            </a:r>
            <a:r>
              <a:rPr sz="1000" spc="190" dirty="0">
                <a:solidFill>
                  <a:srgbClr val="B8535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...but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struggle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capturing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nonlinear</a:t>
            </a:r>
            <a:r>
              <a:rPr sz="1000" b="1" spc="-5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45" dirty="0">
                <a:solidFill>
                  <a:srgbClr val="22373A"/>
                </a:solidFill>
                <a:latin typeface="Trebuchet MS"/>
                <a:cs typeface="Trebuchet MS"/>
              </a:rPr>
              <a:t>space-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time</a:t>
            </a:r>
            <a:r>
              <a:rPr sz="1000" b="1" spc="-5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dependencies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62" name="object 162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63" name="object 163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3214693"/>
              <a:ext cx="5198110" cy="25400"/>
            </a:xfrm>
            <a:custGeom>
              <a:avLst/>
              <a:gdLst/>
              <a:ahLst/>
              <a:cxnLst/>
              <a:rect l="l" t="t" r="r" b="b"/>
              <a:pathLst>
                <a:path w="5198110" h="25400">
                  <a:moveTo>
                    <a:pt x="0" y="25305"/>
                  </a:moveTo>
                  <a:lnTo>
                    <a:pt x="0" y="0"/>
                  </a:lnTo>
                  <a:lnTo>
                    <a:pt x="5198093" y="0"/>
                  </a:lnTo>
                  <a:lnTo>
                    <a:pt x="519809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420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Dealing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with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missing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43637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Time</a:t>
            </a:r>
            <a:r>
              <a:rPr spc="100" dirty="0"/>
              <a:t> </a:t>
            </a:r>
            <a:r>
              <a:rPr dirty="0"/>
              <a:t>series</a:t>
            </a:r>
            <a:r>
              <a:rPr spc="105" dirty="0"/>
              <a:t> </a:t>
            </a:r>
            <a:r>
              <a:rPr dirty="0"/>
              <a:t>imputation</a:t>
            </a:r>
            <a:r>
              <a:rPr spc="105" dirty="0"/>
              <a:t> </a:t>
            </a:r>
            <a:r>
              <a:rPr dirty="0">
                <a:solidFill>
                  <a:srgbClr val="007AA5"/>
                </a:solidFill>
              </a:rPr>
              <a:t>+</a:t>
            </a:r>
            <a:r>
              <a:rPr spc="110" dirty="0">
                <a:solidFill>
                  <a:srgbClr val="007AA5"/>
                </a:solidFill>
              </a:rPr>
              <a:t> </a:t>
            </a:r>
            <a:r>
              <a:rPr dirty="0">
                <a:solidFill>
                  <a:srgbClr val="007AA5"/>
                </a:solidFill>
              </a:rPr>
              <a:t>relational</a:t>
            </a:r>
            <a:r>
              <a:rPr spc="105" dirty="0">
                <a:solidFill>
                  <a:srgbClr val="007AA5"/>
                </a:solidFill>
              </a:rPr>
              <a:t> </a:t>
            </a:r>
            <a:r>
              <a:rPr dirty="0">
                <a:solidFill>
                  <a:srgbClr val="007AA5"/>
                </a:solidFill>
              </a:rPr>
              <a:t>inductive</a:t>
            </a:r>
            <a:r>
              <a:rPr spc="105" dirty="0">
                <a:solidFill>
                  <a:srgbClr val="007AA5"/>
                </a:solidFill>
              </a:rPr>
              <a:t> </a:t>
            </a:r>
            <a:r>
              <a:rPr spc="-10" dirty="0">
                <a:solidFill>
                  <a:srgbClr val="007AA5"/>
                </a:solidFill>
              </a:rPr>
              <a:t>biases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76419"/>
            <a:ext cx="43180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Again,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available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relational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information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condition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model,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i.e.,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1740" y="900000"/>
            <a:ext cx="5010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1484" algn="l"/>
              </a:tabLst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8351" y="914290"/>
            <a:ext cx="7607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20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∼</a:t>
            </a:r>
            <a:r>
              <a:rPr sz="1000" i="1" spc="-32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p</a:t>
            </a:r>
            <a:r>
              <a:rPr sz="1000" b="0" i="1" spc="28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13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i="1" spc="-330" dirty="0">
                <a:solidFill>
                  <a:srgbClr val="22373A"/>
                </a:solidFill>
                <a:latin typeface="DejaVu Sans Mono"/>
                <a:cs typeface="DejaVu Sans Mono"/>
              </a:rPr>
              <a:t>|</a:t>
            </a:r>
            <a:r>
              <a:rPr sz="1000" i="1" spc="-434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i="1" spc="55" dirty="0">
                <a:solidFill>
                  <a:srgbClr val="22373A"/>
                </a:solidFill>
                <a:latin typeface="DejaVu Sans Mono"/>
                <a:cs typeface="DejaVu Sans Mono"/>
              </a:rPr>
              <a:t>X</a:t>
            </a:r>
            <a:endParaRPr sz="1000">
              <a:latin typeface="DejaVu Sans Mono"/>
              <a:cs typeface="DejaVu Sans Mon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6340" y="983528"/>
            <a:ext cx="8667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76884" algn="l"/>
                <a:tab pos="688975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50" b="0" i="1" spc="135" baseline="7936" dirty="0">
                <a:solidFill>
                  <a:srgbClr val="22373A"/>
                </a:solidFill>
                <a:latin typeface="Bookman Old Style"/>
                <a:cs typeface="Bookman Old Style"/>
              </a:rPr>
              <a:t>&lt;T</a:t>
            </a:r>
            <a:endParaRPr sz="1050" baseline="7936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2012" y="914290"/>
            <a:ext cx="1917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0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spc="35" dirty="0">
                <a:solidFill>
                  <a:srgbClr val="007AA5"/>
                </a:solidFill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9732" y="811801"/>
            <a:ext cx="7620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0880" algn="l"/>
              </a:tabLst>
            </a:pPr>
            <a:r>
              <a:rPr sz="1000" spc="5" dirty="0">
                <a:solidFill>
                  <a:srgbClr val="22373A"/>
                </a:solidFill>
                <a:latin typeface="Verdana"/>
                <a:cs typeface="Verdana"/>
              </a:rPr>
              <a:t>t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1894" y="1152161"/>
            <a:ext cx="4713605" cy="43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done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forecasting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problem,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STGNNs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address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imputation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task.</a:t>
            </a:r>
            <a:endParaRPr sz="1000">
              <a:latin typeface="Calibri"/>
              <a:cs typeface="Calibri"/>
            </a:endParaRPr>
          </a:p>
          <a:p>
            <a:pPr marL="413384" algn="ctr">
              <a:lnSpc>
                <a:spcPct val="100000"/>
              </a:lnSpc>
              <a:spcBef>
                <a:spcPts val="810"/>
              </a:spcBef>
              <a:tabLst>
                <a:tab pos="3911600" algn="l"/>
              </a:tabLst>
            </a:pPr>
            <a:r>
              <a:rPr sz="1500" i="1" spc="104" baseline="8333" dirty="0">
                <a:solidFill>
                  <a:srgbClr val="22373A"/>
                </a:solidFill>
                <a:latin typeface="DejaVu Sans Mono"/>
                <a:cs typeface="DejaVu Sans Mono"/>
              </a:rPr>
              <a:t>X</a:t>
            </a:r>
            <a:r>
              <a:rPr sz="70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7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7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7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spc="-5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b="0" i="1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500" b="0" i="1" spc="67" baseline="8333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500" b="1" i="1" spc="52" baseline="8333" dirty="0">
                <a:solidFill>
                  <a:srgbClr val="22373A"/>
                </a:solidFill>
                <a:latin typeface="Verdana"/>
                <a:cs typeface="Verdana"/>
              </a:rPr>
              <a:t>A</a:t>
            </a:r>
            <a:r>
              <a:rPr sz="1500" b="1" i="1" baseline="8333" dirty="0">
                <a:solidFill>
                  <a:srgbClr val="22373A"/>
                </a:solidFill>
                <a:latin typeface="Verdana"/>
                <a:cs typeface="Verdana"/>
              </a:rPr>
              <a:t>	</a:t>
            </a:r>
            <a:r>
              <a:rPr sz="1500" b="1" i="1" spc="-877" baseline="8333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500" spc="-877" baseline="22222" dirty="0">
                <a:solidFill>
                  <a:srgbClr val="22373A"/>
                </a:solidFill>
                <a:latin typeface="Verdana"/>
                <a:cs typeface="Verdana"/>
              </a:rPr>
              <a:t>-</a:t>
            </a:r>
            <a:r>
              <a:rPr sz="1500" spc="-555" baseline="22222" dirty="0">
                <a:solidFill>
                  <a:srgbClr val="22373A"/>
                </a:solidFill>
                <a:latin typeface="Verdana"/>
                <a:cs typeface="Verdana"/>
              </a:rPr>
              <a:t>---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: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spc="50" dirty="0">
                <a:solidFill>
                  <a:srgbClr val="22373A"/>
                </a:solidFill>
                <a:latin typeface="Georgia"/>
                <a:cs typeface="Georgia"/>
              </a:rPr>
              <a:t>+</a:t>
            </a:r>
            <a:r>
              <a:rPr sz="700" b="0" i="1" spc="5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8274" y="2737353"/>
            <a:ext cx="1397000" cy="39370"/>
            <a:chOff x="478274" y="2737353"/>
            <a:chExt cx="1397000" cy="39370"/>
          </a:xfrm>
        </p:grpSpPr>
        <p:sp>
          <p:nvSpPr>
            <p:cNvPr id="13" name="object 13"/>
            <p:cNvSpPr/>
            <p:nvPr/>
          </p:nvSpPr>
          <p:spPr>
            <a:xfrm>
              <a:off x="478274" y="2756795"/>
              <a:ext cx="1373505" cy="0"/>
            </a:xfrm>
            <a:custGeom>
              <a:avLst/>
              <a:gdLst/>
              <a:ahLst/>
              <a:cxnLst/>
              <a:rect l="l" t="t" r="r" b="b"/>
              <a:pathLst>
                <a:path w="1373505">
                  <a:moveTo>
                    <a:pt x="0" y="0"/>
                  </a:moveTo>
                  <a:lnTo>
                    <a:pt x="1372876" y="0"/>
                  </a:lnTo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51151" y="2749796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0" y="0"/>
                  </a:moveTo>
                  <a:lnTo>
                    <a:pt x="0" y="14000"/>
                  </a:lnTo>
                  <a:lnTo>
                    <a:pt x="20996" y="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51151" y="2749796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20996" y="6999"/>
                  </a:moveTo>
                  <a:lnTo>
                    <a:pt x="0" y="14000"/>
                  </a:lnTo>
                  <a:lnTo>
                    <a:pt x="0" y="0"/>
                  </a:lnTo>
                  <a:lnTo>
                    <a:pt x="20996" y="6999"/>
                  </a:lnTo>
                  <a:close/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9306" y="2737353"/>
              <a:ext cx="1198245" cy="39370"/>
            </a:xfrm>
            <a:custGeom>
              <a:avLst/>
              <a:gdLst/>
              <a:ahLst/>
              <a:cxnLst/>
              <a:rect l="l" t="t" r="r" b="b"/>
              <a:pathLst>
                <a:path w="1198245" h="39369">
                  <a:moveTo>
                    <a:pt x="653303" y="38886"/>
                  </a:moveTo>
                  <a:lnTo>
                    <a:pt x="653303" y="0"/>
                  </a:lnTo>
                </a:path>
                <a:path w="1198245" h="39369">
                  <a:moveTo>
                    <a:pt x="762187" y="38886"/>
                  </a:moveTo>
                  <a:lnTo>
                    <a:pt x="762187" y="0"/>
                  </a:lnTo>
                </a:path>
                <a:path w="1198245" h="39369">
                  <a:moveTo>
                    <a:pt x="979952" y="38886"/>
                  </a:moveTo>
                  <a:lnTo>
                    <a:pt x="979952" y="0"/>
                  </a:lnTo>
                </a:path>
                <a:path w="1198245" h="39369">
                  <a:moveTo>
                    <a:pt x="871072" y="38886"/>
                  </a:moveTo>
                  <a:lnTo>
                    <a:pt x="871072" y="0"/>
                  </a:lnTo>
                </a:path>
                <a:path w="1198245" h="39369">
                  <a:moveTo>
                    <a:pt x="1088842" y="38886"/>
                  </a:moveTo>
                  <a:lnTo>
                    <a:pt x="1088842" y="0"/>
                  </a:lnTo>
                </a:path>
                <a:path w="1198245" h="39369">
                  <a:moveTo>
                    <a:pt x="544419" y="38886"/>
                  </a:moveTo>
                  <a:lnTo>
                    <a:pt x="544419" y="0"/>
                  </a:lnTo>
                </a:path>
                <a:path w="1198245" h="39369">
                  <a:moveTo>
                    <a:pt x="0" y="38886"/>
                  </a:moveTo>
                  <a:lnTo>
                    <a:pt x="0" y="0"/>
                  </a:lnTo>
                </a:path>
                <a:path w="1198245" h="39369">
                  <a:moveTo>
                    <a:pt x="108883" y="38886"/>
                  </a:moveTo>
                  <a:lnTo>
                    <a:pt x="108883" y="0"/>
                  </a:lnTo>
                </a:path>
                <a:path w="1198245" h="39369">
                  <a:moveTo>
                    <a:pt x="326652" y="38886"/>
                  </a:moveTo>
                  <a:lnTo>
                    <a:pt x="326652" y="0"/>
                  </a:lnTo>
                </a:path>
                <a:path w="1198245" h="39369">
                  <a:moveTo>
                    <a:pt x="217767" y="38886"/>
                  </a:moveTo>
                  <a:lnTo>
                    <a:pt x="217767" y="0"/>
                  </a:lnTo>
                </a:path>
                <a:path w="1198245" h="39369">
                  <a:moveTo>
                    <a:pt x="435536" y="38886"/>
                  </a:moveTo>
                  <a:lnTo>
                    <a:pt x="435536" y="0"/>
                  </a:lnTo>
                </a:path>
                <a:path w="1198245" h="39369">
                  <a:moveTo>
                    <a:pt x="1197731" y="38886"/>
                  </a:moveTo>
                  <a:lnTo>
                    <a:pt x="1197731" y="0"/>
                  </a:lnTo>
                </a:path>
              </a:pathLst>
            </a:custGeom>
            <a:ln w="7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98607" y="2615450"/>
            <a:ext cx="1905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solidFill>
                  <a:srgbClr val="333333"/>
                </a:solidFill>
                <a:latin typeface="Calibri"/>
                <a:cs typeface="Calibri"/>
              </a:rPr>
              <a:t>time</a:t>
            </a:r>
            <a:endParaRPr sz="65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388" y="1608884"/>
            <a:ext cx="1631995" cy="101404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7098" y="1954299"/>
            <a:ext cx="3117971" cy="51559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661627" y="2114885"/>
            <a:ext cx="612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TSI</a:t>
            </a:r>
            <a:r>
              <a:rPr sz="1000" b="1" spc="-9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STGNN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2127" y="1865961"/>
            <a:ext cx="1306950" cy="11588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910837" y="2737353"/>
            <a:ext cx="1397000" cy="39370"/>
            <a:chOff x="3910837" y="2737353"/>
            <a:chExt cx="1397000" cy="39370"/>
          </a:xfrm>
        </p:grpSpPr>
        <p:sp>
          <p:nvSpPr>
            <p:cNvPr id="23" name="object 23"/>
            <p:cNvSpPr/>
            <p:nvPr/>
          </p:nvSpPr>
          <p:spPr>
            <a:xfrm>
              <a:off x="3910837" y="2756797"/>
              <a:ext cx="1372870" cy="0"/>
            </a:xfrm>
            <a:custGeom>
              <a:avLst/>
              <a:gdLst/>
              <a:ahLst/>
              <a:cxnLst/>
              <a:rect l="l" t="t" r="r" b="b"/>
              <a:pathLst>
                <a:path w="1372870">
                  <a:moveTo>
                    <a:pt x="0" y="0"/>
                  </a:moveTo>
                  <a:lnTo>
                    <a:pt x="1372874" y="0"/>
                  </a:lnTo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83712" y="2749796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0" y="0"/>
                  </a:moveTo>
                  <a:lnTo>
                    <a:pt x="0" y="14000"/>
                  </a:lnTo>
                  <a:lnTo>
                    <a:pt x="20996" y="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83712" y="2749796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5">
                  <a:moveTo>
                    <a:pt x="20996" y="7000"/>
                  </a:moveTo>
                  <a:lnTo>
                    <a:pt x="0" y="14000"/>
                  </a:lnTo>
                  <a:lnTo>
                    <a:pt x="0" y="0"/>
                  </a:lnTo>
                  <a:lnTo>
                    <a:pt x="20996" y="7000"/>
                  </a:lnTo>
                  <a:close/>
                </a:path>
              </a:pathLst>
            </a:custGeom>
            <a:ln w="5443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41870" y="2737353"/>
              <a:ext cx="1198245" cy="39370"/>
            </a:xfrm>
            <a:custGeom>
              <a:avLst/>
              <a:gdLst/>
              <a:ahLst/>
              <a:cxnLst/>
              <a:rect l="l" t="t" r="r" b="b"/>
              <a:pathLst>
                <a:path w="1198245" h="39369">
                  <a:moveTo>
                    <a:pt x="653302" y="38886"/>
                  </a:moveTo>
                  <a:lnTo>
                    <a:pt x="653302" y="0"/>
                  </a:lnTo>
                </a:path>
                <a:path w="1198245" h="39369">
                  <a:moveTo>
                    <a:pt x="762187" y="38886"/>
                  </a:moveTo>
                  <a:lnTo>
                    <a:pt x="762187" y="0"/>
                  </a:lnTo>
                </a:path>
                <a:path w="1198245" h="39369">
                  <a:moveTo>
                    <a:pt x="979956" y="38886"/>
                  </a:moveTo>
                  <a:lnTo>
                    <a:pt x="979956" y="0"/>
                  </a:lnTo>
                </a:path>
                <a:path w="1198245" h="39369">
                  <a:moveTo>
                    <a:pt x="871072" y="38886"/>
                  </a:moveTo>
                  <a:lnTo>
                    <a:pt x="871072" y="0"/>
                  </a:lnTo>
                </a:path>
                <a:path w="1198245" h="39369">
                  <a:moveTo>
                    <a:pt x="1088839" y="38886"/>
                  </a:moveTo>
                  <a:lnTo>
                    <a:pt x="1088839" y="0"/>
                  </a:lnTo>
                </a:path>
                <a:path w="1198245" h="39369">
                  <a:moveTo>
                    <a:pt x="544419" y="38886"/>
                  </a:moveTo>
                  <a:lnTo>
                    <a:pt x="544419" y="0"/>
                  </a:lnTo>
                </a:path>
                <a:path w="1198245" h="39369">
                  <a:moveTo>
                    <a:pt x="0" y="38886"/>
                  </a:moveTo>
                  <a:lnTo>
                    <a:pt x="0" y="0"/>
                  </a:lnTo>
                </a:path>
                <a:path w="1198245" h="39369">
                  <a:moveTo>
                    <a:pt x="108883" y="38886"/>
                  </a:moveTo>
                  <a:lnTo>
                    <a:pt x="108883" y="0"/>
                  </a:lnTo>
                </a:path>
                <a:path w="1198245" h="39369">
                  <a:moveTo>
                    <a:pt x="326652" y="38886"/>
                  </a:moveTo>
                  <a:lnTo>
                    <a:pt x="326652" y="0"/>
                  </a:lnTo>
                </a:path>
                <a:path w="1198245" h="39369">
                  <a:moveTo>
                    <a:pt x="217767" y="38886"/>
                  </a:moveTo>
                  <a:lnTo>
                    <a:pt x="217767" y="0"/>
                  </a:lnTo>
                </a:path>
                <a:path w="1198245" h="39369">
                  <a:moveTo>
                    <a:pt x="435536" y="38886"/>
                  </a:moveTo>
                  <a:lnTo>
                    <a:pt x="435536" y="0"/>
                  </a:lnTo>
                </a:path>
                <a:path w="1198245" h="39369">
                  <a:moveTo>
                    <a:pt x="1197729" y="38886"/>
                  </a:moveTo>
                  <a:lnTo>
                    <a:pt x="1197729" y="0"/>
                  </a:lnTo>
                </a:path>
              </a:pathLst>
            </a:custGeom>
            <a:ln w="7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2127" y="2537118"/>
            <a:ext cx="1306087" cy="11769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02127" y="1608884"/>
            <a:ext cx="1306162" cy="14640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231168" y="2615450"/>
            <a:ext cx="1905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solidFill>
                  <a:srgbClr val="333333"/>
                </a:solidFill>
                <a:latin typeface="Calibri"/>
                <a:cs typeface="Calibri"/>
              </a:rPr>
              <a:t>time</a:t>
            </a:r>
            <a:endParaRPr sz="6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31" name="object 31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3214693"/>
              <a:ext cx="5268595" cy="25400"/>
            </a:xfrm>
            <a:custGeom>
              <a:avLst/>
              <a:gdLst/>
              <a:ahLst/>
              <a:cxnLst/>
              <a:rect l="l" t="t" r="r" b="b"/>
              <a:pathLst>
                <a:path w="5268595" h="25400">
                  <a:moveTo>
                    <a:pt x="0" y="25305"/>
                  </a:moveTo>
                  <a:lnTo>
                    <a:pt x="0" y="0"/>
                  </a:lnTo>
                  <a:lnTo>
                    <a:pt x="5268319" y="0"/>
                  </a:lnTo>
                  <a:lnTo>
                    <a:pt x="5268319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420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Dealing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with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missing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2004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Graph</a:t>
            </a:r>
            <a:r>
              <a:rPr spc="130" dirty="0"/>
              <a:t> </a:t>
            </a:r>
            <a:r>
              <a:rPr spc="10" dirty="0"/>
              <a:t>Recurrent</a:t>
            </a:r>
            <a:r>
              <a:rPr spc="125" dirty="0"/>
              <a:t> </a:t>
            </a:r>
            <a:r>
              <a:rPr spc="10" dirty="0"/>
              <a:t>Imputation</a:t>
            </a:r>
            <a:r>
              <a:rPr spc="13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894" y="887798"/>
            <a:ext cx="5071110" cy="1227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Cini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al.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[32]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propose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GCRNN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builds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upon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autoregressive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imputation:</a:t>
            </a:r>
            <a:endParaRPr sz="1000">
              <a:latin typeface="Calibri"/>
              <a:cs typeface="Calibri"/>
            </a:endParaRPr>
          </a:p>
          <a:p>
            <a:pPr marL="289560" marR="343535" indent="-100965">
              <a:lnSpc>
                <a:spcPct val="114599"/>
              </a:lnSpc>
              <a:spcBef>
                <a:spcPts val="795"/>
              </a:spcBef>
              <a:buChar char="•"/>
              <a:tabLst>
                <a:tab pos="290830" algn="l"/>
              </a:tabLst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(graph-based)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RNN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(i.e.,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GCRNN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cell)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used to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encode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sequence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only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valid 	observations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:</a:t>
            </a:r>
            <a:endParaRPr sz="1000">
              <a:latin typeface="Calibri"/>
              <a:cs typeface="Calibri"/>
            </a:endParaRPr>
          </a:p>
          <a:p>
            <a:pPr marL="297815" algn="ctr">
              <a:lnSpc>
                <a:spcPct val="100000"/>
              </a:lnSpc>
              <a:spcBef>
                <a:spcPts val="175"/>
              </a:spcBef>
            </a:pPr>
            <a:r>
              <a:rPr sz="1000" b="1" i="1" spc="65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50" b="0" i="1" spc="97" baseline="-19841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179" baseline="-19841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5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STMP</a:t>
            </a:r>
            <a:r>
              <a:rPr sz="1000" spc="-5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95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b="1" i="1" spc="95" dirty="0">
                <a:solidFill>
                  <a:srgbClr val="22373A"/>
                </a:solidFill>
                <a:latin typeface="Verdana"/>
                <a:cs typeface="Verdana"/>
              </a:rPr>
              <a:t>H</a:t>
            </a:r>
            <a:r>
              <a:rPr sz="1050" b="0" i="1" spc="142" baseline="-19841" dirty="0">
                <a:solidFill>
                  <a:srgbClr val="22373A"/>
                </a:solidFill>
                <a:latin typeface="Bookman Old Style"/>
                <a:cs typeface="Bookman Old Style"/>
              </a:rPr>
              <a:t>&lt;t</a:t>
            </a:r>
            <a:r>
              <a:rPr sz="1050" b="0" i="1" spc="97" baseline="-19841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170" dirty="0">
                <a:solidFill>
                  <a:srgbClr val="22373A"/>
                </a:solidFill>
                <a:latin typeface="DejaVu Sans Mono"/>
                <a:cs typeface="DejaVu Sans Mono"/>
              </a:rPr>
              <a:t>⊙</a:t>
            </a:r>
            <a:r>
              <a:rPr sz="1000" i="1" spc="-375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1000" b="1" i="1" spc="114" dirty="0">
                <a:solidFill>
                  <a:srgbClr val="22373A"/>
                </a:solidFill>
                <a:latin typeface="Verdana"/>
                <a:cs typeface="Verdana"/>
              </a:rPr>
              <a:t>M</a:t>
            </a:r>
            <a:r>
              <a:rPr sz="1050" b="0" i="1" spc="172" baseline="-19841" dirty="0">
                <a:solidFill>
                  <a:srgbClr val="22373A"/>
                </a:solidFill>
                <a:latin typeface="Bookman Old Style"/>
                <a:cs typeface="Bookman Old Style"/>
              </a:rPr>
              <a:t>&lt;t</a:t>
            </a:r>
            <a:r>
              <a:rPr sz="1000" b="0" i="1" spc="114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i="1" spc="55" dirty="0">
                <a:solidFill>
                  <a:srgbClr val="22373A"/>
                </a:solidFill>
                <a:latin typeface="DejaVu Sans Mono"/>
                <a:cs typeface="DejaVu Sans Mono"/>
              </a:rPr>
              <a:t>E</a:t>
            </a:r>
            <a:r>
              <a:rPr sz="1050" b="0" i="1" spc="82" baseline="-19841" dirty="0">
                <a:solidFill>
                  <a:srgbClr val="22373A"/>
                </a:solidFill>
                <a:latin typeface="Bookman Old Style"/>
                <a:cs typeface="Bookman Old Style"/>
              </a:rPr>
              <a:t>&lt;t</a:t>
            </a:r>
            <a:r>
              <a:rPr sz="1000" spc="55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spc="-16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000">
              <a:latin typeface="Bookman Old Style"/>
              <a:cs typeface="Bookman Old Style"/>
            </a:endParaRPr>
          </a:p>
          <a:p>
            <a:pPr marL="289560" marR="30480" indent="-100965">
              <a:lnSpc>
                <a:spcPct val="114599"/>
              </a:lnSpc>
              <a:spcBef>
                <a:spcPts val="600"/>
              </a:spcBef>
              <a:buChar char="•"/>
              <a:tabLst>
                <a:tab pos="29083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additional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MP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layer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spatial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decoder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account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concurrent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observations 	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at</a:t>
            </a:r>
            <a:r>
              <a:rPr sz="1000" b="1" spc="-9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neighbors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5010" y="2229754"/>
            <a:ext cx="641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5010" y="2146226"/>
            <a:ext cx="6648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15950" algn="l"/>
              </a:tabLst>
            </a:pP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3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7729" y="2287501"/>
            <a:ext cx="6978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50" b="0" i="1" spc="89" baseline="35714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1050" b="0" i="1" spc="465" baseline="35714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700" b="0" i="1" spc="16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r>
              <a:rPr sz="700" i="1" spc="165" dirty="0">
                <a:solidFill>
                  <a:srgbClr val="22373A"/>
                </a:solidFill>
                <a:latin typeface="DejaVu Sans Mono"/>
                <a:cs typeface="DejaVu Sans Mono"/>
              </a:rPr>
              <a:t>∈N</a:t>
            </a:r>
            <a:r>
              <a:rPr sz="700" i="1" spc="-320" dirty="0">
                <a:solidFill>
                  <a:srgbClr val="22373A"/>
                </a:solidFill>
                <a:latin typeface="DejaVu Sans Mono"/>
                <a:cs typeface="DejaVu Sans Mono"/>
              </a:rPr>
              <a:t> </a:t>
            </a:r>
            <a:r>
              <a:rPr sz="700" spc="-10" dirty="0">
                <a:solidFill>
                  <a:srgbClr val="22373A"/>
                </a:solidFill>
                <a:latin typeface="Georgia"/>
                <a:cs typeface="Georgia"/>
              </a:rPr>
              <a:t>(</a:t>
            </a:r>
            <a:r>
              <a:rPr sz="700" b="0" i="1" spc="-1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spc="-10" dirty="0">
                <a:solidFill>
                  <a:srgbClr val="22373A"/>
                </a:solidFill>
                <a:latin typeface="Georgia"/>
                <a:cs typeface="Georgia"/>
              </a:rPr>
              <a:t>)</a:t>
            </a:r>
            <a:r>
              <a:rPr sz="700" i="1" spc="-10" dirty="0">
                <a:solidFill>
                  <a:srgbClr val="22373A"/>
                </a:solidFill>
                <a:latin typeface="DejaVu Sans Mono"/>
                <a:cs typeface="DejaVu Sans Mono"/>
              </a:rPr>
              <a:t>\{</a:t>
            </a:r>
            <a:r>
              <a:rPr sz="700" b="0" i="1" spc="-10" dirty="0">
                <a:solidFill>
                  <a:srgbClr val="22373A"/>
                </a:solidFill>
                <a:latin typeface="Bookman Old Style"/>
                <a:cs typeface="Bookman Old Style"/>
              </a:rPr>
              <a:t>i</a:t>
            </a:r>
            <a:r>
              <a:rPr sz="700" i="1" spc="-10" dirty="0">
                <a:solidFill>
                  <a:srgbClr val="22373A"/>
                </a:solidFill>
                <a:latin typeface="DejaVu Sans Mono"/>
                <a:cs typeface="DejaVu Sans Mono"/>
              </a:rPr>
              <a:t>}</a:t>
            </a:r>
            <a:endParaRPr sz="700">
              <a:latin typeface="DejaVu Sans Mono"/>
              <a:cs typeface="DejaVu Sans Mon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75444" y="2020067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{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51621" y="2160516"/>
            <a:ext cx="1656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18210" algn="l"/>
                <a:tab pos="1420495" algn="l"/>
              </a:tabLst>
            </a:pPr>
            <a:r>
              <a:rPr sz="1000" b="1" i="1" spc="-894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spc="-300" dirty="0">
                <a:solidFill>
                  <a:srgbClr val="22373A"/>
                </a:solidFill>
                <a:latin typeface="Verdana"/>
                <a:cs typeface="Verdana"/>
              </a:rPr>
              <a:t>�</a:t>
            </a:r>
            <a:r>
              <a:rPr sz="1000" spc="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=</a:t>
            </a:r>
            <a:r>
              <a:rPr sz="1000" spc="-85" dirty="0">
                <a:solidFill>
                  <a:srgbClr val="22373A"/>
                </a:solidFill>
                <a:latin typeface="LM Roman 10"/>
                <a:cs typeface="LM Roman 10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DEC</a:t>
            </a:r>
            <a:r>
              <a:rPr sz="1000" spc="180" dirty="0">
                <a:solidFill>
                  <a:srgbClr val="22373A"/>
                </a:solidFill>
                <a:latin typeface="Calibri"/>
                <a:cs typeface="Calibri"/>
              </a:rPr>
              <a:t> 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00" b="1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AGGR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MSG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06863" y="2137666"/>
            <a:ext cx="2603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5104" algn="l"/>
              </a:tabLst>
            </a:pP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75" dirty="0">
                <a:solidFill>
                  <a:srgbClr val="22373A"/>
                </a:solidFill>
                <a:latin typeface="Bookman Old Style"/>
                <a:cs typeface="Bookman Old Style"/>
              </a:rPr>
              <a:t>j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1529" y="2229614"/>
            <a:ext cx="262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0820" algn="l"/>
              </a:tabLst>
            </a:pP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r>
              <a:rPr sz="700" b="0" i="1" dirty="0">
                <a:solidFill>
                  <a:srgbClr val="22373A"/>
                </a:solidFill>
                <a:latin typeface="Bookman Old Style"/>
                <a:cs typeface="Bookman Old Style"/>
              </a:rPr>
              <a:t>	</a:t>
            </a:r>
            <a:r>
              <a:rPr sz="700" b="0" i="1" spc="10" dirty="0">
                <a:solidFill>
                  <a:srgbClr val="22373A"/>
                </a:solidFill>
                <a:latin typeface="Bookman Old Style"/>
                <a:cs typeface="Bookman Old Style"/>
              </a:rPr>
              <a:t>t</a:t>
            </a:r>
            <a:endParaRPr sz="7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02316" y="2020067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Verdana"/>
                <a:cs typeface="Verdana"/>
              </a:rPr>
              <a:t>o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69756" y="1982106"/>
            <a:ext cx="1735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9410" algn="l"/>
              </a:tabLst>
            </a:pPr>
            <a:r>
              <a:rPr sz="1000" spc="225" dirty="0">
                <a:solidFill>
                  <a:srgbClr val="22373A"/>
                </a:solidFill>
                <a:latin typeface="Verdana"/>
                <a:cs typeface="Verdana"/>
              </a:rPr>
              <a:t>(</a:t>
            </a:r>
            <a:r>
              <a:rPr sz="1000" dirty="0">
                <a:solidFill>
                  <a:srgbClr val="22373A"/>
                </a:solidFill>
                <a:latin typeface="Verdana"/>
                <a:cs typeface="Verdana"/>
              </a:rPr>
              <a:t>	 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82098" y="2160516"/>
            <a:ext cx="6794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1190" algn="l"/>
              </a:tabLst>
            </a:pP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(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z</a:t>
            </a:r>
            <a:r>
              <a:rPr sz="1000" b="1" i="1" spc="8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b="0" i="1" spc="-35" dirty="0">
                <a:solidFill>
                  <a:srgbClr val="22373A"/>
                </a:solidFill>
                <a:latin typeface="Bookman Old Style"/>
                <a:cs typeface="Bookman Old Style"/>
              </a:rPr>
              <a:t>,</a:t>
            </a:r>
            <a:r>
              <a:rPr sz="1000" b="0" i="1" spc="-135" dirty="0">
                <a:solidFill>
                  <a:srgbClr val="22373A"/>
                </a:solidFill>
                <a:latin typeface="Bookman Old Style"/>
                <a:cs typeface="Bookman Old Style"/>
              </a:rPr>
              <a:t> </a:t>
            </a:r>
            <a:r>
              <a:rPr sz="1000" b="1" i="1" dirty="0">
                <a:solidFill>
                  <a:srgbClr val="22373A"/>
                </a:solidFill>
                <a:latin typeface="Verdana"/>
                <a:cs typeface="Verdana"/>
              </a:rPr>
              <a:t>x</a:t>
            </a:r>
            <a:r>
              <a:rPr sz="1000" b="1" i="1" spc="5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LM Roman 10"/>
                <a:cs typeface="LM Roman 10"/>
              </a:rPr>
              <a:t>)</a:t>
            </a:r>
            <a:r>
              <a:rPr sz="1000" dirty="0">
                <a:solidFill>
                  <a:srgbClr val="22373A"/>
                </a:solidFill>
                <a:latin typeface="LM Roman 10"/>
                <a:cs typeface="LM Roman 10"/>
              </a:rPr>
              <a:t>	</a:t>
            </a:r>
            <a:r>
              <a:rPr sz="1000" b="0" i="1" spc="-50" dirty="0">
                <a:solidFill>
                  <a:srgbClr val="22373A"/>
                </a:solidFill>
                <a:latin typeface="Bookman Old Style"/>
                <a:cs typeface="Bookman Old Style"/>
              </a:rPr>
              <a:t>.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9994" y="276416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7294" y="2776131"/>
            <a:ext cx="445008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[32]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 “Filling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the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G_ap_s:</a:t>
            </a:r>
            <a:r>
              <a:rPr sz="750" spc="3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Multivariate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 Series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Imputation by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 Neural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Networks”,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ICLR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2022.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9" name="object 19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3214693"/>
              <a:ext cx="5339080" cy="25400"/>
            </a:xfrm>
            <a:custGeom>
              <a:avLst/>
              <a:gdLst/>
              <a:ahLst/>
              <a:cxnLst/>
              <a:rect l="l" t="t" r="r" b="b"/>
              <a:pathLst>
                <a:path w="5339080" h="25400">
                  <a:moveTo>
                    <a:pt x="0" y="25305"/>
                  </a:moveTo>
                  <a:lnTo>
                    <a:pt x="0" y="0"/>
                  </a:lnTo>
                  <a:lnTo>
                    <a:pt x="5338632" y="0"/>
                  </a:lnTo>
                  <a:lnTo>
                    <a:pt x="5338632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420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Dealing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with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missing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2321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Forecasting</a:t>
            </a:r>
            <a:r>
              <a:rPr spc="135" dirty="0"/>
              <a:t> </a:t>
            </a:r>
            <a:r>
              <a:rPr spc="10" dirty="0"/>
              <a:t>from</a:t>
            </a:r>
            <a:r>
              <a:rPr spc="150" dirty="0"/>
              <a:t> </a:t>
            </a:r>
            <a:r>
              <a:rPr spc="10" dirty="0"/>
              <a:t>Partial</a:t>
            </a:r>
            <a:r>
              <a:rPr spc="145" dirty="0"/>
              <a:t> </a:t>
            </a:r>
            <a:r>
              <a:rPr spc="-10" dirty="0"/>
              <a:t>Observations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892816"/>
            <a:ext cx="4589780" cy="1633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more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direct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problem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avoid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reconstruction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step</a:t>
            </a:r>
            <a:r>
              <a:rPr sz="1000" spc="1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consider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forecasting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architecture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that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directly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deal</a:t>
            </a:r>
            <a:r>
              <a:rPr sz="1000" b="1" spc="-5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with</a:t>
            </a:r>
            <a:r>
              <a:rPr sz="1000" b="1" spc="-5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irregular</a:t>
            </a:r>
            <a:r>
              <a:rPr sz="1000" b="1" spc="-5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observations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marL="12700" marR="2237105">
              <a:lnSpc>
                <a:spcPct val="114599"/>
              </a:lnSpc>
              <a:spcBef>
                <a:spcPts val="865"/>
              </a:spcBef>
            </a:pP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mechanisms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used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imputation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models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adapted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build</a:t>
            </a:r>
            <a:r>
              <a:rPr sz="100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forecasting architectures.</a:t>
            </a:r>
            <a:endParaRPr sz="1000">
              <a:latin typeface="Calibri"/>
              <a:cs typeface="Calibri"/>
            </a:endParaRPr>
          </a:p>
          <a:p>
            <a:pPr marL="265430" marR="2083435" indent="-186055">
              <a:lnSpc>
                <a:spcPct val="114599"/>
              </a:lnSpc>
              <a:spcBef>
                <a:spcPts val="795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95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Such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models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be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used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jointly</a:t>
            </a:r>
            <a:r>
              <a:rPr sz="1000" spc="2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impute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missing</a:t>
            </a:r>
            <a:r>
              <a:rPr sz="1000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observations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forecast</a:t>
            </a:r>
            <a:r>
              <a:rPr sz="1000" spc="6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future values.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540" y="1385387"/>
            <a:ext cx="1862863" cy="125915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8" name="object 8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14693"/>
              <a:ext cx="5408930" cy="25400"/>
            </a:xfrm>
            <a:custGeom>
              <a:avLst/>
              <a:gdLst/>
              <a:ahLst/>
              <a:cxnLst/>
              <a:rect l="l" t="t" r="r" b="b"/>
              <a:pathLst>
                <a:path w="5408930" h="25400">
                  <a:moveTo>
                    <a:pt x="0" y="25305"/>
                  </a:moveTo>
                  <a:lnTo>
                    <a:pt x="0" y="0"/>
                  </a:lnTo>
                  <a:lnTo>
                    <a:pt x="5408858" y="0"/>
                  </a:lnTo>
                  <a:lnTo>
                    <a:pt x="5408858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524" y="1324366"/>
            <a:ext cx="22840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Spatiotemporal</a:t>
            </a:r>
            <a:r>
              <a:rPr sz="1400" b="1" spc="1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spc="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time</a:t>
            </a:r>
            <a:r>
              <a:rPr sz="1400" b="1" spc="10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spc="-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series</a:t>
            </a:r>
            <a:endParaRPr sz="14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8224" y="1671770"/>
            <a:ext cx="2783840" cy="15240"/>
            <a:chOff x="1488224" y="1671770"/>
            <a:chExt cx="2783840" cy="15240"/>
          </a:xfrm>
        </p:grpSpPr>
        <p:sp>
          <p:nvSpPr>
            <p:cNvPr id="4" name="object 4"/>
            <p:cNvSpPr/>
            <p:nvPr/>
          </p:nvSpPr>
          <p:spPr>
            <a:xfrm>
              <a:off x="1488224" y="1671770"/>
              <a:ext cx="2783840" cy="15240"/>
            </a:xfrm>
            <a:custGeom>
              <a:avLst/>
              <a:gdLst/>
              <a:ahLst/>
              <a:cxnLst/>
              <a:rect l="l" t="t" r="r" b="b"/>
              <a:pathLst>
                <a:path w="2783840" h="15239">
                  <a:moveTo>
                    <a:pt x="0" y="15183"/>
                  </a:moveTo>
                  <a:lnTo>
                    <a:pt x="0" y="0"/>
                  </a:lnTo>
                  <a:lnTo>
                    <a:pt x="2783597" y="0"/>
                  </a:lnTo>
                  <a:lnTo>
                    <a:pt x="278359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224" y="1671770"/>
              <a:ext cx="170180" cy="15240"/>
            </a:xfrm>
            <a:custGeom>
              <a:avLst/>
              <a:gdLst/>
              <a:ahLst/>
              <a:cxnLst/>
              <a:rect l="l" t="t" r="r" b="b"/>
              <a:pathLst>
                <a:path w="170180" h="15239">
                  <a:moveTo>
                    <a:pt x="0" y="15183"/>
                  </a:moveTo>
                  <a:lnTo>
                    <a:pt x="0" y="0"/>
                  </a:lnTo>
                  <a:lnTo>
                    <a:pt x="169727" y="0"/>
                  </a:lnTo>
                  <a:lnTo>
                    <a:pt x="16972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420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Dealing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with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missing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6325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Beyond </a:t>
            </a:r>
            <a:r>
              <a:rPr spc="-10" dirty="0"/>
              <a:t>imputation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24973" y="2686793"/>
            <a:ext cx="1706245" cy="47625"/>
            <a:chOff x="3224973" y="2686793"/>
            <a:chExt cx="1706245" cy="47625"/>
          </a:xfrm>
        </p:grpSpPr>
        <p:sp>
          <p:nvSpPr>
            <p:cNvPr id="6" name="object 6"/>
            <p:cNvSpPr/>
            <p:nvPr/>
          </p:nvSpPr>
          <p:spPr>
            <a:xfrm>
              <a:off x="3224973" y="2710546"/>
              <a:ext cx="1677670" cy="0"/>
            </a:xfrm>
            <a:custGeom>
              <a:avLst/>
              <a:gdLst/>
              <a:ahLst/>
              <a:cxnLst/>
              <a:rect l="l" t="t" r="r" b="b"/>
              <a:pathLst>
                <a:path w="1677670">
                  <a:moveTo>
                    <a:pt x="0" y="0"/>
                  </a:moveTo>
                  <a:lnTo>
                    <a:pt x="1677235" y="0"/>
                  </a:lnTo>
                </a:path>
              </a:pathLst>
            </a:custGeom>
            <a:ln w="6650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02208" y="2701995"/>
              <a:ext cx="26034" cy="17145"/>
            </a:xfrm>
            <a:custGeom>
              <a:avLst/>
              <a:gdLst/>
              <a:ahLst/>
              <a:cxnLst/>
              <a:rect l="l" t="t" r="r" b="b"/>
              <a:pathLst>
                <a:path w="26035" h="17144">
                  <a:moveTo>
                    <a:pt x="0" y="0"/>
                  </a:moveTo>
                  <a:lnTo>
                    <a:pt x="0" y="17103"/>
                  </a:lnTo>
                  <a:lnTo>
                    <a:pt x="25651" y="8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02208" y="2701995"/>
              <a:ext cx="26034" cy="17145"/>
            </a:xfrm>
            <a:custGeom>
              <a:avLst/>
              <a:gdLst/>
              <a:ahLst/>
              <a:cxnLst/>
              <a:rect l="l" t="t" r="r" b="b"/>
              <a:pathLst>
                <a:path w="26035" h="17144">
                  <a:moveTo>
                    <a:pt x="25651" y="8551"/>
                  </a:moveTo>
                  <a:lnTo>
                    <a:pt x="0" y="17103"/>
                  </a:lnTo>
                  <a:lnTo>
                    <a:pt x="0" y="0"/>
                  </a:lnTo>
                  <a:lnTo>
                    <a:pt x="25651" y="8551"/>
                  </a:lnTo>
                  <a:close/>
                </a:path>
              </a:pathLst>
            </a:custGeom>
            <a:ln w="6650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62885" y="2686793"/>
              <a:ext cx="1463675" cy="47625"/>
            </a:xfrm>
            <a:custGeom>
              <a:avLst/>
              <a:gdLst/>
              <a:ahLst/>
              <a:cxnLst/>
              <a:rect l="l" t="t" r="r" b="b"/>
              <a:pathLst>
                <a:path w="1463675" h="47625">
                  <a:moveTo>
                    <a:pt x="798137" y="47507"/>
                  </a:moveTo>
                  <a:lnTo>
                    <a:pt x="798137" y="0"/>
                  </a:lnTo>
                </a:path>
                <a:path w="1463675" h="47625">
                  <a:moveTo>
                    <a:pt x="931159" y="47507"/>
                  </a:moveTo>
                  <a:lnTo>
                    <a:pt x="931159" y="0"/>
                  </a:lnTo>
                </a:path>
                <a:path w="1463675" h="47625">
                  <a:moveTo>
                    <a:pt x="1197202" y="47507"/>
                  </a:moveTo>
                  <a:lnTo>
                    <a:pt x="1197202" y="0"/>
                  </a:lnTo>
                </a:path>
                <a:path w="1463675" h="47625">
                  <a:moveTo>
                    <a:pt x="1064183" y="47507"/>
                  </a:moveTo>
                  <a:lnTo>
                    <a:pt x="1064183" y="0"/>
                  </a:lnTo>
                </a:path>
                <a:path w="1463675" h="47625">
                  <a:moveTo>
                    <a:pt x="1330231" y="47507"/>
                  </a:moveTo>
                  <a:lnTo>
                    <a:pt x="1330231" y="0"/>
                  </a:lnTo>
                </a:path>
                <a:path w="1463675" h="47625">
                  <a:moveTo>
                    <a:pt x="665114" y="47507"/>
                  </a:moveTo>
                  <a:lnTo>
                    <a:pt x="665114" y="0"/>
                  </a:lnTo>
                </a:path>
                <a:path w="1463675" h="47625">
                  <a:moveTo>
                    <a:pt x="0" y="47507"/>
                  </a:moveTo>
                  <a:lnTo>
                    <a:pt x="0" y="0"/>
                  </a:lnTo>
                </a:path>
                <a:path w="1463675" h="47625">
                  <a:moveTo>
                    <a:pt x="133022" y="47507"/>
                  </a:moveTo>
                  <a:lnTo>
                    <a:pt x="133022" y="0"/>
                  </a:lnTo>
                </a:path>
                <a:path w="1463675" h="47625">
                  <a:moveTo>
                    <a:pt x="399069" y="47507"/>
                  </a:moveTo>
                  <a:lnTo>
                    <a:pt x="399069" y="0"/>
                  </a:lnTo>
                </a:path>
                <a:path w="1463675" h="47625">
                  <a:moveTo>
                    <a:pt x="266045" y="47507"/>
                  </a:moveTo>
                  <a:lnTo>
                    <a:pt x="266045" y="0"/>
                  </a:lnTo>
                </a:path>
                <a:path w="1463675" h="47625">
                  <a:moveTo>
                    <a:pt x="532091" y="47507"/>
                  </a:moveTo>
                  <a:lnTo>
                    <a:pt x="532091" y="0"/>
                  </a:lnTo>
                </a:path>
                <a:path w="1463675" h="47625">
                  <a:moveTo>
                    <a:pt x="1463261" y="47507"/>
                  </a:moveTo>
                  <a:lnTo>
                    <a:pt x="1463261" y="0"/>
                  </a:lnTo>
                </a:path>
              </a:pathLst>
            </a:custGeom>
            <a:ln w="9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4253" y="1348910"/>
            <a:ext cx="1993799" cy="119808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47294" y="755313"/>
            <a:ext cx="4720590" cy="193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60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Graph-based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imputation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methods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estimate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missing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values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existing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node</a:t>
            </a:r>
            <a:r>
              <a:rPr sz="1000" b="1" spc="-4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using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available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information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7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neighboring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 nodes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1000">
              <a:latin typeface="Calibri"/>
              <a:cs typeface="Calibri"/>
            </a:endParaRPr>
          </a:p>
          <a:p>
            <a:pPr marR="1456690" algn="r">
              <a:lnSpc>
                <a:spcPct val="100000"/>
              </a:lnSpc>
            </a:pPr>
            <a:r>
              <a:rPr sz="800" b="1" spc="-50" dirty="0">
                <a:latin typeface="Trebuchet MS"/>
                <a:cs typeface="Trebuchet MS"/>
              </a:rPr>
              <a:t>?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10" dirty="0">
                <a:solidFill>
                  <a:srgbClr val="22373A"/>
                </a:solidFill>
                <a:latin typeface="Book Antiqua"/>
                <a:cs typeface="Book Antiqua"/>
              </a:rPr>
              <a:t>Question:</a:t>
            </a:r>
            <a:endParaRPr sz="1000">
              <a:latin typeface="Book Antiqua"/>
              <a:cs typeface="Book Antiqua"/>
            </a:endParaRPr>
          </a:p>
          <a:p>
            <a:pPr marL="12700" marR="2292985">
              <a:lnSpc>
                <a:spcPct val="114599"/>
              </a:lnSpc>
              <a:spcBef>
                <a:spcPts val="495"/>
              </a:spcBef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use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same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approach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infer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observations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virtual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sensors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i.e.,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fictitious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nodes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not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associated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existing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sensor?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10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800" spc="-20" dirty="0">
                <a:solidFill>
                  <a:srgbClr val="333333"/>
                </a:solidFill>
                <a:latin typeface="Calibri"/>
                <a:cs typeface="Calibri"/>
              </a:rPr>
              <a:t>time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3" name="object 13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3214693"/>
              <a:ext cx="5479415" cy="25400"/>
            </a:xfrm>
            <a:custGeom>
              <a:avLst/>
              <a:gdLst/>
              <a:ahLst/>
              <a:cxnLst/>
              <a:rect l="l" t="t" r="r" b="b"/>
              <a:pathLst>
                <a:path w="5479415" h="25400">
                  <a:moveTo>
                    <a:pt x="0" y="25305"/>
                  </a:moveTo>
                  <a:lnTo>
                    <a:pt x="0" y="0"/>
                  </a:lnTo>
                  <a:lnTo>
                    <a:pt x="5479083" y="0"/>
                  </a:lnTo>
                  <a:lnTo>
                    <a:pt x="547908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2420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Dealing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with</a:t>
            </a:r>
            <a:r>
              <a:rPr sz="900" spc="4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missing</a:t>
            </a:r>
            <a:r>
              <a:rPr sz="900" spc="35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2915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Virtual</a:t>
            </a:r>
            <a:r>
              <a:rPr spc="-45" dirty="0"/>
              <a:t> </a:t>
            </a:r>
            <a:r>
              <a:rPr spc="-10" dirty="0"/>
              <a:t>sensing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74414"/>
            <a:ext cx="506539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spc="-65" dirty="0">
                <a:solidFill>
                  <a:srgbClr val="007AA5"/>
                </a:solidFill>
                <a:latin typeface="Lucida Sans Unicode"/>
                <a:cs typeface="Lucida Sans Unicode"/>
              </a:rPr>
              <a:t>'Q</a:t>
            </a:r>
            <a:r>
              <a:rPr sz="1000" spc="330" dirty="0">
                <a:solidFill>
                  <a:srgbClr val="007AA5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Simulate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presence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sensor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by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adding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node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22373A"/>
                </a:solidFill>
                <a:latin typeface="Trebuchet MS"/>
                <a:cs typeface="Trebuchet MS"/>
              </a:rPr>
              <a:t>no</a:t>
            </a:r>
            <a:r>
              <a:rPr sz="1000" b="1" spc="-9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data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then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let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model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infer</a:t>
            </a:r>
            <a:r>
              <a:rPr sz="1000" spc="-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corresponding</a:t>
            </a:r>
            <a:r>
              <a:rPr sz="1000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7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series.</a:t>
            </a:r>
            <a:endParaRPr sz="1000">
              <a:latin typeface="Calibri"/>
              <a:cs typeface="Calibri"/>
            </a:endParaRPr>
          </a:p>
          <a:p>
            <a:pPr marL="2905760">
              <a:lnSpc>
                <a:spcPct val="100000"/>
              </a:lnSpc>
              <a:spcBef>
                <a:spcPts val="125"/>
              </a:spcBef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Two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virtual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sensors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air quality.</a:t>
            </a:r>
            <a:r>
              <a:rPr sz="75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(from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  <a:hlinkClick r:id="rId2" action="ppaction://hlinksldjump"/>
              </a:rPr>
              <a:t>[32])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1212589"/>
            <a:ext cx="2545715" cy="10502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Clearly,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several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assumptions</a:t>
            </a:r>
            <a:r>
              <a:rPr sz="1000" spc="-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-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needed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0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high degree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homogeneity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sensors,</a:t>
            </a:r>
            <a:endParaRPr sz="1000">
              <a:latin typeface="Calibri"/>
              <a:cs typeface="Calibri"/>
            </a:endParaRPr>
          </a:p>
          <a:p>
            <a:pPr marL="264160" marR="5080" indent="-100965">
              <a:lnSpc>
                <a:spcPct val="114599"/>
              </a:lnSpc>
              <a:spcBef>
                <a:spcPts val="300"/>
              </a:spcBef>
              <a:buChar char="•"/>
              <a:tabLst>
                <a:tab pos="265430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capability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reconstruct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from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observations 	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neighboring</a:t>
            </a:r>
            <a:r>
              <a:rPr sz="1000" spc="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sensors,</a:t>
            </a:r>
            <a:endParaRPr sz="1000">
              <a:latin typeface="Calibri"/>
              <a:cs typeface="Calibri"/>
            </a:endParaRPr>
          </a:p>
          <a:p>
            <a:pPr marL="264795" indent="-100965">
              <a:lnSpc>
                <a:spcPct val="100000"/>
              </a:lnSpc>
              <a:spcBef>
                <a:spcPts val="475"/>
              </a:spcBef>
              <a:buChar char="•"/>
              <a:tabLst>
                <a:tab pos="264795" algn="l"/>
              </a:tabLst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many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more...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92387" y="1356370"/>
            <a:ext cx="1435100" cy="430530"/>
            <a:chOff x="3492387" y="1356370"/>
            <a:chExt cx="1435100" cy="430530"/>
          </a:xfrm>
        </p:grpSpPr>
        <p:sp>
          <p:nvSpPr>
            <p:cNvPr id="8" name="object 8"/>
            <p:cNvSpPr/>
            <p:nvPr/>
          </p:nvSpPr>
          <p:spPr>
            <a:xfrm>
              <a:off x="3575564" y="1358593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h="409575">
                  <a:moveTo>
                    <a:pt x="0" y="408993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75564" y="1767587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75564" y="1767587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16137" y="1358593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h="409575">
                  <a:moveTo>
                    <a:pt x="0" y="408993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16137" y="1767587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16137" y="1767587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56709" y="1358593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h="409575">
                  <a:moveTo>
                    <a:pt x="0" y="408993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6709" y="1767587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56709" y="1767587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97281" y="1358593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h="409575">
                  <a:moveTo>
                    <a:pt x="0" y="408993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97281" y="1767587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97281" y="1767587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11314" y="1627169"/>
              <a:ext cx="1413510" cy="0"/>
            </a:xfrm>
            <a:custGeom>
              <a:avLst/>
              <a:gdLst/>
              <a:ahLst/>
              <a:cxnLst/>
              <a:rect l="l" t="t" r="r" b="b"/>
              <a:pathLst>
                <a:path w="1413510">
                  <a:moveTo>
                    <a:pt x="0" y="0"/>
                  </a:moveTo>
                  <a:lnTo>
                    <a:pt x="1413503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4609" y="1627169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167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94609" y="1627169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16704" y="0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11314" y="1437786"/>
              <a:ext cx="1413510" cy="0"/>
            </a:xfrm>
            <a:custGeom>
              <a:avLst/>
              <a:gdLst/>
              <a:ahLst/>
              <a:cxnLst/>
              <a:rect l="l" t="t" r="r" b="b"/>
              <a:pathLst>
                <a:path w="1413510">
                  <a:moveTo>
                    <a:pt x="0" y="0"/>
                  </a:moveTo>
                  <a:lnTo>
                    <a:pt x="1413503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94609" y="143778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167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94609" y="143778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16704" y="0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75564" y="1377183"/>
              <a:ext cx="1285240" cy="356235"/>
            </a:xfrm>
            <a:custGeom>
              <a:avLst/>
              <a:gdLst/>
              <a:ahLst/>
              <a:cxnLst/>
              <a:rect l="l" t="t" r="r" b="b"/>
              <a:pathLst>
                <a:path w="1285239" h="356235">
                  <a:moveTo>
                    <a:pt x="0" y="202639"/>
                  </a:moveTo>
                  <a:lnTo>
                    <a:pt x="36714" y="181807"/>
                  </a:lnTo>
                  <a:lnTo>
                    <a:pt x="73428" y="172338"/>
                  </a:lnTo>
                  <a:lnTo>
                    <a:pt x="110143" y="214002"/>
                  </a:lnTo>
                  <a:lnTo>
                    <a:pt x="146857" y="200746"/>
                  </a:lnTo>
                  <a:lnTo>
                    <a:pt x="183571" y="181807"/>
                  </a:lnTo>
                  <a:lnTo>
                    <a:pt x="220286" y="181807"/>
                  </a:lnTo>
                  <a:lnTo>
                    <a:pt x="257000" y="225365"/>
                  </a:lnTo>
                  <a:lnTo>
                    <a:pt x="293714" y="187489"/>
                  </a:lnTo>
                  <a:lnTo>
                    <a:pt x="330429" y="208321"/>
                  </a:lnTo>
                  <a:lnTo>
                    <a:pt x="367143" y="164763"/>
                  </a:lnTo>
                  <a:lnTo>
                    <a:pt x="403858" y="166657"/>
                  </a:lnTo>
                  <a:lnTo>
                    <a:pt x="440572" y="22725"/>
                  </a:lnTo>
                  <a:lnTo>
                    <a:pt x="477286" y="0"/>
                  </a:lnTo>
                  <a:lnTo>
                    <a:pt x="514001" y="0"/>
                  </a:lnTo>
                  <a:lnTo>
                    <a:pt x="550715" y="34088"/>
                  </a:lnTo>
                  <a:lnTo>
                    <a:pt x="587429" y="155294"/>
                  </a:lnTo>
                  <a:lnTo>
                    <a:pt x="624144" y="159081"/>
                  </a:lnTo>
                  <a:lnTo>
                    <a:pt x="660858" y="185595"/>
                  </a:lnTo>
                  <a:lnTo>
                    <a:pt x="697572" y="246198"/>
                  </a:lnTo>
                  <a:lnTo>
                    <a:pt x="734287" y="248091"/>
                  </a:lnTo>
                  <a:lnTo>
                    <a:pt x="771001" y="280286"/>
                  </a:lnTo>
                  <a:lnTo>
                    <a:pt x="807716" y="282180"/>
                  </a:lnTo>
                  <a:lnTo>
                    <a:pt x="844430" y="263242"/>
                  </a:lnTo>
                  <a:lnTo>
                    <a:pt x="881144" y="268923"/>
                  </a:lnTo>
                  <a:lnTo>
                    <a:pt x="917859" y="251879"/>
                  </a:lnTo>
                  <a:lnTo>
                    <a:pt x="954573" y="285968"/>
                  </a:lnTo>
                  <a:lnTo>
                    <a:pt x="991287" y="287862"/>
                  </a:lnTo>
                  <a:lnTo>
                    <a:pt x="1028002" y="333314"/>
                  </a:lnTo>
                  <a:lnTo>
                    <a:pt x="1064716" y="338995"/>
                  </a:lnTo>
                  <a:lnTo>
                    <a:pt x="1101430" y="331420"/>
                  </a:lnTo>
                  <a:lnTo>
                    <a:pt x="1138145" y="333314"/>
                  </a:lnTo>
                  <a:lnTo>
                    <a:pt x="1174859" y="344677"/>
                  </a:lnTo>
                  <a:lnTo>
                    <a:pt x="1211574" y="304906"/>
                  </a:lnTo>
                  <a:lnTo>
                    <a:pt x="1248288" y="321951"/>
                  </a:lnTo>
                  <a:lnTo>
                    <a:pt x="1285002" y="356040"/>
                  </a:lnTo>
                </a:path>
              </a:pathLst>
            </a:custGeom>
            <a:ln w="7159">
              <a:solidFill>
                <a:srgbClr val="1F77B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75564" y="1434055"/>
              <a:ext cx="1285240" cy="314960"/>
            </a:xfrm>
            <a:custGeom>
              <a:avLst/>
              <a:gdLst/>
              <a:ahLst/>
              <a:cxnLst/>
              <a:rect l="l" t="t" r="r" b="b"/>
              <a:pathLst>
                <a:path w="1285239" h="314960">
                  <a:moveTo>
                    <a:pt x="0" y="141715"/>
                  </a:moveTo>
                  <a:lnTo>
                    <a:pt x="36714" y="128604"/>
                  </a:lnTo>
                  <a:lnTo>
                    <a:pt x="73428" y="123172"/>
                  </a:lnTo>
                  <a:lnTo>
                    <a:pt x="110143" y="129086"/>
                  </a:lnTo>
                  <a:lnTo>
                    <a:pt x="146857" y="139851"/>
                  </a:lnTo>
                  <a:lnTo>
                    <a:pt x="183571" y="147557"/>
                  </a:lnTo>
                  <a:lnTo>
                    <a:pt x="220286" y="155114"/>
                  </a:lnTo>
                  <a:lnTo>
                    <a:pt x="257000" y="159372"/>
                  </a:lnTo>
                  <a:lnTo>
                    <a:pt x="293714" y="162982"/>
                  </a:lnTo>
                  <a:lnTo>
                    <a:pt x="330429" y="149150"/>
                  </a:lnTo>
                  <a:lnTo>
                    <a:pt x="367143" y="132664"/>
                  </a:lnTo>
                  <a:lnTo>
                    <a:pt x="403858" y="86028"/>
                  </a:lnTo>
                  <a:lnTo>
                    <a:pt x="440572" y="34740"/>
                  </a:lnTo>
                  <a:lnTo>
                    <a:pt x="477286" y="0"/>
                  </a:lnTo>
                  <a:lnTo>
                    <a:pt x="514001" y="3692"/>
                  </a:lnTo>
                  <a:lnTo>
                    <a:pt x="550715" y="41040"/>
                  </a:lnTo>
                  <a:lnTo>
                    <a:pt x="587429" y="97194"/>
                  </a:lnTo>
                  <a:lnTo>
                    <a:pt x="624144" y="129651"/>
                  </a:lnTo>
                  <a:lnTo>
                    <a:pt x="660858" y="155773"/>
                  </a:lnTo>
                  <a:lnTo>
                    <a:pt x="697572" y="187432"/>
                  </a:lnTo>
                  <a:lnTo>
                    <a:pt x="734287" y="212506"/>
                  </a:lnTo>
                  <a:lnTo>
                    <a:pt x="771001" y="224534"/>
                  </a:lnTo>
                  <a:lnTo>
                    <a:pt x="807716" y="231737"/>
                  </a:lnTo>
                  <a:lnTo>
                    <a:pt x="844430" y="232622"/>
                  </a:lnTo>
                  <a:lnTo>
                    <a:pt x="881144" y="232792"/>
                  </a:lnTo>
                  <a:lnTo>
                    <a:pt x="917859" y="235576"/>
                  </a:lnTo>
                  <a:lnTo>
                    <a:pt x="954573" y="247887"/>
                  </a:lnTo>
                  <a:lnTo>
                    <a:pt x="991287" y="273746"/>
                  </a:lnTo>
                  <a:lnTo>
                    <a:pt x="1028002" y="299947"/>
                  </a:lnTo>
                  <a:lnTo>
                    <a:pt x="1064716" y="313013"/>
                  </a:lnTo>
                  <a:lnTo>
                    <a:pt x="1101430" y="314940"/>
                  </a:lnTo>
                  <a:lnTo>
                    <a:pt x="1138145" y="313984"/>
                  </a:lnTo>
                  <a:lnTo>
                    <a:pt x="1174859" y="310191"/>
                  </a:lnTo>
                  <a:lnTo>
                    <a:pt x="1211574" y="306895"/>
                  </a:lnTo>
                  <a:lnTo>
                    <a:pt x="1248288" y="308847"/>
                  </a:lnTo>
                  <a:lnTo>
                    <a:pt x="1285002" y="313299"/>
                  </a:lnTo>
                </a:path>
              </a:pathLst>
            </a:custGeom>
            <a:ln w="7159">
              <a:solidFill>
                <a:srgbClr val="2BA0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11314" y="1358593"/>
              <a:ext cx="1413510" cy="409575"/>
            </a:xfrm>
            <a:custGeom>
              <a:avLst/>
              <a:gdLst/>
              <a:ahLst/>
              <a:cxnLst/>
              <a:rect l="l" t="t" r="r" b="b"/>
              <a:pathLst>
                <a:path w="1413510" h="409575">
                  <a:moveTo>
                    <a:pt x="0" y="408993"/>
                  </a:moveTo>
                  <a:lnTo>
                    <a:pt x="0" y="0"/>
                  </a:lnTo>
                </a:path>
                <a:path w="1413510" h="409575">
                  <a:moveTo>
                    <a:pt x="1413503" y="408993"/>
                  </a:moveTo>
                  <a:lnTo>
                    <a:pt x="1413503" y="0"/>
                  </a:lnTo>
                </a:path>
                <a:path w="1413510" h="409575">
                  <a:moveTo>
                    <a:pt x="0" y="408993"/>
                  </a:moveTo>
                  <a:lnTo>
                    <a:pt x="1413503" y="408993"/>
                  </a:lnTo>
                </a:path>
                <a:path w="1413510" h="409575">
                  <a:moveTo>
                    <a:pt x="0" y="0"/>
                  </a:moveTo>
                  <a:lnTo>
                    <a:pt x="1413503" y="0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358218" y="1567323"/>
            <a:ext cx="13271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25" dirty="0">
                <a:latin typeface="Times New Roman"/>
                <a:cs typeface="Times New Roman"/>
              </a:rPr>
              <a:t>100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58218" y="1377940"/>
            <a:ext cx="13271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25" dirty="0">
                <a:latin typeface="Times New Roman"/>
                <a:cs typeface="Times New Roman"/>
              </a:rPr>
              <a:t>200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80866" y="1304935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183" y="0"/>
                </a:lnTo>
              </a:path>
            </a:pathLst>
          </a:custGeom>
          <a:ln w="7159">
            <a:solidFill>
              <a:srgbClr val="1F77B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80492" y="1304935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183" y="0"/>
                </a:lnTo>
              </a:path>
            </a:pathLst>
          </a:custGeom>
          <a:ln w="7159">
            <a:solidFill>
              <a:srgbClr val="2BA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968623" y="1245967"/>
            <a:ext cx="69913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11809" algn="l"/>
              </a:tabLst>
            </a:pPr>
            <a:r>
              <a:rPr sz="550" spc="-10" dirty="0">
                <a:latin typeface="Times New Roman"/>
                <a:cs typeface="Times New Roman"/>
              </a:rPr>
              <a:t>Truth</a:t>
            </a:r>
            <a:r>
              <a:rPr sz="550" dirty="0">
                <a:latin typeface="Times New Roman"/>
                <a:cs typeface="Times New Roman"/>
              </a:rPr>
              <a:t>	</a:t>
            </a:r>
            <a:r>
              <a:rPr sz="550" spc="-20" dirty="0">
                <a:latin typeface="Times New Roman"/>
                <a:cs typeface="Times New Roman"/>
              </a:rPr>
              <a:t>GRIN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573341" y="1859388"/>
            <a:ext cx="4445" cy="430530"/>
            <a:chOff x="3573341" y="1859388"/>
            <a:chExt cx="4445" cy="430530"/>
          </a:xfrm>
        </p:grpSpPr>
        <p:sp>
          <p:nvSpPr>
            <p:cNvPr id="35" name="object 35"/>
            <p:cNvSpPr/>
            <p:nvPr/>
          </p:nvSpPr>
          <p:spPr>
            <a:xfrm>
              <a:off x="3575564" y="186161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h="409575">
                  <a:moveTo>
                    <a:pt x="0" y="408993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75564" y="227060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75564" y="227060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447569" y="2268347"/>
            <a:ext cx="256540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i="1" spc="-10" dirty="0">
                <a:latin typeface="Times New Roman"/>
                <a:cs typeface="Times New Roman"/>
              </a:rPr>
              <a:t>Jun</a:t>
            </a:r>
            <a:r>
              <a:rPr sz="550" i="1" spc="-10" dirty="0">
                <a:latin typeface="DejaVu Sans Mono"/>
                <a:cs typeface="DejaVu Sans Mono"/>
              </a:rPr>
              <a:t>−</a:t>
            </a:r>
            <a:r>
              <a:rPr sz="550" spc="-10" dirty="0">
                <a:latin typeface="Times New Roman"/>
                <a:cs typeface="Times New Roman"/>
              </a:rPr>
              <a:t>19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013914" y="1859388"/>
            <a:ext cx="4445" cy="430530"/>
            <a:chOff x="4013914" y="1859388"/>
            <a:chExt cx="4445" cy="430530"/>
          </a:xfrm>
        </p:grpSpPr>
        <p:sp>
          <p:nvSpPr>
            <p:cNvPr id="40" name="object 40"/>
            <p:cNvSpPr/>
            <p:nvPr/>
          </p:nvSpPr>
          <p:spPr>
            <a:xfrm>
              <a:off x="4016136" y="186161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h="409575">
                  <a:moveTo>
                    <a:pt x="0" y="408993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016136" y="227060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016136" y="227060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906349" y="2268347"/>
            <a:ext cx="219710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dirty="0">
                <a:latin typeface="Times New Roman"/>
                <a:cs typeface="Times New Roman"/>
              </a:rPr>
              <a:t>12</a:t>
            </a:r>
            <a:r>
              <a:rPr sz="550" spc="-10" dirty="0">
                <a:latin typeface="Times New Roman"/>
                <a:cs typeface="Times New Roman"/>
              </a:rPr>
              <a:t> </a:t>
            </a:r>
            <a:r>
              <a:rPr sz="550" dirty="0">
                <a:latin typeface="Times New Roman"/>
                <a:cs typeface="Times New Roman"/>
              </a:rPr>
              <a:t>:</a:t>
            </a:r>
            <a:r>
              <a:rPr sz="550" spc="-5" dirty="0">
                <a:latin typeface="Times New Roman"/>
                <a:cs typeface="Times New Roman"/>
              </a:rPr>
              <a:t> </a:t>
            </a:r>
            <a:r>
              <a:rPr sz="550" spc="-25" dirty="0">
                <a:latin typeface="Times New Roman"/>
                <a:cs typeface="Times New Roman"/>
              </a:rPr>
              <a:t>00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454486" y="1859388"/>
            <a:ext cx="445134" cy="430530"/>
            <a:chOff x="4454486" y="1859388"/>
            <a:chExt cx="445134" cy="430530"/>
          </a:xfrm>
        </p:grpSpPr>
        <p:sp>
          <p:nvSpPr>
            <p:cNvPr id="45" name="object 45"/>
            <p:cNvSpPr/>
            <p:nvPr/>
          </p:nvSpPr>
          <p:spPr>
            <a:xfrm>
              <a:off x="4456709" y="186161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h="409575">
                  <a:moveTo>
                    <a:pt x="0" y="408993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56709" y="227060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56709" y="227060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97281" y="186161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h="409575">
                  <a:moveTo>
                    <a:pt x="0" y="408993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97281" y="227060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897281" y="227060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704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328714" y="2268347"/>
            <a:ext cx="678815" cy="18923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67005" marR="5080" indent="-154940">
              <a:lnSpc>
                <a:spcPts val="620"/>
              </a:lnSpc>
              <a:spcBef>
                <a:spcPts val="165"/>
              </a:spcBef>
              <a:tabLst>
                <a:tab pos="471170" algn="l"/>
              </a:tabLst>
            </a:pPr>
            <a:r>
              <a:rPr sz="550" i="1" spc="-10" dirty="0">
                <a:latin typeface="Times New Roman"/>
                <a:cs typeface="Times New Roman"/>
              </a:rPr>
              <a:t>Jun</a:t>
            </a:r>
            <a:r>
              <a:rPr sz="550" i="1" spc="-10" dirty="0">
                <a:latin typeface="DejaVu Sans Mono"/>
                <a:cs typeface="DejaVu Sans Mono"/>
              </a:rPr>
              <a:t>−</a:t>
            </a:r>
            <a:r>
              <a:rPr sz="550" spc="-10" dirty="0">
                <a:latin typeface="Times New Roman"/>
                <a:cs typeface="Times New Roman"/>
              </a:rPr>
              <a:t>20</a:t>
            </a:r>
            <a:r>
              <a:rPr sz="550" dirty="0">
                <a:latin typeface="Times New Roman"/>
                <a:cs typeface="Times New Roman"/>
              </a:rPr>
              <a:t>	12</a:t>
            </a:r>
            <a:r>
              <a:rPr sz="550" spc="-10" dirty="0">
                <a:latin typeface="Times New Roman"/>
                <a:cs typeface="Times New Roman"/>
              </a:rPr>
              <a:t> </a:t>
            </a:r>
            <a:r>
              <a:rPr sz="550" dirty="0">
                <a:latin typeface="Times New Roman"/>
                <a:cs typeface="Times New Roman"/>
              </a:rPr>
              <a:t>:</a:t>
            </a:r>
            <a:r>
              <a:rPr sz="550" spc="-5" dirty="0">
                <a:latin typeface="Times New Roman"/>
                <a:cs typeface="Times New Roman"/>
              </a:rPr>
              <a:t> </a:t>
            </a:r>
            <a:r>
              <a:rPr sz="550" spc="-25" dirty="0">
                <a:latin typeface="Times New Roman"/>
                <a:cs typeface="Times New Roman"/>
              </a:rPr>
              <a:t>00</a:t>
            </a:r>
            <a:r>
              <a:rPr sz="550" spc="500" dirty="0">
                <a:latin typeface="Times New Roman"/>
                <a:cs typeface="Times New Roman"/>
              </a:rPr>
              <a:t> </a:t>
            </a:r>
            <a:r>
              <a:rPr sz="550" spc="-10" dirty="0">
                <a:latin typeface="Times New Roman"/>
                <a:cs typeface="Times New Roman"/>
              </a:rPr>
              <a:t>2014</a:t>
            </a:r>
            <a:r>
              <a:rPr sz="550" i="1" spc="-10" dirty="0">
                <a:latin typeface="DejaVu Sans Mono"/>
                <a:cs typeface="DejaVu Sans Mono"/>
              </a:rPr>
              <a:t>−</a:t>
            </a:r>
            <a:r>
              <a:rPr sz="550" i="1" spc="-10" dirty="0">
                <a:latin typeface="Times New Roman"/>
                <a:cs typeface="Times New Roman"/>
              </a:rPr>
              <a:t>Jun</a:t>
            </a:r>
            <a:r>
              <a:rPr sz="550" i="1" spc="-10" dirty="0">
                <a:latin typeface="DejaVu Sans Mono"/>
                <a:cs typeface="DejaVu Sans Mono"/>
              </a:rPr>
              <a:t>−</a:t>
            </a:r>
            <a:r>
              <a:rPr sz="550" spc="-10" dirty="0">
                <a:latin typeface="Times New Roman"/>
                <a:cs typeface="Times New Roman"/>
              </a:rPr>
              <a:t>20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492387" y="1859388"/>
            <a:ext cx="1435100" cy="414020"/>
            <a:chOff x="3492387" y="1859388"/>
            <a:chExt cx="1435100" cy="414020"/>
          </a:xfrm>
        </p:grpSpPr>
        <p:sp>
          <p:nvSpPr>
            <p:cNvPr id="53" name="object 53"/>
            <p:cNvSpPr/>
            <p:nvPr/>
          </p:nvSpPr>
          <p:spPr>
            <a:xfrm>
              <a:off x="3511314" y="2149276"/>
              <a:ext cx="1413510" cy="0"/>
            </a:xfrm>
            <a:custGeom>
              <a:avLst/>
              <a:gdLst/>
              <a:ahLst/>
              <a:cxnLst/>
              <a:rect l="l" t="t" r="r" b="b"/>
              <a:pathLst>
                <a:path w="1413510">
                  <a:moveTo>
                    <a:pt x="0" y="0"/>
                  </a:moveTo>
                  <a:lnTo>
                    <a:pt x="1413503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94609" y="214927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167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94609" y="214927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16704" y="0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11314" y="2026969"/>
              <a:ext cx="1413510" cy="0"/>
            </a:xfrm>
            <a:custGeom>
              <a:avLst/>
              <a:gdLst/>
              <a:ahLst/>
              <a:cxnLst/>
              <a:rect l="l" t="t" r="r" b="b"/>
              <a:pathLst>
                <a:path w="1413510">
                  <a:moveTo>
                    <a:pt x="0" y="0"/>
                  </a:moveTo>
                  <a:lnTo>
                    <a:pt x="1413503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94609" y="2026969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167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94609" y="2026969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16704" y="0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511314" y="1904662"/>
              <a:ext cx="1413510" cy="0"/>
            </a:xfrm>
            <a:custGeom>
              <a:avLst/>
              <a:gdLst/>
              <a:ahLst/>
              <a:cxnLst/>
              <a:rect l="l" t="t" r="r" b="b"/>
              <a:pathLst>
                <a:path w="1413510">
                  <a:moveTo>
                    <a:pt x="0" y="0"/>
                  </a:moveTo>
                  <a:lnTo>
                    <a:pt x="1413503" y="0"/>
                  </a:lnTo>
                </a:path>
              </a:pathLst>
            </a:custGeom>
            <a:ln w="3818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494609" y="1904662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167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94609" y="1904662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16704" y="0"/>
                  </a:moveTo>
                  <a:lnTo>
                    <a:pt x="0" y="0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75564" y="1880201"/>
              <a:ext cx="1285240" cy="372110"/>
            </a:xfrm>
            <a:custGeom>
              <a:avLst/>
              <a:gdLst/>
              <a:ahLst/>
              <a:cxnLst/>
              <a:rect l="l" t="t" r="r" b="b"/>
              <a:pathLst>
                <a:path w="1285239" h="372110">
                  <a:moveTo>
                    <a:pt x="0" y="271521"/>
                  </a:moveTo>
                  <a:lnTo>
                    <a:pt x="36714" y="239721"/>
                  </a:lnTo>
                  <a:lnTo>
                    <a:pt x="73428" y="200583"/>
                  </a:lnTo>
                  <a:lnTo>
                    <a:pt x="110143" y="203029"/>
                  </a:lnTo>
                  <a:lnTo>
                    <a:pt x="146857" y="261736"/>
                  </a:lnTo>
                  <a:lnTo>
                    <a:pt x="183571" y="242167"/>
                  </a:lnTo>
                  <a:lnTo>
                    <a:pt x="220286" y="242167"/>
                  </a:lnTo>
                  <a:lnTo>
                    <a:pt x="257000" y="215259"/>
                  </a:lnTo>
                  <a:lnTo>
                    <a:pt x="293714" y="264182"/>
                  </a:lnTo>
                  <a:lnTo>
                    <a:pt x="330429" y="276413"/>
                  </a:lnTo>
                  <a:lnTo>
                    <a:pt x="367143" y="276413"/>
                  </a:lnTo>
                  <a:lnTo>
                    <a:pt x="403858" y="271521"/>
                  </a:lnTo>
                  <a:lnTo>
                    <a:pt x="440572" y="298428"/>
                  </a:lnTo>
                  <a:lnTo>
                    <a:pt x="477286" y="295982"/>
                  </a:lnTo>
                  <a:lnTo>
                    <a:pt x="514001" y="325336"/>
                  </a:lnTo>
                  <a:lnTo>
                    <a:pt x="550715" y="340012"/>
                  </a:lnTo>
                  <a:lnTo>
                    <a:pt x="587429" y="181014"/>
                  </a:lnTo>
                  <a:lnTo>
                    <a:pt x="624144" y="88060"/>
                  </a:lnTo>
                  <a:lnTo>
                    <a:pt x="660858" y="66045"/>
                  </a:lnTo>
                  <a:lnTo>
                    <a:pt x="697572" y="22015"/>
                  </a:lnTo>
                  <a:lnTo>
                    <a:pt x="734287" y="0"/>
                  </a:lnTo>
                  <a:lnTo>
                    <a:pt x="771001" y="73384"/>
                  </a:lnTo>
                  <a:lnTo>
                    <a:pt x="807716" y="117414"/>
                  </a:lnTo>
                  <a:lnTo>
                    <a:pt x="844430" y="127199"/>
                  </a:lnTo>
                  <a:lnTo>
                    <a:pt x="881144" y="156552"/>
                  </a:lnTo>
                  <a:lnTo>
                    <a:pt x="917859" y="136983"/>
                  </a:lnTo>
                  <a:lnTo>
                    <a:pt x="954573" y="127199"/>
                  </a:lnTo>
                  <a:lnTo>
                    <a:pt x="991287" y="168783"/>
                  </a:lnTo>
                  <a:lnTo>
                    <a:pt x="1028002" y="315551"/>
                  </a:lnTo>
                  <a:lnTo>
                    <a:pt x="1064716" y="359581"/>
                  </a:lnTo>
                  <a:lnTo>
                    <a:pt x="1101430" y="371812"/>
                  </a:lnTo>
                  <a:lnTo>
                    <a:pt x="1138145" y="362028"/>
                  </a:lnTo>
                  <a:lnTo>
                    <a:pt x="1174859" y="364474"/>
                  </a:lnTo>
                  <a:lnTo>
                    <a:pt x="1211574" y="364474"/>
                  </a:lnTo>
                  <a:lnTo>
                    <a:pt x="1248288" y="366920"/>
                  </a:lnTo>
                  <a:lnTo>
                    <a:pt x="1285002" y="369366"/>
                  </a:lnTo>
                </a:path>
              </a:pathLst>
            </a:custGeom>
            <a:ln w="7159">
              <a:solidFill>
                <a:srgbClr val="1F77B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575564" y="1943089"/>
              <a:ext cx="1285240" cy="288290"/>
            </a:xfrm>
            <a:custGeom>
              <a:avLst/>
              <a:gdLst/>
              <a:ahLst/>
              <a:cxnLst/>
              <a:rect l="l" t="t" r="r" b="b"/>
              <a:pathLst>
                <a:path w="1285239" h="288289">
                  <a:moveTo>
                    <a:pt x="0" y="154272"/>
                  </a:moveTo>
                  <a:lnTo>
                    <a:pt x="36714" y="138564"/>
                  </a:lnTo>
                  <a:lnTo>
                    <a:pt x="73428" y="118796"/>
                  </a:lnTo>
                  <a:lnTo>
                    <a:pt x="110143" y="111599"/>
                  </a:lnTo>
                  <a:lnTo>
                    <a:pt x="146857" y="111835"/>
                  </a:lnTo>
                  <a:lnTo>
                    <a:pt x="183571" y="115037"/>
                  </a:lnTo>
                  <a:lnTo>
                    <a:pt x="220286" y="134676"/>
                  </a:lnTo>
                  <a:lnTo>
                    <a:pt x="257000" y="167248"/>
                  </a:lnTo>
                  <a:lnTo>
                    <a:pt x="293714" y="193794"/>
                  </a:lnTo>
                  <a:lnTo>
                    <a:pt x="330429" y="198147"/>
                  </a:lnTo>
                  <a:lnTo>
                    <a:pt x="367143" y="201874"/>
                  </a:lnTo>
                  <a:lnTo>
                    <a:pt x="403858" y="208845"/>
                  </a:lnTo>
                  <a:lnTo>
                    <a:pt x="477286" y="206140"/>
                  </a:lnTo>
                  <a:lnTo>
                    <a:pt x="514001" y="168081"/>
                  </a:lnTo>
                  <a:lnTo>
                    <a:pt x="550715" y="105258"/>
                  </a:lnTo>
                  <a:lnTo>
                    <a:pt x="587429" y="41327"/>
                  </a:lnTo>
                  <a:lnTo>
                    <a:pt x="624144" y="17976"/>
                  </a:lnTo>
                  <a:lnTo>
                    <a:pt x="660858" y="0"/>
                  </a:lnTo>
                  <a:lnTo>
                    <a:pt x="697572" y="3739"/>
                  </a:lnTo>
                  <a:lnTo>
                    <a:pt x="734287" y="30068"/>
                  </a:lnTo>
                  <a:lnTo>
                    <a:pt x="771001" y="65526"/>
                  </a:lnTo>
                  <a:lnTo>
                    <a:pt x="807716" y="84172"/>
                  </a:lnTo>
                  <a:lnTo>
                    <a:pt x="844430" y="92010"/>
                  </a:lnTo>
                  <a:lnTo>
                    <a:pt x="881144" y="90443"/>
                  </a:lnTo>
                  <a:lnTo>
                    <a:pt x="917859" y="96371"/>
                  </a:lnTo>
                  <a:lnTo>
                    <a:pt x="954573" y="107965"/>
                  </a:lnTo>
                  <a:lnTo>
                    <a:pt x="991287" y="142526"/>
                  </a:lnTo>
                  <a:lnTo>
                    <a:pt x="1028002" y="202307"/>
                  </a:lnTo>
                  <a:lnTo>
                    <a:pt x="1064716" y="254090"/>
                  </a:lnTo>
                  <a:lnTo>
                    <a:pt x="1101430" y="274486"/>
                  </a:lnTo>
                  <a:lnTo>
                    <a:pt x="1138145" y="279612"/>
                  </a:lnTo>
                  <a:lnTo>
                    <a:pt x="1174859" y="281552"/>
                  </a:lnTo>
                  <a:lnTo>
                    <a:pt x="1211574" y="281687"/>
                  </a:lnTo>
                  <a:lnTo>
                    <a:pt x="1248288" y="288273"/>
                  </a:lnTo>
                  <a:lnTo>
                    <a:pt x="1285002" y="276864"/>
                  </a:lnTo>
                </a:path>
              </a:pathLst>
            </a:custGeom>
            <a:ln w="7159">
              <a:solidFill>
                <a:srgbClr val="2BA0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511314" y="1861610"/>
              <a:ext cx="1413510" cy="409575"/>
            </a:xfrm>
            <a:custGeom>
              <a:avLst/>
              <a:gdLst/>
              <a:ahLst/>
              <a:cxnLst/>
              <a:rect l="l" t="t" r="r" b="b"/>
              <a:pathLst>
                <a:path w="1413510" h="409575">
                  <a:moveTo>
                    <a:pt x="0" y="408993"/>
                  </a:moveTo>
                  <a:lnTo>
                    <a:pt x="0" y="0"/>
                  </a:lnTo>
                </a:path>
                <a:path w="1413510" h="409575">
                  <a:moveTo>
                    <a:pt x="1413503" y="408993"/>
                  </a:moveTo>
                  <a:lnTo>
                    <a:pt x="1413503" y="0"/>
                  </a:lnTo>
                </a:path>
                <a:path w="1413510" h="409575">
                  <a:moveTo>
                    <a:pt x="0" y="408993"/>
                  </a:moveTo>
                  <a:lnTo>
                    <a:pt x="1413503" y="408993"/>
                  </a:lnTo>
                </a:path>
                <a:path w="1413510" h="409575">
                  <a:moveTo>
                    <a:pt x="0" y="0"/>
                  </a:moveTo>
                  <a:lnTo>
                    <a:pt x="1413503" y="0"/>
                  </a:lnTo>
                </a:path>
              </a:pathLst>
            </a:custGeom>
            <a:ln w="38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358218" y="1808099"/>
            <a:ext cx="132715" cy="392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550" spc="-25" dirty="0">
                <a:latin typeface="Times New Roman"/>
                <a:cs typeface="Times New Roman"/>
              </a:rPr>
              <a:t>150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550" spc="-25" dirty="0">
                <a:latin typeface="Times New Roman"/>
                <a:cs typeface="Times New Roman"/>
              </a:rPr>
              <a:t>100</a:t>
            </a:r>
            <a:endParaRPr sz="550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  <a:spcBef>
                <a:spcPts val="305"/>
              </a:spcBef>
            </a:pPr>
            <a:r>
              <a:rPr sz="550" spc="-25" dirty="0">
                <a:latin typeface="Times New Roman"/>
                <a:cs typeface="Times New Roman"/>
              </a:rPr>
              <a:t>50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46637" y="1325454"/>
            <a:ext cx="121285" cy="978535"/>
          </a:xfrm>
          <a:prstGeom prst="rect">
            <a:avLst/>
          </a:prstGeom>
        </p:spPr>
        <p:txBody>
          <a:bodyPr vert="vert270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dirty="0">
                <a:latin typeface="Times New Roman"/>
                <a:cs typeface="Times New Roman"/>
              </a:rPr>
              <a:t>PM2.5</a:t>
            </a:r>
            <a:r>
              <a:rPr sz="550" spc="30" dirty="0">
                <a:latin typeface="Times New Roman"/>
                <a:cs typeface="Times New Roman"/>
              </a:rPr>
              <a:t> </a:t>
            </a:r>
            <a:r>
              <a:rPr sz="550" dirty="0">
                <a:latin typeface="LM Roman 10"/>
                <a:cs typeface="LM Roman 10"/>
              </a:rPr>
              <a:t>(</a:t>
            </a:r>
            <a:r>
              <a:rPr sz="550" i="1" dirty="0">
                <a:latin typeface="Century Gothic"/>
                <a:cs typeface="Century Gothic"/>
              </a:rPr>
              <a:t>µ</a:t>
            </a:r>
            <a:r>
              <a:rPr sz="550" dirty="0">
                <a:latin typeface="Times New Roman"/>
                <a:cs typeface="Times New Roman"/>
              </a:rPr>
              <a:t>g/</a:t>
            </a:r>
            <a:r>
              <a:rPr sz="550" i="1" dirty="0">
                <a:latin typeface="Times New Roman"/>
                <a:cs typeface="Times New Roman"/>
              </a:rPr>
              <a:t>m</a:t>
            </a:r>
            <a:r>
              <a:rPr sz="600" baseline="27777" dirty="0">
                <a:latin typeface="Times New Roman"/>
                <a:cs typeface="Times New Roman"/>
              </a:rPr>
              <a:t>3</a:t>
            </a:r>
            <a:r>
              <a:rPr sz="550" dirty="0">
                <a:latin typeface="LM Roman 10"/>
                <a:cs typeface="LM Roman 10"/>
              </a:rPr>
              <a:t>)</a:t>
            </a:r>
            <a:r>
              <a:rPr sz="550" spc="330" dirty="0">
                <a:latin typeface="LM Roman 10"/>
                <a:cs typeface="LM Roman 10"/>
              </a:rPr>
              <a:t> </a:t>
            </a:r>
            <a:r>
              <a:rPr sz="550" dirty="0">
                <a:latin typeface="Times New Roman"/>
                <a:cs typeface="Times New Roman"/>
              </a:rPr>
              <a:t>PM2.5</a:t>
            </a:r>
            <a:r>
              <a:rPr sz="550" spc="35" dirty="0">
                <a:latin typeface="Times New Roman"/>
                <a:cs typeface="Times New Roman"/>
              </a:rPr>
              <a:t> </a:t>
            </a:r>
            <a:r>
              <a:rPr sz="550" spc="-10" dirty="0">
                <a:latin typeface="LM Roman 10"/>
                <a:cs typeface="LM Roman 10"/>
              </a:rPr>
              <a:t>(</a:t>
            </a:r>
            <a:r>
              <a:rPr sz="550" i="1" spc="-10" dirty="0">
                <a:latin typeface="Century Gothic"/>
                <a:cs typeface="Century Gothic"/>
              </a:rPr>
              <a:t>µ</a:t>
            </a:r>
            <a:r>
              <a:rPr sz="550" spc="-10" dirty="0">
                <a:latin typeface="Times New Roman"/>
                <a:cs typeface="Times New Roman"/>
              </a:rPr>
              <a:t>g/</a:t>
            </a:r>
            <a:r>
              <a:rPr sz="550" i="1" spc="-10" dirty="0">
                <a:latin typeface="Times New Roman"/>
                <a:cs typeface="Times New Roman"/>
              </a:rPr>
              <a:t>m</a:t>
            </a:r>
            <a:r>
              <a:rPr sz="600" spc="-15" baseline="27777" dirty="0">
                <a:latin typeface="Times New Roman"/>
                <a:cs typeface="Times New Roman"/>
              </a:rPr>
              <a:t>3</a:t>
            </a:r>
            <a:r>
              <a:rPr sz="550" spc="-10" dirty="0">
                <a:latin typeface="LM Roman 10"/>
                <a:cs typeface="LM Roman 10"/>
              </a:rPr>
              <a:t>)</a:t>
            </a:r>
            <a:endParaRPr sz="550">
              <a:latin typeface="LM Roman 10"/>
              <a:cs typeface="LM Roman 10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913662" y="1423432"/>
            <a:ext cx="111760" cy="27940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550" dirty="0">
                <a:latin typeface="Times New Roman"/>
                <a:cs typeface="Times New Roman"/>
              </a:rPr>
              <a:t>no.</a:t>
            </a:r>
            <a:r>
              <a:rPr sz="550" spc="45" dirty="0">
                <a:latin typeface="Times New Roman"/>
                <a:cs typeface="Times New Roman"/>
              </a:rPr>
              <a:t> </a:t>
            </a:r>
            <a:r>
              <a:rPr sz="550" spc="-20" dirty="0">
                <a:latin typeface="Times New Roman"/>
                <a:cs typeface="Times New Roman"/>
              </a:rPr>
              <a:t>1014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511314" y="1358593"/>
            <a:ext cx="1413510" cy="409575"/>
          </a:xfrm>
          <a:custGeom>
            <a:avLst/>
            <a:gdLst/>
            <a:ahLst/>
            <a:cxnLst/>
            <a:rect l="l" t="t" r="r" b="b"/>
            <a:pathLst>
              <a:path w="1413510" h="409575">
                <a:moveTo>
                  <a:pt x="0" y="408993"/>
                </a:moveTo>
                <a:lnTo>
                  <a:pt x="0" y="0"/>
                </a:lnTo>
              </a:path>
              <a:path w="1413510" h="409575">
                <a:moveTo>
                  <a:pt x="1413503" y="408993"/>
                </a:moveTo>
                <a:lnTo>
                  <a:pt x="1413503" y="0"/>
                </a:lnTo>
              </a:path>
              <a:path w="1413510" h="409575">
                <a:moveTo>
                  <a:pt x="0" y="408993"/>
                </a:moveTo>
                <a:lnTo>
                  <a:pt x="1413503" y="408993"/>
                </a:lnTo>
              </a:path>
              <a:path w="1413510" h="409575">
                <a:moveTo>
                  <a:pt x="0" y="0"/>
                </a:moveTo>
                <a:lnTo>
                  <a:pt x="1413503" y="0"/>
                </a:lnTo>
              </a:path>
            </a:pathLst>
          </a:custGeom>
          <a:ln w="38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913662" y="1926450"/>
            <a:ext cx="111760" cy="27940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550" dirty="0">
                <a:latin typeface="Times New Roman"/>
                <a:cs typeface="Times New Roman"/>
              </a:rPr>
              <a:t>no.</a:t>
            </a:r>
            <a:r>
              <a:rPr sz="550" spc="45" dirty="0">
                <a:latin typeface="Times New Roman"/>
                <a:cs typeface="Times New Roman"/>
              </a:rPr>
              <a:t> </a:t>
            </a:r>
            <a:r>
              <a:rPr sz="550" spc="-20" dirty="0">
                <a:latin typeface="Times New Roman"/>
                <a:cs typeface="Times New Roman"/>
              </a:rPr>
              <a:t>1031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11314" y="1861610"/>
            <a:ext cx="1413510" cy="409575"/>
          </a:xfrm>
          <a:custGeom>
            <a:avLst/>
            <a:gdLst/>
            <a:ahLst/>
            <a:cxnLst/>
            <a:rect l="l" t="t" r="r" b="b"/>
            <a:pathLst>
              <a:path w="1413510" h="409575">
                <a:moveTo>
                  <a:pt x="0" y="408993"/>
                </a:moveTo>
                <a:lnTo>
                  <a:pt x="0" y="0"/>
                </a:lnTo>
              </a:path>
              <a:path w="1413510" h="409575">
                <a:moveTo>
                  <a:pt x="1413503" y="408993"/>
                </a:moveTo>
                <a:lnTo>
                  <a:pt x="1413503" y="0"/>
                </a:lnTo>
              </a:path>
              <a:path w="1413510" h="409575">
                <a:moveTo>
                  <a:pt x="0" y="408993"/>
                </a:moveTo>
                <a:lnTo>
                  <a:pt x="1413503" y="408993"/>
                </a:lnTo>
              </a:path>
              <a:path w="1413510" h="409575">
                <a:moveTo>
                  <a:pt x="0" y="0"/>
                </a:moveTo>
                <a:lnTo>
                  <a:pt x="1413503" y="0"/>
                </a:lnTo>
              </a:path>
            </a:pathLst>
          </a:custGeom>
          <a:ln w="38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9994" y="250858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347294" y="2506642"/>
            <a:ext cx="5066030" cy="4089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[10]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I.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Marisca</a:t>
            </a:r>
            <a:r>
              <a:rPr sz="750" spc="-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“Learning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to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Reconstruct</a:t>
            </a:r>
            <a:r>
              <a:rPr sz="750" spc="-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Missing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Data</a:t>
            </a:r>
            <a:r>
              <a:rPr sz="750" spc="-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from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Spatiotemporal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Graphs</a:t>
            </a:r>
            <a:r>
              <a:rPr sz="750" spc="-1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with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Sparse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Observations”,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NeurIPS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2022.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[32] </a:t>
            </a:r>
            <a:r>
              <a:rPr sz="750" spc="-20" dirty="0">
                <a:solidFill>
                  <a:srgbClr val="394B4E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Cini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 “Filling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the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G_ap_s:</a:t>
            </a:r>
            <a:r>
              <a:rPr sz="750" spc="3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Multivariate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Time Series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Imputation by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Graph Neural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Networks”,</a:t>
            </a:r>
            <a:r>
              <a:rPr sz="750" spc="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ICLR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2022.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[33]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394B4E"/>
                </a:solidFill>
                <a:latin typeface="Calibri"/>
                <a:cs typeface="Calibri"/>
              </a:rPr>
              <a:t>Y.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45" dirty="0">
                <a:solidFill>
                  <a:srgbClr val="394B4E"/>
                </a:solidFill>
                <a:latin typeface="Calibri"/>
                <a:cs typeface="Calibri"/>
              </a:rPr>
              <a:t>Wu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394B4E"/>
                </a:solidFill>
                <a:latin typeface="Calibri"/>
                <a:cs typeface="Calibri"/>
              </a:rPr>
              <a:t>et</a:t>
            </a:r>
            <a:r>
              <a:rPr sz="750" i="1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394B4E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, “Inductive Graph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Neural Networks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for</a:t>
            </a:r>
            <a:r>
              <a:rPr sz="750" spc="-5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Spatiotemporal Kriging”, </a:t>
            </a:r>
            <a:r>
              <a:rPr sz="750" spc="-30" dirty="0">
                <a:solidFill>
                  <a:srgbClr val="394B4E"/>
                </a:solidFill>
                <a:latin typeface="Calibri"/>
                <a:cs typeface="Calibri"/>
              </a:rPr>
              <a:t>AAAI</a:t>
            </a:r>
            <a:r>
              <a:rPr sz="750" dirty="0">
                <a:solidFill>
                  <a:srgbClr val="394B4E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394B4E"/>
                </a:solidFill>
                <a:latin typeface="Calibri"/>
                <a:cs typeface="Calibri"/>
              </a:rPr>
              <a:t>2021.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74" name="object 74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0" y="3214693"/>
              <a:ext cx="5549900" cy="25400"/>
            </a:xfrm>
            <a:custGeom>
              <a:avLst/>
              <a:gdLst/>
              <a:ahLst/>
              <a:cxnLst/>
              <a:rect l="l" t="t" r="r" b="b"/>
              <a:pathLst>
                <a:path w="5549900" h="25400">
                  <a:moveTo>
                    <a:pt x="0" y="25305"/>
                  </a:moveTo>
                  <a:lnTo>
                    <a:pt x="0" y="0"/>
                  </a:lnTo>
                  <a:lnTo>
                    <a:pt x="5549309" y="0"/>
                  </a:lnTo>
                  <a:lnTo>
                    <a:pt x="5549309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524" y="1324366"/>
            <a:ext cx="24980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Coding</a:t>
            </a:r>
            <a:r>
              <a:rPr sz="1400" b="1" spc="7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spc="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Spatiotemporal</a:t>
            </a:r>
            <a:r>
              <a:rPr sz="1400" b="1" spc="75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 </a:t>
            </a:r>
            <a:r>
              <a:rPr sz="1400" b="1" spc="-6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GNNs</a:t>
            </a:r>
            <a:endParaRPr sz="14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8224" y="1671770"/>
            <a:ext cx="2783840" cy="15240"/>
            <a:chOff x="1488224" y="1671770"/>
            <a:chExt cx="2783840" cy="15240"/>
          </a:xfrm>
        </p:grpSpPr>
        <p:sp>
          <p:nvSpPr>
            <p:cNvPr id="4" name="object 4"/>
            <p:cNvSpPr/>
            <p:nvPr/>
          </p:nvSpPr>
          <p:spPr>
            <a:xfrm>
              <a:off x="1488224" y="1671770"/>
              <a:ext cx="2783840" cy="15240"/>
            </a:xfrm>
            <a:custGeom>
              <a:avLst/>
              <a:gdLst/>
              <a:ahLst/>
              <a:cxnLst/>
              <a:rect l="l" t="t" r="r" b="b"/>
              <a:pathLst>
                <a:path w="2783840" h="15239">
                  <a:moveTo>
                    <a:pt x="0" y="15183"/>
                  </a:moveTo>
                  <a:lnTo>
                    <a:pt x="0" y="0"/>
                  </a:lnTo>
                  <a:lnTo>
                    <a:pt x="2783597" y="0"/>
                  </a:lnTo>
                  <a:lnTo>
                    <a:pt x="278359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224" y="1671770"/>
              <a:ext cx="2682240" cy="15240"/>
            </a:xfrm>
            <a:custGeom>
              <a:avLst/>
              <a:gdLst/>
              <a:ahLst/>
              <a:cxnLst/>
              <a:rect l="l" t="t" r="r" b="b"/>
              <a:pathLst>
                <a:path w="2682240" h="15239">
                  <a:moveTo>
                    <a:pt x="0" y="15183"/>
                  </a:moveTo>
                  <a:lnTo>
                    <a:pt x="0" y="0"/>
                  </a:lnTo>
                  <a:lnTo>
                    <a:pt x="2681744" y="0"/>
                  </a:lnTo>
                  <a:lnTo>
                    <a:pt x="2681744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141478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Coding</a:t>
            </a:r>
            <a:r>
              <a:rPr sz="900" spc="8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909B9D"/>
                </a:solidFill>
                <a:latin typeface="Calibri"/>
                <a:cs typeface="Calibri"/>
              </a:rPr>
              <a:t>Spatiotemporal</a:t>
            </a:r>
            <a:r>
              <a:rPr sz="900" spc="80" dirty="0">
                <a:solidFill>
                  <a:srgbClr val="909B9D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909B9D"/>
                </a:solidFill>
                <a:latin typeface="Calibri"/>
                <a:cs typeface="Calibri"/>
              </a:rPr>
              <a:t>GNNs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30664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tsl:</a:t>
            </a:r>
            <a:r>
              <a:rPr spc="190" dirty="0"/>
              <a:t> </a:t>
            </a:r>
            <a:r>
              <a:rPr spc="10" dirty="0"/>
              <a:t>PyTorch</a:t>
            </a:r>
            <a:r>
              <a:rPr spc="110" dirty="0"/>
              <a:t> </a:t>
            </a:r>
            <a:r>
              <a:rPr spc="10" dirty="0"/>
              <a:t>Spatiotemporal</a:t>
            </a:r>
            <a:r>
              <a:rPr spc="110" dirty="0"/>
              <a:t> </a:t>
            </a:r>
            <a:r>
              <a:rPr spc="-10" dirty="0"/>
              <a:t>Library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82461" y="905812"/>
            <a:ext cx="935355" cy="668655"/>
            <a:chOff x="482461" y="905812"/>
            <a:chExt cx="935355" cy="668655"/>
          </a:xfrm>
        </p:grpSpPr>
        <p:sp>
          <p:nvSpPr>
            <p:cNvPr id="6" name="object 6"/>
            <p:cNvSpPr/>
            <p:nvPr/>
          </p:nvSpPr>
          <p:spPr>
            <a:xfrm>
              <a:off x="488777" y="914974"/>
              <a:ext cx="927735" cy="659130"/>
            </a:xfrm>
            <a:custGeom>
              <a:avLst/>
              <a:gdLst/>
              <a:ahLst/>
              <a:cxnLst/>
              <a:rect l="l" t="t" r="r" b="b"/>
              <a:pathLst>
                <a:path w="927735" h="659130">
                  <a:moveTo>
                    <a:pt x="27292" y="208158"/>
                  </a:moveTo>
                  <a:lnTo>
                    <a:pt x="8571" y="170323"/>
                  </a:lnTo>
                  <a:lnTo>
                    <a:pt x="503" y="130100"/>
                  </a:lnTo>
                  <a:lnTo>
                    <a:pt x="145" y="119871"/>
                  </a:lnTo>
                  <a:lnTo>
                    <a:pt x="57" y="117370"/>
                  </a:lnTo>
                  <a:lnTo>
                    <a:pt x="0" y="115730"/>
                  </a:lnTo>
                  <a:lnTo>
                    <a:pt x="1193" y="100925"/>
                  </a:lnTo>
                  <a:lnTo>
                    <a:pt x="1248" y="100250"/>
                  </a:lnTo>
                  <a:lnTo>
                    <a:pt x="4778" y="84544"/>
                  </a:lnTo>
                  <a:lnTo>
                    <a:pt x="4880" y="84091"/>
                  </a:lnTo>
                  <a:lnTo>
                    <a:pt x="11528" y="67687"/>
                  </a:lnTo>
                  <a:lnTo>
                    <a:pt x="45625" y="30798"/>
                  </a:lnTo>
                  <a:lnTo>
                    <a:pt x="81373" y="13049"/>
                  </a:lnTo>
                  <a:lnTo>
                    <a:pt x="124145" y="2988"/>
                  </a:lnTo>
                  <a:lnTo>
                    <a:pt x="162962" y="0"/>
                  </a:lnTo>
                  <a:lnTo>
                    <a:pt x="172513" y="0"/>
                  </a:lnTo>
                  <a:lnTo>
                    <a:pt x="182755" y="239"/>
                  </a:lnTo>
                  <a:lnTo>
                    <a:pt x="184576" y="239"/>
                  </a:lnTo>
                  <a:lnTo>
                    <a:pt x="227134" y="3703"/>
                  </a:lnTo>
                  <a:lnTo>
                    <a:pt x="265257" y="9646"/>
                  </a:lnTo>
                  <a:lnTo>
                    <a:pt x="305421" y="18391"/>
                  </a:lnTo>
                  <a:lnTo>
                    <a:pt x="347376" y="29940"/>
                  </a:lnTo>
                  <a:lnTo>
                    <a:pt x="371963" y="38054"/>
                  </a:lnTo>
                  <a:lnTo>
                    <a:pt x="157151" y="38054"/>
                  </a:lnTo>
                  <a:lnTo>
                    <a:pt x="142524" y="38540"/>
                  </a:lnTo>
                  <a:lnTo>
                    <a:pt x="103986" y="43883"/>
                  </a:lnTo>
                  <a:lnTo>
                    <a:pt x="64724" y="59560"/>
                  </a:lnTo>
                  <a:lnTo>
                    <a:pt x="34048" y="94755"/>
                  </a:lnTo>
                  <a:lnTo>
                    <a:pt x="27295" y="137060"/>
                  </a:lnTo>
                  <a:lnTo>
                    <a:pt x="28037" y="143353"/>
                  </a:lnTo>
                  <a:lnTo>
                    <a:pt x="28108" y="143955"/>
                  </a:lnTo>
                  <a:lnTo>
                    <a:pt x="29194" y="149760"/>
                  </a:lnTo>
                  <a:lnTo>
                    <a:pt x="29274" y="150188"/>
                  </a:lnTo>
                  <a:lnTo>
                    <a:pt x="32444" y="163417"/>
                  </a:lnTo>
                  <a:lnTo>
                    <a:pt x="36272" y="174996"/>
                  </a:lnTo>
                  <a:lnTo>
                    <a:pt x="39999" y="184338"/>
                  </a:lnTo>
                  <a:lnTo>
                    <a:pt x="42870" y="190856"/>
                  </a:lnTo>
                  <a:lnTo>
                    <a:pt x="43126" y="201096"/>
                  </a:lnTo>
                  <a:lnTo>
                    <a:pt x="36494" y="207505"/>
                  </a:lnTo>
                  <a:lnTo>
                    <a:pt x="27292" y="208158"/>
                  </a:lnTo>
                  <a:close/>
                </a:path>
                <a:path w="927735" h="659130">
                  <a:moveTo>
                    <a:pt x="398862" y="93506"/>
                  </a:moveTo>
                  <a:lnTo>
                    <a:pt x="391290" y="90455"/>
                  </a:lnTo>
                  <a:lnTo>
                    <a:pt x="383651" y="87198"/>
                  </a:lnTo>
                  <a:lnTo>
                    <a:pt x="376190" y="84387"/>
                  </a:lnTo>
                  <a:lnTo>
                    <a:pt x="334852" y="69916"/>
                  </a:lnTo>
                  <a:lnTo>
                    <a:pt x="295200" y="58185"/>
                  </a:lnTo>
                  <a:lnTo>
                    <a:pt x="257472" y="49165"/>
                  </a:lnTo>
                  <a:lnTo>
                    <a:pt x="204635" y="40611"/>
                  </a:lnTo>
                  <a:lnTo>
                    <a:pt x="157151" y="38054"/>
                  </a:lnTo>
                  <a:lnTo>
                    <a:pt x="371963" y="38054"/>
                  </a:lnTo>
                  <a:lnTo>
                    <a:pt x="420746" y="55614"/>
                  </a:lnTo>
                  <a:lnTo>
                    <a:pt x="451065" y="68166"/>
                  </a:lnTo>
                  <a:lnTo>
                    <a:pt x="445247" y="70824"/>
                  </a:lnTo>
                  <a:lnTo>
                    <a:pt x="439549" y="73209"/>
                  </a:lnTo>
                  <a:lnTo>
                    <a:pt x="433656" y="76009"/>
                  </a:lnTo>
                  <a:lnTo>
                    <a:pt x="425025" y="80198"/>
                  </a:lnTo>
                  <a:lnTo>
                    <a:pt x="416336" y="84544"/>
                  </a:lnTo>
                  <a:lnTo>
                    <a:pt x="398862" y="93506"/>
                  </a:lnTo>
                  <a:close/>
                </a:path>
                <a:path w="927735" h="659130">
                  <a:moveTo>
                    <a:pt x="901995" y="602094"/>
                  </a:moveTo>
                  <a:lnTo>
                    <a:pt x="756860" y="602094"/>
                  </a:lnTo>
                  <a:lnTo>
                    <a:pt x="771582" y="601434"/>
                  </a:lnTo>
                  <a:lnTo>
                    <a:pt x="771108" y="601434"/>
                  </a:lnTo>
                  <a:lnTo>
                    <a:pt x="784942" y="600108"/>
                  </a:lnTo>
                  <a:lnTo>
                    <a:pt x="784565" y="600108"/>
                  </a:lnTo>
                  <a:lnTo>
                    <a:pt x="796135" y="598350"/>
                  </a:lnTo>
                  <a:lnTo>
                    <a:pt x="835873" y="585427"/>
                  </a:lnTo>
                  <a:lnTo>
                    <a:pt x="867326" y="553648"/>
                  </a:lnTo>
                  <a:lnTo>
                    <a:pt x="872835" y="520766"/>
                  </a:lnTo>
                  <a:lnTo>
                    <a:pt x="872331" y="513239"/>
                  </a:lnTo>
                  <a:lnTo>
                    <a:pt x="860480" y="469521"/>
                  </a:lnTo>
                  <a:lnTo>
                    <a:pt x="841433" y="431670"/>
                  </a:lnTo>
                  <a:lnTo>
                    <a:pt x="813931" y="390973"/>
                  </a:lnTo>
                  <a:lnTo>
                    <a:pt x="765417" y="334640"/>
                  </a:lnTo>
                  <a:lnTo>
                    <a:pt x="736112" y="305801"/>
                  </a:lnTo>
                  <a:lnTo>
                    <a:pt x="703559" y="276811"/>
                  </a:lnTo>
                  <a:lnTo>
                    <a:pt x="668549" y="248438"/>
                  </a:lnTo>
                  <a:lnTo>
                    <a:pt x="630845" y="220547"/>
                  </a:lnTo>
                  <a:lnTo>
                    <a:pt x="590598" y="193365"/>
                  </a:lnTo>
                  <a:lnTo>
                    <a:pt x="547957" y="167117"/>
                  </a:lnTo>
                  <a:lnTo>
                    <a:pt x="505554" y="143353"/>
                  </a:lnTo>
                  <a:lnTo>
                    <a:pt x="462209" y="121362"/>
                  </a:lnTo>
                  <a:lnTo>
                    <a:pt x="480585" y="113173"/>
                  </a:lnTo>
                  <a:lnTo>
                    <a:pt x="489678" y="109257"/>
                  </a:lnTo>
                  <a:lnTo>
                    <a:pt x="504796" y="102994"/>
                  </a:lnTo>
                  <a:lnTo>
                    <a:pt x="510636" y="100925"/>
                  </a:lnTo>
                  <a:lnTo>
                    <a:pt x="516638" y="98593"/>
                  </a:lnTo>
                  <a:lnTo>
                    <a:pt x="557281" y="119871"/>
                  </a:lnTo>
                  <a:lnTo>
                    <a:pt x="615531" y="154054"/>
                  </a:lnTo>
                  <a:lnTo>
                    <a:pt x="657849" y="181733"/>
                  </a:lnTo>
                  <a:lnTo>
                    <a:pt x="697658" y="210265"/>
                  </a:lnTo>
                  <a:lnTo>
                    <a:pt x="734795" y="239434"/>
                  </a:lnTo>
                  <a:lnTo>
                    <a:pt x="769533" y="269420"/>
                  </a:lnTo>
                  <a:lnTo>
                    <a:pt x="801166" y="299581"/>
                  </a:lnTo>
                  <a:lnTo>
                    <a:pt x="829563" y="329717"/>
                  </a:lnTo>
                  <a:lnTo>
                    <a:pt x="854588" y="359628"/>
                  </a:lnTo>
                  <a:lnTo>
                    <a:pt x="886149" y="404662"/>
                  </a:lnTo>
                  <a:lnTo>
                    <a:pt x="909414" y="448956"/>
                  </a:lnTo>
                  <a:lnTo>
                    <a:pt x="919740" y="477418"/>
                  </a:lnTo>
                  <a:lnTo>
                    <a:pt x="919865" y="477800"/>
                  </a:lnTo>
                  <a:lnTo>
                    <a:pt x="923543" y="492320"/>
                  </a:lnTo>
                  <a:lnTo>
                    <a:pt x="926024" y="506655"/>
                  </a:lnTo>
                  <a:lnTo>
                    <a:pt x="927253" y="520766"/>
                  </a:lnTo>
                  <a:lnTo>
                    <a:pt x="927175" y="534613"/>
                  </a:lnTo>
                  <a:lnTo>
                    <a:pt x="918101" y="575201"/>
                  </a:lnTo>
                  <a:lnTo>
                    <a:pt x="904608" y="598969"/>
                  </a:lnTo>
                  <a:lnTo>
                    <a:pt x="901995" y="602094"/>
                  </a:lnTo>
                  <a:close/>
                </a:path>
                <a:path w="927735" h="659130">
                  <a:moveTo>
                    <a:pt x="133259" y="401135"/>
                  </a:moveTo>
                  <a:lnTo>
                    <a:pt x="87204" y="387188"/>
                  </a:lnTo>
                  <a:lnTo>
                    <a:pt x="56566" y="349889"/>
                  </a:lnTo>
                  <a:lnTo>
                    <a:pt x="51931" y="334640"/>
                  </a:lnTo>
                  <a:lnTo>
                    <a:pt x="51856" y="334393"/>
                  </a:lnTo>
                  <a:lnTo>
                    <a:pt x="56566" y="286355"/>
                  </a:lnTo>
                  <a:lnTo>
                    <a:pt x="87204" y="249058"/>
                  </a:lnTo>
                  <a:lnTo>
                    <a:pt x="133259" y="235108"/>
                  </a:lnTo>
                  <a:lnTo>
                    <a:pt x="149530" y="236719"/>
                  </a:lnTo>
                  <a:lnTo>
                    <a:pt x="191957" y="259425"/>
                  </a:lnTo>
                  <a:lnTo>
                    <a:pt x="214664" y="301852"/>
                  </a:lnTo>
                  <a:lnTo>
                    <a:pt x="216274" y="318123"/>
                  </a:lnTo>
                  <a:lnTo>
                    <a:pt x="215497" y="329455"/>
                  </a:lnTo>
                  <a:lnTo>
                    <a:pt x="213193" y="340522"/>
                  </a:lnTo>
                  <a:lnTo>
                    <a:pt x="209407" y="351174"/>
                  </a:lnTo>
                  <a:lnTo>
                    <a:pt x="204181" y="361262"/>
                  </a:lnTo>
                  <a:lnTo>
                    <a:pt x="216567" y="372376"/>
                  </a:lnTo>
                  <a:lnTo>
                    <a:pt x="247818" y="397008"/>
                  </a:lnTo>
                  <a:lnTo>
                    <a:pt x="159101" y="397008"/>
                  </a:lnTo>
                  <a:lnTo>
                    <a:pt x="152776" y="398806"/>
                  </a:lnTo>
                  <a:lnTo>
                    <a:pt x="146340" y="400097"/>
                  </a:lnTo>
                  <a:lnTo>
                    <a:pt x="139823" y="400875"/>
                  </a:lnTo>
                  <a:lnTo>
                    <a:pt x="133259" y="401135"/>
                  </a:lnTo>
                  <a:close/>
                </a:path>
                <a:path w="927735" h="659130">
                  <a:moveTo>
                    <a:pt x="757782" y="658893"/>
                  </a:moveTo>
                  <a:lnTo>
                    <a:pt x="738938" y="658893"/>
                  </a:lnTo>
                  <a:lnTo>
                    <a:pt x="722997" y="658283"/>
                  </a:lnTo>
                  <a:lnTo>
                    <a:pt x="647242" y="648360"/>
                  </a:lnTo>
                  <a:lnTo>
                    <a:pt x="606814" y="639217"/>
                  </a:lnTo>
                  <a:lnTo>
                    <a:pt x="564455" y="627205"/>
                  </a:lnTo>
                  <a:lnTo>
                    <a:pt x="520397" y="612287"/>
                  </a:lnTo>
                  <a:lnTo>
                    <a:pt x="476529" y="595107"/>
                  </a:lnTo>
                  <a:lnTo>
                    <a:pt x="431619" y="575201"/>
                  </a:lnTo>
                  <a:lnTo>
                    <a:pt x="386053" y="552624"/>
                  </a:lnTo>
                  <a:lnTo>
                    <a:pt x="339999" y="527323"/>
                  </a:lnTo>
                  <a:lnTo>
                    <a:pt x="296740" y="501166"/>
                  </a:lnTo>
                  <a:lnTo>
                    <a:pt x="255503" y="473825"/>
                  </a:lnTo>
                  <a:lnTo>
                    <a:pt x="216513" y="445549"/>
                  </a:lnTo>
                  <a:lnTo>
                    <a:pt x="179995" y="416583"/>
                  </a:lnTo>
                  <a:lnTo>
                    <a:pt x="159101" y="397008"/>
                  </a:lnTo>
                  <a:lnTo>
                    <a:pt x="247818" y="397008"/>
                  </a:lnTo>
                  <a:lnTo>
                    <a:pt x="251231" y="399698"/>
                  </a:lnTo>
                  <a:lnTo>
                    <a:pt x="288297" y="426469"/>
                  </a:lnTo>
                  <a:lnTo>
                    <a:pt x="327557" y="452454"/>
                  </a:lnTo>
                  <a:lnTo>
                    <a:pt x="368803" y="477418"/>
                  </a:lnTo>
                  <a:lnTo>
                    <a:pt x="412734" y="501581"/>
                  </a:lnTo>
                  <a:lnTo>
                    <a:pt x="456119" y="523120"/>
                  </a:lnTo>
                  <a:lnTo>
                    <a:pt x="498685" y="542038"/>
                  </a:lnTo>
                  <a:lnTo>
                    <a:pt x="540159" y="558339"/>
                  </a:lnTo>
                  <a:lnTo>
                    <a:pt x="581595" y="572445"/>
                  </a:lnTo>
                  <a:lnTo>
                    <a:pt x="621040" y="583718"/>
                  </a:lnTo>
                  <a:lnTo>
                    <a:pt x="658276" y="592240"/>
                  </a:lnTo>
                  <a:lnTo>
                    <a:pt x="710155" y="600108"/>
                  </a:lnTo>
                  <a:lnTo>
                    <a:pt x="741843" y="602094"/>
                  </a:lnTo>
                  <a:lnTo>
                    <a:pt x="901995" y="602094"/>
                  </a:lnTo>
                  <a:lnTo>
                    <a:pt x="895808" y="609494"/>
                  </a:lnTo>
                  <a:lnTo>
                    <a:pt x="862315" y="634892"/>
                  </a:lnTo>
                  <a:lnTo>
                    <a:pt x="821207" y="650646"/>
                  </a:lnTo>
                  <a:lnTo>
                    <a:pt x="774797" y="658039"/>
                  </a:lnTo>
                  <a:lnTo>
                    <a:pt x="757782" y="658893"/>
                  </a:lnTo>
                  <a:close/>
                </a:path>
              </a:pathLst>
            </a:custGeom>
            <a:solidFill>
              <a:srgbClr val="D342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2461" y="905812"/>
              <a:ext cx="935355" cy="654050"/>
            </a:xfrm>
            <a:custGeom>
              <a:avLst/>
              <a:gdLst/>
              <a:ahLst/>
              <a:cxnLst/>
              <a:rect l="l" t="t" r="r" b="b"/>
              <a:pathLst>
                <a:path w="935355" h="654050">
                  <a:moveTo>
                    <a:pt x="213133" y="288289"/>
                  </a:moveTo>
                  <a:lnTo>
                    <a:pt x="212980" y="288289"/>
                  </a:lnTo>
                  <a:lnTo>
                    <a:pt x="211217" y="284479"/>
                  </a:lnTo>
                  <a:lnTo>
                    <a:pt x="209485" y="281939"/>
                  </a:lnTo>
                  <a:lnTo>
                    <a:pt x="206565" y="278129"/>
                  </a:lnTo>
                  <a:lnTo>
                    <a:pt x="203143" y="273049"/>
                  </a:lnTo>
                  <a:lnTo>
                    <a:pt x="199952" y="269239"/>
                  </a:lnTo>
                  <a:lnTo>
                    <a:pt x="197085" y="266699"/>
                  </a:lnTo>
                  <a:lnTo>
                    <a:pt x="194375" y="264159"/>
                  </a:lnTo>
                  <a:lnTo>
                    <a:pt x="190091" y="260349"/>
                  </a:lnTo>
                  <a:lnTo>
                    <a:pt x="187717" y="259079"/>
                  </a:lnTo>
                  <a:lnTo>
                    <a:pt x="184036" y="256539"/>
                  </a:lnTo>
                  <a:lnTo>
                    <a:pt x="181833" y="255269"/>
                  </a:lnTo>
                  <a:lnTo>
                    <a:pt x="179077" y="253999"/>
                  </a:lnTo>
                  <a:lnTo>
                    <a:pt x="181236" y="251459"/>
                  </a:lnTo>
                  <a:lnTo>
                    <a:pt x="183197" y="250189"/>
                  </a:lnTo>
                  <a:lnTo>
                    <a:pt x="185386" y="247649"/>
                  </a:lnTo>
                  <a:lnTo>
                    <a:pt x="222653" y="217169"/>
                  </a:lnTo>
                  <a:lnTo>
                    <a:pt x="262291" y="187959"/>
                  </a:lnTo>
                  <a:lnTo>
                    <a:pt x="304082" y="160019"/>
                  </a:lnTo>
                  <a:lnTo>
                    <a:pt x="347807" y="133349"/>
                  </a:lnTo>
                  <a:lnTo>
                    <a:pt x="362271" y="125729"/>
                  </a:lnTo>
                  <a:lnTo>
                    <a:pt x="376647" y="116839"/>
                  </a:lnTo>
                  <a:lnTo>
                    <a:pt x="405178" y="101599"/>
                  </a:lnTo>
                  <a:lnTo>
                    <a:pt x="457381" y="76199"/>
                  </a:lnTo>
                  <a:lnTo>
                    <a:pt x="492842" y="60959"/>
                  </a:lnTo>
                  <a:lnTo>
                    <a:pt x="510214" y="54609"/>
                  </a:lnTo>
                  <a:lnTo>
                    <a:pt x="527280" y="46989"/>
                  </a:lnTo>
                  <a:lnTo>
                    <a:pt x="553916" y="38099"/>
                  </a:lnTo>
                  <a:lnTo>
                    <a:pt x="579749" y="29209"/>
                  </a:lnTo>
                  <a:lnTo>
                    <a:pt x="628802" y="16509"/>
                  </a:lnTo>
                  <a:lnTo>
                    <a:pt x="660278" y="8889"/>
                  </a:lnTo>
                  <a:lnTo>
                    <a:pt x="691901" y="3809"/>
                  </a:lnTo>
                  <a:lnTo>
                    <a:pt x="739644" y="0"/>
                  </a:lnTo>
                  <a:lnTo>
                    <a:pt x="780494" y="0"/>
                  </a:lnTo>
                  <a:lnTo>
                    <a:pt x="827579" y="7619"/>
                  </a:lnTo>
                  <a:lnTo>
                    <a:pt x="868423" y="22859"/>
                  </a:lnTo>
                  <a:lnTo>
                    <a:pt x="902181" y="46989"/>
                  </a:lnTo>
                  <a:lnTo>
                    <a:pt x="909279" y="55879"/>
                  </a:lnTo>
                  <a:lnTo>
                    <a:pt x="731860" y="55879"/>
                  </a:lnTo>
                  <a:lnTo>
                    <a:pt x="715763" y="57149"/>
                  </a:lnTo>
                  <a:lnTo>
                    <a:pt x="699320" y="59689"/>
                  </a:lnTo>
                  <a:lnTo>
                    <a:pt x="684968" y="60959"/>
                  </a:lnTo>
                  <a:lnTo>
                    <a:pt x="670515" y="63499"/>
                  </a:lnTo>
                  <a:lnTo>
                    <a:pt x="655998" y="67309"/>
                  </a:lnTo>
                  <a:lnTo>
                    <a:pt x="641450" y="69849"/>
                  </a:lnTo>
                  <a:lnTo>
                    <a:pt x="618998" y="74929"/>
                  </a:lnTo>
                  <a:lnTo>
                    <a:pt x="595562" y="82549"/>
                  </a:lnTo>
                  <a:lnTo>
                    <a:pt x="571184" y="90169"/>
                  </a:lnTo>
                  <a:lnTo>
                    <a:pt x="545907" y="97789"/>
                  </a:lnTo>
                  <a:lnTo>
                    <a:pt x="538435" y="101599"/>
                  </a:lnTo>
                  <a:lnTo>
                    <a:pt x="522954" y="106679"/>
                  </a:lnTo>
                  <a:lnTo>
                    <a:pt x="509588" y="111759"/>
                  </a:lnTo>
                  <a:lnTo>
                    <a:pt x="496070" y="118109"/>
                  </a:lnTo>
                  <a:lnTo>
                    <a:pt x="482387" y="123189"/>
                  </a:lnTo>
                  <a:lnTo>
                    <a:pt x="420525" y="152399"/>
                  </a:lnTo>
                  <a:lnTo>
                    <a:pt x="373627" y="177799"/>
                  </a:lnTo>
                  <a:lnTo>
                    <a:pt x="331324" y="203199"/>
                  </a:lnTo>
                  <a:lnTo>
                    <a:pt x="290902" y="229869"/>
                  </a:lnTo>
                  <a:lnTo>
                    <a:pt x="252566" y="256539"/>
                  </a:lnTo>
                  <a:lnTo>
                    <a:pt x="216521" y="285749"/>
                  </a:lnTo>
                  <a:lnTo>
                    <a:pt x="215345" y="285749"/>
                  </a:lnTo>
                  <a:lnTo>
                    <a:pt x="214299" y="287019"/>
                  </a:lnTo>
                  <a:lnTo>
                    <a:pt x="213133" y="288289"/>
                  </a:lnTo>
                  <a:close/>
                </a:path>
                <a:path w="935355" h="654050">
                  <a:moveTo>
                    <a:pt x="833623" y="335279"/>
                  </a:moveTo>
                  <a:lnTo>
                    <a:pt x="827337" y="328929"/>
                  </a:lnTo>
                  <a:lnTo>
                    <a:pt x="820900" y="322579"/>
                  </a:lnTo>
                  <a:lnTo>
                    <a:pt x="814290" y="314959"/>
                  </a:lnTo>
                  <a:lnTo>
                    <a:pt x="807488" y="308609"/>
                  </a:lnTo>
                  <a:lnTo>
                    <a:pt x="803045" y="303529"/>
                  </a:lnTo>
                  <a:lnTo>
                    <a:pt x="798109" y="299719"/>
                  </a:lnTo>
                  <a:lnTo>
                    <a:pt x="793468" y="294639"/>
                  </a:lnTo>
                  <a:lnTo>
                    <a:pt x="799870" y="287019"/>
                  </a:lnTo>
                  <a:lnTo>
                    <a:pt x="806072" y="279399"/>
                  </a:lnTo>
                  <a:lnTo>
                    <a:pt x="837107" y="238759"/>
                  </a:lnTo>
                  <a:lnTo>
                    <a:pt x="859232" y="199389"/>
                  </a:lnTo>
                  <a:lnTo>
                    <a:pt x="875297" y="154939"/>
                  </a:lnTo>
                  <a:lnTo>
                    <a:pt x="877593" y="126999"/>
                  </a:lnTo>
                  <a:lnTo>
                    <a:pt x="876695" y="119379"/>
                  </a:lnTo>
                  <a:lnTo>
                    <a:pt x="855463" y="82549"/>
                  </a:lnTo>
                  <a:lnTo>
                    <a:pt x="841657" y="73659"/>
                  </a:lnTo>
                  <a:lnTo>
                    <a:pt x="833235" y="68579"/>
                  </a:lnTo>
                  <a:lnTo>
                    <a:pt x="823882" y="66039"/>
                  </a:lnTo>
                  <a:lnTo>
                    <a:pt x="813601" y="62229"/>
                  </a:lnTo>
                  <a:lnTo>
                    <a:pt x="801988" y="59689"/>
                  </a:lnTo>
                  <a:lnTo>
                    <a:pt x="762757" y="55879"/>
                  </a:lnTo>
                  <a:lnTo>
                    <a:pt x="909279" y="55879"/>
                  </a:lnTo>
                  <a:lnTo>
                    <a:pt x="930168" y="95249"/>
                  </a:lnTo>
                  <a:lnTo>
                    <a:pt x="935144" y="137159"/>
                  </a:lnTo>
                  <a:lnTo>
                    <a:pt x="934009" y="152399"/>
                  </a:lnTo>
                  <a:lnTo>
                    <a:pt x="923416" y="195579"/>
                  </a:lnTo>
                  <a:lnTo>
                    <a:pt x="903293" y="240029"/>
                  </a:lnTo>
                  <a:lnTo>
                    <a:pt x="874614" y="285749"/>
                  </a:lnTo>
                  <a:lnTo>
                    <a:pt x="849001" y="318769"/>
                  </a:lnTo>
                  <a:lnTo>
                    <a:pt x="841422" y="326389"/>
                  </a:lnTo>
                  <a:lnTo>
                    <a:pt x="833623" y="335279"/>
                  </a:lnTo>
                  <a:close/>
                </a:path>
                <a:path w="935355" h="654050">
                  <a:moveTo>
                    <a:pt x="798393" y="372109"/>
                  </a:moveTo>
                  <a:lnTo>
                    <a:pt x="797947" y="372109"/>
                  </a:lnTo>
                  <a:lnTo>
                    <a:pt x="791360" y="364489"/>
                  </a:lnTo>
                  <a:lnTo>
                    <a:pt x="784919" y="356869"/>
                  </a:lnTo>
                  <a:lnTo>
                    <a:pt x="778376" y="350519"/>
                  </a:lnTo>
                  <a:lnTo>
                    <a:pt x="771734" y="342899"/>
                  </a:lnTo>
                  <a:lnTo>
                    <a:pt x="767757" y="339089"/>
                  </a:lnTo>
                  <a:lnTo>
                    <a:pt x="763270" y="335279"/>
                  </a:lnTo>
                  <a:lnTo>
                    <a:pt x="759097" y="330199"/>
                  </a:lnTo>
                  <a:lnTo>
                    <a:pt x="768104" y="321309"/>
                  </a:lnTo>
                  <a:lnTo>
                    <a:pt x="776871" y="312419"/>
                  </a:lnTo>
                  <a:lnTo>
                    <a:pt x="785343" y="303529"/>
                  </a:lnTo>
                  <a:lnTo>
                    <a:pt x="793468" y="294639"/>
                  </a:lnTo>
                  <a:lnTo>
                    <a:pt x="798109" y="299719"/>
                  </a:lnTo>
                  <a:lnTo>
                    <a:pt x="803045" y="303529"/>
                  </a:lnTo>
                  <a:lnTo>
                    <a:pt x="807488" y="308609"/>
                  </a:lnTo>
                  <a:lnTo>
                    <a:pt x="814290" y="314959"/>
                  </a:lnTo>
                  <a:lnTo>
                    <a:pt x="820900" y="322579"/>
                  </a:lnTo>
                  <a:lnTo>
                    <a:pt x="827337" y="328929"/>
                  </a:lnTo>
                  <a:lnTo>
                    <a:pt x="833623" y="335279"/>
                  </a:lnTo>
                  <a:lnTo>
                    <a:pt x="825212" y="345439"/>
                  </a:lnTo>
                  <a:lnTo>
                    <a:pt x="816519" y="354329"/>
                  </a:lnTo>
                  <a:lnTo>
                    <a:pt x="807570" y="363219"/>
                  </a:lnTo>
                  <a:lnTo>
                    <a:pt x="798393" y="372109"/>
                  </a:lnTo>
                  <a:close/>
                </a:path>
                <a:path w="935355" h="654050">
                  <a:moveTo>
                    <a:pt x="786670" y="383539"/>
                  </a:moveTo>
                  <a:lnTo>
                    <a:pt x="698971" y="383539"/>
                  </a:lnTo>
                  <a:lnTo>
                    <a:pt x="707143" y="378459"/>
                  </a:lnTo>
                  <a:lnTo>
                    <a:pt x="720843" y="365759"/>
                  </a:lnTo>
                  <a:lnTo>
                    <a:pt x="734044" y="354329"/>
                  </a:lnTo>
                  <a:lnTo>
                    <a:pt x="746782" y="342899"/>
                  </a:lnTo>
                  <a:lnTo>
                    <a:pt x="759097" y="330199"/>
                  </a:lnTo>
                  <a:lnTo>
                    <a:pt x="763281" y="335279"/>
                  </a:lnTo>
                  <a:lnTo>
                    <a:pt x="767757" y="339089"/>
                  </a:lnTo>
                  <a:lnTo>
                    <a:pt x="771734" y="342899"/>
                  </a:lnTo>
                  <a:lnTo>
                    <a:pt x="778376" y="350519"/>
                  </a:lnTo>
                  <a:lnTo>
                    <a:pt x="784919" y="356869"/>
                  </a:lnTo>
                  <a:lnTo>
                    <a:pt x="791360" y="364489"/>
                  </a:lnTo>
                  <a:lnTo>
                    <a:pt x="797947" y="372109"/>
                  </a:lnTo>
                  <a:lnTo>
                    <a:pt x="798393" y="372109"/>
                  </a:lnTo>
                  <a:lnTo>
                    <a:pt x="786670" y="383539"/>
                  </a:lnTo>
                  <a:close/>
                </a:path>
                <a:path w="935355" h="654050">
                  <a:moveTo>
                    <a:pt x="158227" y="654049"/>
                  </a:moveTo>
                  <a:lnTo>
                    <a:pt x="114521" y="650239"/>
                  </a:lnTo>
                  <a:lnTo>
                    <a:pt x="73218" y="638809"/>
                  </a:lnTo>
                  <a:lnTo>
                    <a:pt x="33375" y="613409"/>
                  </a:lnTo>
                  <a:lnTo>
                    <a:pt x="9831" y="580389"/>
                  </a:lnTo>
                  <a:lnTo>
                    <a:pt x="414" y="542289"/>
                  </a:lnTo>
                  <a:lnTo>
                    <a:pt x="124" y="533399"/>
                  </a:lnTo>
                  <a:lnTo>
                    <a:pt x="0" y="529589"/>
                  </a:lnTo>
                  <a:lnTo>
                    <a:pt x="6089" y="487679"/>
                  </a:lnTo>
                  <a:lnTo>
                    <a:pt x="22020" y="444499"/>
                  </a:lnTo>
                  <a:lnTo>
                    <a:pt x="46838" y="400049"/>
                  </a:lnTo>
                  <a:lnTo>
                    <a:pt x="67989" y="369569"/>
                  </a:lnTo>
                  <a:lnTo>
                    <a:pt x="68458" y="369569"/>
                  </a:lnTo>
                  <a:lnTo>
                    <a:pt x="69863" y="372109"/>
                  </a:lnTo>
                  <a:lnTo>
                    <a:pt x="72806" y="375919"/>
                  </a:lnTo>
                  <a:lnTo>
                    <a:pt x="75299" y="379729"/>
                  </a:lnTo>
                  <a:lnTo>
                    <a:pt x="78436" y="382269"/>
                  </a:lnTo>
                  <a:lnTo>
                    <a:pt x="81792" y="386079"/>
                  </a:lnTo>
                  <a:lnTo>
                    <a:pt x="84778" y="388619"/>
                  </a:lnTo>
                  <a:lnTo>
                    <a:pt x="87598" y="391159"/>
                  </a:lnTo>
                  <a:lnTo>
                    <a:pt x="91129" y="393699"/>
                  </a:lnTo>
                  <a:lnTo>
                    <a:pt x="95421" y="397509"/>
                  </a:lnTo>
                  <a:lnTo>
                    <a:pt x="97948" y="398779"/>
                  </a:lnTo>
                  <a:lnTo>
                    <a:pt x="99233" y="398779"/>
                  </a:lnTo>
                  <a:lnTo>
                    <a:pt x="101632" y="400049"/>
                  </a:lnTo>
                  <a:lnTo>
                    <a:pt x="91861" y="414019"/>
                  </a:lnTo>
                  <a:lnTo>
                    <a:pt x="82875" y="426719"/>
                  </a:lnTo>
                  <a:lnTo>
                    <a:pt x="74711" y="438149"/>
                  </a:lnTo>
                  <a:lnTo>
                    <a:pt x="67412" y="450849"/>
                  </a:lnTo>
                  <a:lnTo>
                    <a:pt x="49913" y="487679"/>
                  </a:lnTo>
                  <a:lnTo>
                    <a:pt x="40059" y="530859"/>
                  </a:lnTo>
                  <a:lnTo>
                    <a:pt x="39947" y="539749"/>
                  </a:lnTo>
                  <a:lnTo>
                    <a:pt x="40736" y="548639"/>
                  </a:lnTo>
                  <a:lnTo>
                    <a:pt x="57149" y="586739"/>
                  </a:lnTo>
                  <a:lnTo>
                    <a:pt x="63371" y="591819"/>
                  </a:lnTo>
                  <a:lnTo>
                    <a:pt x="68516" y="596899"/>
                  </a:lnTo>
                  <a:lnTo>
                    <a:pt x="102942" y="613409"/>
                  </a:lnTo>
                  <a:lnTo>
                    <a:pt x="159349" y="623569"/>
                  </a:lnTo>
                  <a:lnTo>
                    <a:pt x="185430" y="624839"/>
                  </a:lnTo>
                  <a:lnTo>
                    <a:pt x="335550" y="624839"/>
                  </a:lnTo>
                  <a:lnTo>
                    <a:pt x="308294" y="632459"/>
                  </a:lnTo>
                  <a:lnTo>
                    <a:pt x="240387" y="647699"/>
                  </a:lnTo>
                  <a:lnTo>
                    <a:pt x="214010" y="651509"/>
                  </a:lnTo>
                  <a:lnTo>
                    <a:pt x="158227" y="654049"/>
                  </a:lnTo>
                  <a:close/>
                </a:path>
                <a:path w="935355" h="654050">
                  <a:moveTo>
                    <a:pt x="659447" y="539749"/>
                  </a:moveTo>
                  <a:lnTo>
                    <a:pt x="613393" y="525779"/>
                  </a:lnTo>
                  <a:lnTo>
                    <a:pt x="582753" y="488949"/>
                  </a:lnTo>
                  <a:lnTo>
                    <a:pt x="576434" y="457199"/>
                  </a:lnTo>
                  <a:lnTo>
                    <a:pt x="577920" y="441959"/>
                  </a:lnTo>
                  <a:lnTo>
                    <a:pt x="600748" y="397509"/>
                  </a:lnTo>
                  <a:lnTo>
                    <a:pt x="643177" y="375919"/>
                  </a:lnTo>
                  <a:lnTo>
                    <a:pt x="659447" y="373379"/>
                  </a:lnTo>
                  <a:lnTo>
                    <a:pt x="679835" y="375919"/>
                  </a:lnTo>
                  <a:lnTo>
                    <a:pt x="689617" y="379729"/>
                  </a:lnTo>
                  <a:lnTo>
                    <a:pt x="698971" y="383539"/>
                  </a:lnTo>
                  <a:lnTo>
                    <a:pt x="786670" y="383539"/>
                  </a:lnTo>
                  <a:lnTo>
                    <a:pt x="758126" y="410209"/>
                  </a:lnTo>
                  <a:lnTo>
                    <a:pt x="736839" y="426719"/>
                  </a:lnTo>
                  <a:lnTo>
                    <a:pt x="739280" y="434339"/>
                  </a:lnTo>
                  <a:lnTo>
                    <a:pt x="741035" y="441959"/>
                  </a:lnTo>
                  <a:lnTo>
                    <a:pt x="742095" y="449579"/>
                  </a:lnTo>
                  <a:lnTo>
                    <a:pt x="742450" y="457199"/>
                  </a:lnTo>
                  <a:lnTo>
                    <a:pt x="735928" y="488949"/>
                  </a:lnTo>
                  <a:lnTo>
                    <a:pt x="718140" y="515619"/>
                  </a:lnTo>
                  <a:lnTo>
                    <a:pt x="691756" y="533399"/>
                  </a:lnTo>
                  <a:lnTo>
                    <a:pt x="659447" y="539749"/>
                  </a:lnTo>
                  <a:close/>
                </a:path>
                <a:path w="935355" h="654050">
                  <a:moveTo>
                    <a:pt x="335550" y="624839"/>
                  </a:moveTo>
                  <a:lnTo>
                    <a:pt x="185430" y="624839"/>
                  </a:lnTo>
                  <a:lnTo>
                    <a:pt x="211291" y="623569"/>
                  </a:lnTo>
                  <a:lnTo>
                    <a:pt x="236333" y="619759"/>
                  </a:lnTo>
                  <a:lnTo>
                    <a:pt x="259956" y="617219"/>
                  </a:lnTo>
                  <a:lnTo>
                    <a:pt x="281010" y="612139"/>
                  </a:lnTo>
                  <a:lnTo>
                    <a:pt x="291476" y="610869"/>
                  </a:lnTo>
                  <a:lnTo>
                    <a:pt x="301899" y="608329"/>
                  </a:lnTo>
                  <a:lnTo>
                    <a:pt x="328478" y="600709"/>
                  </a:lnTo>
                  <a:lnTo>
                    <a:pt x="351254" y="593089"/>
                  </a:lnTo>
                  <a:lnTo>
                    <a:pt x="369061" y="588009"/>
                  </a:lnTo>
                  <a:lnTo>
                    <a:pt x="380730" y="582929"/>
                  </a:lnTo>
                  <a:lnTo>
                    <a:pt x="391106" y="584199"/>
                  </a:lnTo>
                  <a:lnTo>
                    <a:pt x="397091" y="590549"/>
                  </a:lnTo>
                  <a:lnTo>
                    <a:pt x="397083" y="600709"/>
                  </a:lnTo>
                  <a:lnTo>
                    <a:pt x="389479" y="607059"/>
                  </a:lnTo>
                  <a:lnTo>
                    <a:pt x="377586" y="612139"/>
                  </a:lnTo>
                  <a:lnTo>
                    <a:pt x="359128" y="618489"/>
                  </a:lnTo>
                  <a:lnTo>
                    <a:pt x="335550" y="624839"/>
                  </a:lnTo>
                  <a:close/>
                </a:path>
              </a:pathLst>
            </a:custGeom>
            <a:solidFill>
              <a:srgbClr val="FF5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639" y="983140"/>
              <a:ext cx="118110" cy="53340"/>
            </a:xfrm>
            <a:custGeom>
              <a:avLst/>
              <a:gdLst/>
              <a:ahLst/>
              <a:cxnLst/>
              <a:rect l="l" t="t" r="r" b="b"/>
              <a:pathLst>
                <a:path w="118109" h="53340">
                  <a:moveTo>
                    <a:pt x="63347" y="53195"/>
                  </a:moveTo>
                  <a:lnTo>
                    <a:pt x="39807" y="42515"/>
                  </a:lnTo>
                  <a:lnTo>
                    <a:pt x="19048" y="33345"/>
                  </a:lnTo>
                  <a:lnTo>
                    <a:pt x="0" y="25340"/>
                  </a:lnTo>
                  <a:lnTo>
                    <a:pt x="13291" y="18252"/>
                  </a:lnTo>
                  <a:lnTo>
                    <a:pt x="28384" y="10769"/>
                  </a:lnTo>
                  <a:lnTo>
                    <a:pt x="42380" y="4214"/>
                  </a:lnTo>
                  <a:lnTo>
                    <a:pt x="52203" y="0"/>
                  </a:lnTo>
                  <a:lnTo>
                    <a:pt x="117776" y="30427"/>
                  </a:lnTo>
                  <a:lnTo>
                    <a:pt x="63347" y="53195"/>
                  </a:lnTo>
                  <a:close/>
                </a:path>
              </a:pathLst>
            </a:custGeom>
            <a:solidFill>
              <a:srgbClr val="D342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56005" y="1935518"/>
            <a:ext cx="720090" cy="720090"/>
            <a:chOff x="756005" y="1935518"/>
            <a:chExt cx="720090" cy="720090"/>
          </a:xfrm>
        </p:grpSpPr>
        <p:sp>
          <p:nvSpPr>
            <p:cNvPr id="10" name="object 10">
              <a:hlinkClick r:id="rId2"/>
            </p:cNvPr>
            <p:cNvSpPr/>
            <p:nvPr/>
          </p:nvSpPr>
          <p:spPr>
            <a:xfrm>
              <a:off x="755992" y="1935530"/>
              <a:ext cx="720090" cy="70485"/>
            </a:xfrm>
            <a:custGeom>
              <a:avLst/>
              <a:gdLst/>
              <a:ahLst/>
              <a:cxnLst/>
              <a:rect l="l" t="t" r="r" b="b"/>
              <a:pathLst>
                <a:path w="720090" h="70485">
                  <a:moveTo>
                    <a:pt x="87807" y="35128"/>
                  </a:moveTo>
                  <a:lnTo>
                    <a:pt x="70256" y="35128"/>
                  </a:lnTo>
                  <a:lnTo>
                    <a:pt x="52692" y="35128"/>
                  </a:lnTo>
                  <a:lnTo>
                    <a:pt x="35128" y="35128"/>
                  </a:lnTo>
                  <a:lnTo>
                    <a:pt x="35128" y="52692"/>
                  </a:lnTo>
                  <a:lnTo>
                    <a:pt x="35128" y="70256"/>
                  </a:lnTo>
                  <a:lnTo>
                    <a:pt x="52692" y="70256"/>
                  </a:lnTo>
                  <a:lnTo>
                    <a:pt x="70243" y="70256"/>
                  </a:lnTo>
                  <a:lnTo>
                    <a:pt x="87807" y="70256"/>
                  </a:lnTo>
                  <a:lnTo>
                    <a:pt x="87807" y="52692"/>
                  </a:lnTo>
                  <a:lnTo>
                    <a:pt x="87807" y="35128"/>
                  </a:lnTo>
                  <a:close/>
                </a:path>
                <a:path w="720090" h="70485">
                  <a:moveTo>
                    <a:pt x="122936" y="0"/>
                  </a:moveTo>
                  <a:lnTo>
                    <a:pt x="122936" y="0"/>
                  </a:lnTo>
                  <a:lnTo>
                    <a:pt x="0" y="0"/>
                  </a:lnTo>
                  <a:lnTo>
                    <a:pt x="0" y="17564"/>
                  </a:lnTo>
                  <a:lnTo>
                    <a:pt x="0" y="35128"/>
                  </a:lnTo>
                  <a:lnTo>
                    <a:pt x="0" y="52692"/>
                  </a:lnTo>
                  <a:lnTo>
                    <a:pt x="0" y="70256"/>
                  </a:lnTo>
                  <a:lnTo>
                    <a:pt x="17564" y="70256"/>
                  </a:lnTo>
                  <a:lnTo>
                    <a:pt x="17564" y="52692"/>
                  </a:lnTo>
                  <a:lnTo>
                    <a:pt x="17564" y="35128"/>
                  </a:lnTo>
                  <a:lnTo>
                    <a:pt x="17564" y="17564"/>
                  </a:lnTo>
                  <a:lnTo>
                    <a:pt x="35128" y="17564"/>
                  </a:lnTo>
                  <a:lnTo>
                    <a:pt x="105371" y="17564"/>
                  </a:lnTo>
                  <a:lnTo>
                    <a:pt x="105371" y="35128"/>
                  </a:lnTo>
                  <a:lnTo>
                    <a:pt x="105371" y="52692"/>
                  </a:lnTo>
                  <a:lnTo>
                    <a:pt x="105371" y="70256"/>
                  </a:lnTo>
                  <a:lnTo>
                    <a:pt x="122936" y="70256"/>
                  </a:lnTo>
                  <a:lnTo>
                    <a:pt x="122936" y="52692"/>
                  </a:lnTo>
                  <a:lnTo>
                    <a:pt x="122936" y="35128"/>
                  </a:lnTo>
                  <a:lnTo>
                    <a:pt x="122936" y="17564"/>
                  </a:lnTo>
                  <a:lnTo>
                    <a:pt x="122936" y="0"/>
                  </a:lnTo>
                  <a:close/>
                </a:path>
                <a:path w="720090" h="70485">
                  <a:moveTo>
                    <a:pt x="158051" y="35128"/>
                  </a:moveTo>
                  <a:lnTo>
                    <a:pt x="140487" y="35128"/>
                  </a:lnTo>
                  <a:lnTo>
                    <a:pt x="140487" y="52692"/>
                  </a:lnTo>
                  <a:lnTo>
                    <a:pt x="140487" y="70256"/>
                  </a:lnTo>
                  <a:lnTo>
                    <a:pt x="158051" y="70256"/>
                  </a:lnTo>
                  <a:lnTo>
                    <a:pt x="158051" y="52692"/>
                  </a:lnTo>
                  <a:lnTo>
                    <a:pt x="158051" y="35128"/>
                  </a:lnTo>
                  <a:close/>
                </a:path>
                <a:path w="720090" h="70485">
                  <a:moveTo>
                    <a:pt x="175615" y="17564"/>
                  </a:moveTo>
                  <a:lnTo>
                    <a:pt x="158051" y="17564"/>
                  </a:lnTo>
                  <a:lnTo>
                    <a:pt x="158051" y="35128"/>
                  </a:lnTo>
                  <a:lnTo>
                    <a:pt x="175615" y="35128"/>
                  </a:lnTo>
                  <a:lnTo>
                    <a:pt x="175615" y="17564"/>
                  </a:lnTo>
                  <a:close/>
                </a:path>
                <a:path w="720090" h="70485">
                  <a:moveTo>
                    <a:pt x="193179" y="35128"/>
                  </a:moveTo>
                  <a:lnTo>
                    <a:pt x="175615" y="35128"/>
                  </a:lnTo>
                  <a:lnTo>
                    <a:pt x="175615" y="52692"/>
                  </a:lnTo>
                  <a:lnTo>
                    <a:pt x="175615" y="70256"/>
                  </a:lnTo>
                  <a:lnTo>
                    <a:pt x="193179" y="70256"/>
                  </a:lnTo>
                  <a:lnTo>
                    <a:pt x="193179" y="52692"/>
                  </a:lnTo>
                  <a:lnTo>
                    <a:pt x="193179" y="35128"/>
                  </a:lnTo>
                  <a:close/>
                </a:path>
                <a:path w="720090" h="70485">
                  <a:moveTo>
                    <a:pt x="193179" y="0"/>
                  </a:moveTo>
                  <a:lnTo>
                    <a:pt x="175615" y="0"/>
                  </a:lnTo>
                  <a:lnTo>
                    <a:pt x="175615" y="17564"/>
                  </a:lnTo>
                  <a:lnTo>
                    <a:pt x="193179" y="17564"/>
                  </a:lnTo>
                  <a:lnTo>
                    <a:pt x="193179" y="0"/>
                  </a:lnTo>
                  <a:close/>
                </a:path>
                <a:path w="720090" h="70485">
                  <a:moveTo>
                    <a:pt x="245859" y="0"/>
                  </a:moveTo>
                  <a:lnTo>
                    <a:pt x="228295" y="0"/>
                  </a:lnTo>
                  <a:lnTo>
                    <a:pt x="210731" y="0"/>
                  </a:lnTo>
                  <a:lnTo>
                    <a:pt x="210731" y="17564"/>
                  </a:lnTo>
                  <a:lnTo>
                    <a:pt x="210731" y="35128"/>
                  </a:lnTo>
                  <a:lnTo>
                    <a:pt x="210731" y="52692"/>
                  </a:lnTo>
                  <a:lnTo>
                    <a:pt x="210731" y="70256"/>
                  </a:lnTo>
                  <a:lnTo>
                    <a:pt x="228295" y="70256"/>
                  </a:lnTo>
                  <a:lnTo>
                    <a:pt x="228295" y="52692"/>
                  </a:lnTo>
                  <a:lnTo>
                    <a:pt x="228295" y="35128"/>
                  </a:lnTo>
                  <a:lnTo>
                    <a:pt x="245859" y="35128"/>
                  </a:lnTo>
                  <a:lnTo>
                    <a:pt x="245859" y="17564"/>
                  </a:lnTo>
                  <a:lnTo>
                    <a:pt x="245859" y="0"/>
                  </a:lnTo>
                  <a:close/>
                </a:path>
                <a:path w="720090" h="70485">
                  <a:moveTo>
                    <a:pt x="333667" y="35128"/>
                  </a:moveTo>
                  <a:lnTo>
                    <a:pt x="316103" y="35128"/>
                  </a:lnTo>
                  <a:lnTo>
                    <a:pt x="316103" y="17564"/>
                  </a:lnTo>
                  <a:lnTo>
                    <a:pt x="316103" y="0"/>
                  </a:lnTo>
                  <a:lnTo>
                    <a:pt x="298538" y="0"/>
                  </a:lnTo>
                  <a:lnTo>
                    <a:pt x="298538" y="17564"/>
                  </a:lnTo>
                  <a:lnTo>
                    <a:pt x="298538" y="35128"/>
                  </a:lnTo>
                  <a:lnTo>
                    <a:pt x="280987" y="35128"/>
                  </a:lnTo>
                  <a:lnTo>
                    <a:pt x="280987" y="17564"/>
                  </a:lnTo>
                  <a:lnTo>
                    <a:pt x="280987" y="0"/>
                  </a:lnTo>
                  <a:lnTo>
                    <a:pt x="263423" y="0"/>
                  </a:lnTo>
                  <a:lnTo>
                    <a:pt x="263423" y="17564"/>
                  </a:lnTo>
                  <a:lnTo>
                    <a:pt x="263423" y="35128"/>
                  </a:lnTo>
                  <a:lnTo>
                    <a:pt x="245859" y="35128"/>
                  </a:lnTo>
                  <a:lnTo>
                    <a:pt x="245859" y="52692"/>
                  </a:lnTo>
                  <a:lnTo>
                    <a:pt x="263423" y="52692"/>
                  </a:lnTo>
                  <a:lnTo>
                    <a:pt x="280974" y="52692"/>
                  </a:lnTo>
                  <a:lnTo>
                    <a:pt x="298538" y="52692"/>
                  </a:lnTo>
                  <a:lnTo>
                    <a:pt x="316103" y="52692"/>
                  </a:lnTo>
                  <a:lnTo>
                    <a:pt x="333667" y="52692"/>
                  </a:lnTo>
                  <a:lnTo>
                    <a:pt x="333667" y="35128"/>
                  </a:lnTo>
                  <a:close/>
                </a:path>
                <a:path w="720090" h="70485">
                  <a:moveTo>
                    <a:pt x="351218" y="0"/>
                  </a:moveTo>
                  <a:lnTo>
                    <a:pt x="333654" y="0"/>
                  </a:lnTo>
                  <a:lnTo>
                    <a:pt x="333654" y="17564"/>
                  </a:lnTo>
                  <a:lnTo>
                    <a:pt x="351218" y="17564"/>
                  </a:lnTo>
                  <a:lnTo>
                    <a:pt x="351218" y="0"/>
                  </a:lnTo>
                  <a:close/>
                </a:path>
                <a:path w="720090" h="70485">
                  <a:moveTo>
                    <a:pt x="421462" y="35128"/>
                  </a:moveTo>
                  <a:lnTo>
                    <a:pt x="403910" y="35128"/>
                  </a:lnTo>
                  <a:lnTo>
                    <a:pt x="386346" y="35128"/>
                  </a:lnTo>
                  <a:lnTo>
                    <a:pt x="386346" y="17564"/>
                  </a:lnTo>
                  <a:lnTo>
                    <a:pt x="386346" y="0"/>
                  </a:lnTo>
                  <a:lnTo>
                    <a:pt x="368782" y="0"/>
                  </a:lnTo>
                  <a:lnTo>
                    <a:pt x="368782" y="17564"/>
                  </a:lnTo>
                  <a:lnTo>
                    <a:pt x="368782" y="35128"/>
                  </a:lnTo>
                  <a:lnTo>
                    <a:pt x="368782" y="52692"/>
                  </a:lnTo>
                  <a:lnTo>
                    <a:pt x="386346" y="52692"/>
                  </a:lnTo>
                  <a:lnTo>
                    <a:pt x="403898" y="52692"/>
                  </a:lnTo>
                  <a:lnTo>
                    <a:pt x="421462" y="52692"/>
                  </a:lnTo>
                  <a:lnTo>
                    <a:pt x="421462" y="35128"/>
                  </a:lnTo>
                  <a:close/>
                </a:path>
                <a:path w="720090" h="70485">
                  <a:moveTo>
                    <a:pt x="509270" y="0"/>
                  </a:moveTo>
                  <a:lnTo>
                    <a:pt x="491705" y="0"/>
                  </a:lnTo>
                  <a:lnTo>
                    <a:pt x="491705" y="17564"/>
                  </a:lnTo>
                  <a:lnTo>
                    <a:pt x="474154" y="17564"/>
                  </a:lnTo>
                  <a:lnTo>
                    <a:pt x="456590" y="17564"/>
                  </a:lnTo>
                  <a:lnTo>
                    <a:pt x="456590" y="0"/>
                  </a:lnTo>
                  <a:lnTo>
                    <a:pt x="439026" y="0"/>
                  </a:lnTo>
                  <a:lnTo>
                    <a:pt x="439026" y="17564"/>
                  </a:lnTo>
                  <a:lnTo>
                    <a:pt x="439026" y="35128"/>
                  </a:lnTo>
                  <a:lnTo>
                    <a:pt x="439026" y="52692"/>
                  </a:lnTo>
                  <a:lnTo>
                    <a:pt x="456590" y="52692"/>
                  </a:lnTo>
                  <a:lnTo>
                    <a:pt x="456590" y="35128"/>
                  </a:lnTo>
                  <a:lnTo>
                    <a:pt x="474141" y="35128"/>
                  </a:lnTo>
                  <a:lnTo>
                    <a:pt x="491705" y="35128"/>
                  </a:lnTo>
                  <a:lnTo>
                    <a:pt x="491705" y="52692"/>
                  </a:lnTo>
                  <a:lnTo>
                    <a:pt x="509270" y="52692"/>
                  </a:lnTo>
                  <a:lnTo>
                    <a:pt x="509270" y="35128"/>
                  </a:lnTo>
                  <a:lnTo>
                    <a:pt x="509270" y="17564"/>
                  </a:lnTo>
                  <a:lnTo>
                    <a:pt x="509270" y="0"/>
                  </a:lnTo>
                  <a:close/>
                </a:path>
                <a:path w="720090" h="70485">
                  <a:moveTo>
                    <a:pt x="544398" y="17564"/>
                  </a:moveTo>
                  <a:lnTo>
                    <a:pt x="526834" y="17564"/>
                  </a:lnTo>
                  <a:lnTo>
                    <a:pt x="526834" y="35128"/>
                  </a:lnTo>
                  <a:lnTo>
                    <a:pt x="544398" y="35128"/>
                  </a:lnTo>
                  <a:lnTo>
                    <a:pt x="544398" y="17564"/>
                  </a:lnTo>
                  <a:close/>
                </a:path>
                <a:path w="720090" h="70485">
                  <a:moveTo>
                    <a:pt x="579513" y="0"/>
                  </a:moveTo>
                  <a:lnTo>
                    <a:pt x="561949" y="0"/>
                  </a:lnTo>
                  <a:lnTo>
                    <a:pt x="561949" y="17564"/>
                  </a:lnTo>
                  <a:lnTo>
                    <a:pt x="561949" y="35128"/>
                  </a:lnTo>
                  <a:lnTo>
                    <a:pt x="579513" y="35128"/>
                  </a:lnTo>
                  <a:lnTo>
                    <a:pt x="579513" y="17564"/>
                  </a:lnTo>
                  <a:lnTo>
                    <a:pt x="579513" y="0"/>
                  </a:lnTo>
                  <a:close/>
                </a:path>
                <a:path w="720090" h="70485">
                  <a:moveTo>
                    <a:pt x="684885" y="35128"/>
                  </a:moveTo>
                  <a:lnTo>
                    <a:pt x="667321" y="35128"/>
                  </a:lnTo>
                  <a:lnTo>
                    <a:pt x="649757" y="35128"/>
                  </a:lnTo>
                  <a:lnTo>
                    <a:pt x="632193" y="35128"/>
                  </a:lnTo>
                  <a:lnTo>
                    <a:pt x="632193" y="52692"/>
                  </a:lnTo>
                  <a:lnTo>
                    <a:pt x="649757" y="52692"/>
                  </a:lnTo>
                  <a:lnTo>
                    <a:pt x="667321" y="52692"/>
                  </a:lnTo>
                  <a:lnTo>
                    <a:pt x="684885" y="52692"/>
                  </a:lnTo>
                  <a:lnTo>
                    <a:pt x="684885" y="35128"/>
                  </a:lnTo>
                  <a:close/>
                </a:path>
                <a:path w="720090" h="70485">
                  <a:moveTo>
                    <a:pt x="720001" y="0"/>
                  </a:moveTo>
                  <a:lnTo>
                    <a:pt x="720001" y="0"/>
                  </a:lnTo>
                  <a:lnTo>
                    <a:pt x="597077" y="0"/>
                  </a:lnTo>
                  <a:lnTo>
                    <a:pt x="597077" y="17564"/>
                  </a:lnTo>
                  <a:lnTo>
                    <a:pt x="597077" y="35128"/>
                  </a:lnTo>
                  <a:lnTo>
                    <a:pt x="597077" y="52692"/>
                  </a:lnTo>
                  <a:lnTo>
                    <a:pt x="614641" y="52692"/>
                  </a:lnTo>
                  <a:lnTo>
                    <a:pt x="614641" y="35128"/>
                  </a:lnTo>
                  <a:lnTo>
                    <a:pt x="614641" y="17564"/>
                  </a:lnTo>
                  <a:lnTo>
                    <a:pt x="632193" y="17564"/>
                  </a:lnTo>
                  <a:lnTo>
                    <a:pt x="702437" y="17564"/>
                  </a:lnTo>
                  <a:lnTo>
                    <a:pt x="702437" y="35128"/>
                  </a:lnTo>
                  <a:lnTo>
                    <a:pt x="702437" y="52692"/>
                  </a:lnTo>
                  <a:lnTo>
                    <a:pt x="720001" y="52692"/>
                  </a:lnTo>
                  <a:lnTo>
                    <a:pt x="720001" y="35128"/>
                  </a:lnTo>
                  <a:lnTo>
                    <a:pt x="720001" y="17564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hlinkClick r:id="rId2"/>
            </p:cNvPr>
            <p:cNvSpPr/>
            <p:nvPr/>
          </p:nvSpPr>
          <p:spPr>
            <a:xfrm>
              <a:off x="755992" y="1988223"/>
              <a:ext cx="720090" cy="70485"/>
            </a:xfrm>
            <a:custGeom>
              <a:avLst/>
              <a:gdLst/>
              <a:ahLst/>
              <a:cxnLst/>
              <a:rect l="l" t="t" r="r" b="b"/>
              <a:pathLst>
                <a:path w="720090" h="70485">
                  <a:moveTo>
                    <a:pt x="17564" y="17551"/>
                  </a:moveTo>
                  <a:lnTo>
                    <a:pt x="0" y="17551"/>
                  </a:lnTo>
                  <a:lnTo>
                    <a:pt x="0" y="35115"/>
                  </a:lnTo>
                  <a:lnTo>
                    <a:pt x="0" y="52679"/>
                  </a:lnTo>
                  <a:lnTo>
                    <a:pt x="0" y="70243"/>
                  </a:lnTo>
                  <a:lnTo>
                    <a:pt x="17564" y="70243"/>
                  </a:lnTo>
                  <a:lnTo>
                    <a:pt x="17564" y="52679"/>
                  </a:lnTo>
                  <a:lnTo>
                    <a:pt x="17564" y="35115"/>
                  </a:lnTo>
                  <a:lnTo>
                    <a:pt x="17564" y="17551"/>
                  </a:lnTo>
                  <a:close/>
                </a:path>
                <a:path w="720090" h="70485">
                  <a:moveTo>
                    <a:pt x="87807" y="17551"/>
                  </a:moveTo>
                  <a:lnTo>
                    <a:pt x="70256" y="17551"/>
                  </a:lnTo>
                  <a:lnTo>
                    <a:pt x="52692" y="17551"/>
                  </a:lnTo>
                  <a:lnTo>
                    <a:pt x="35128" y="17551"/>
                  </a:lnTo>
                  <a:lnTo>
                    <a:pt x="35128" y="35115"/>
                  </a:lnTo>
                  <a:lnTo>
                    <a:pt x="52692" y="35115"/>
                  </a:lnTo>
                  <a:lnTo>
                    <a:pt x="70243" y="35115"/>
                  </a:lnTo>
                  <a:lnTo>
                    <a:pt x="87807" y="35115"/>
                  </a:lnTo>
                  <a:lnTo>
                    <a:pt x="87807" y="17551"/>
                  </a:lnTo>
                  <a:close/>
                </a:path>
                <a:path w="720090" h="70485">
                  <a:moveTo>
                    <a:pt x="122936" y="17551"/>
                  </a:moveTo>
                  <a:lnTo>
                    <a:pt x="105371" y="17551"/>
                  </a:lnTo>
                  <a:lnTo>
                    <a:pt x="105371" y="35115"/>
                  </a:lnTo>
                  <a:lnTo>
                    <a:pt x="105371" y="52679"/>
                  </a:lnTo>
                  <a:lnTo>
                    <a:pt x="122936" y="52679"/>
                  </a:lnTo>
                  <a:lnTo>
                    <a:pt x="122936" y="35115"/>
                  </a:lnTo>
                  <a:lnTo>
                    <a:pt x="122936" y="17551"/>
                  </a:lnTo>
                  <a:close/>
                </a:path>
                <a:path w="720090" h="70485">
                  <a:moveTo>
                    <a:pt x="193179" y="17551"/>
                  </a:moveTo>
                  <a:lnTo>
                    <a:pt x="175615" y="17551"/>
                  </a:lnTo>
                  <a:lnTo>
                    <a:pt x="158051" y="17551"/>
                  </a:lnTo>
                  <a:lnTo>
                    <a:pt x="140487" y="17551"/>
                  </a:lnTo>
                  <a:lnTo>
                    <a:pt x="140487" y="35115"/>
                  </a:lnTo>
                  <a:lnTo>
                    <a:pt x="140487" y="52679"/>
                  </a:lnTo>
                  <a:lnTo>
                    <a:pt x="158051" y="52679"/>
                  </a:lnTo>
                  <a:lnTo>
                    <a:pt x="175615" y="52679"/>
                  </a:lnTo>
                  <a:lnTo>
                    <a:pt x="175615" y="35115"/>
                  </a:lnTo>
                  <a:lnTo>
                    <a:pt x="193179" y="35115"/>
                  </a:lnTo>
                  <a:lnTo>
                    <a:pt x="193179" y="17551"/>
                  </a:lnTo>
                  <a:close/>
                </a:path>
                <a:path w="720090" h="70485">
                  <a:moveTo>
                    <a:pt x="316103" y="35115"/>
                  </a:moveTo>
                  <a:lnTo>
                    <a:pt x="298538" y="35115"/>
                  </a:lnTo>
                  <a:lnTo>
                    <a:pt x="280987" y="35115"/>
                  </a:lnTo>
                  <a:lnTo>
                    <a:pt x="280987" y="17564"/>
                  </a:lnTo>
                  <a:lnTo>
                    <a:pt x="298538" y="17564"/>
                  </a:lnTo>
                  <a:lnTo>
                    <a:pt x="298538" y="0"/>
                  </a:lnTo>
                  <a:lnTo>
                    <a:pt x="280987" y="0"/>
                  </a:lnTo>
                  <a:lnTo>
                    <a:pt x="263423" y="0"/>
                  </a:lnTo>
                  <a:lnTo>
                    <a:pt x="245859" y="0"/>
                  </a:lnTo>
                  <a:lnTo>
                    <a:pt x="228295" y="0"/>
                  </a:lnTo>
                  <a:lnTo>
                    <a:pt x="210731" y="0"/>
                  </a:lnTo>
                  <a:lnTo>
                    <a:pt x="210731" y="17551"/>
                  </a:lnTo>
                  <a:lnTo>
                    <a:pt x="210731" y="35115"/>
                  </a:lnTo>
                  <a:lnTo>
                    <a:pt x="193179" y="35115"/>
                  </a:lnTo>
                  <a:lnTo>
                    <a:pt x="193179" y="52679"/>
                  </a:lnTo>
                  <a:lnTo>
                    <a:pt x="210743" y="52679"/>
                  </a:lnTo>
                  <a:lnTo>
                    <a:pt x="210743" y="35115"/>
                  </a:lnTo>
                  <a:lnTo>
                    <a:pt x="228295" y="35115"/>
                  </a:lnTo>
                  <a:lnTo>
                    <a:pt x="228295" y="17564"/>
                  </a:lnTo>
                  <a:lnTo>
                    <a:pt x="245859" y="17564"/>
                  </a:lnTo>
                  <a:lnTo>
                    <a:pt x="245859" y="35115"/>
                  </a:lnTo>
                  <a:lnTo>
                    <a:pt x="228295" y="35115"/>
                  </a:lnTo>
                  <a:lnTo>
                    <a:pt x="228295" y="52679"/>
                  </a:lnTo>
                  <a:lnTo>
                    <a:pt x="245859" y="52679"/>
                  </a:lnTo>
                  <a:lnTo>
                    <a:pt x="263423" y="52679"/>
                  </a:lnTo>
                  <a:lnTo>
                    <a:pt x="263423" y="35115"/>
                  </a:lnTo>
                  <a:lnTo>
                    <a:pt x="280974" y="35115"/>
                  </a:lnTo>
                  <a:lnTo>
                    <a:pt x="280974" y="52679"/>
                  </a:lnTo>
                  <a:lnTo>
                    <a:pt x="298538" y="52679"/>
                  </a:lnTo>
                  <a:lnTo>
                    <a:pt x="316103" y="52679"/>
                  </a:lnTo>
                  <a:lnTo>
                    <a:pt x="316103" y="35115"/>
                  </a:lnTo>
                  <a:close/>
                </a:path>
                <a:path w="720090" h="70485">
                  <a:moveTo>
                    <a:pt x="333667" y="17551"/>
                  </a:moveTo>
                  <a:lnTo>
                    <a:pt x="316103" y="17551"/>
                  </a:lnTo>
                  <a:lnTo>
                    <a:pt x="316103" y="35115"/>
                  </a:lnTo>
                  <a:lnTo>
                    <a:pt x="333667" y="35115"/>
                  </a:lnTo>
                  <a:lnTo>
                    <a:pt x="333667" y="17551"/>
                  </a:lnTo>
                  <a:close/>
                </a:path>
                <a:path w="720090" h="70485">
                  <a:moveTo>
                    <a:pt x="421462" y="0"/>
                  </a:moveTo>
                  <a:lnTo>
                    <a:pt x="403898" y="0"/>
                  </a:lnTo>
                  <a:lnTo>
                    <a:pt x="403898" y="17551"/>
                  </a:lnTo>
                  <a:lnTo>
                    <a:pt x="386346" y="17551"/>
                  </a:lnTo>
                  <a:lnTo>
                    <a:pt x="386346" y="0"/>
                  </a:lnTo>
                  <a:lnTo>
                    <a:pt x="368782" y="0"/>
                  </a:lnTo>
                  <a:lnTo>
                    <a:pt x="351218" y="0"/>
                  </a:lnTo>
                  <a:lnTo>
                    <a:pt x="351218" y="17551"/>
                  </a:lnTo>
                  <a:lnTo>
                    <a:pt x="351218" y="35115"/>
                  </a:lnTo>
                  <a:lnTo>
                    <a:pt x="351218" y="52679"/>
                  </a:lnTo>
                  <a:lnTo>
                    <a:pt x="368782" y="52679"/>
                  </a:lnTo>
                  <a:lnTo>
                    <a:pt x="386346" y="52679"/>
                  </a:lnTo>
                  <a:lnTo>
                    <a:pt x="386346" y="35115"/>
                  </a:lnTo>
                  <a:lnTo>
                    <a:pt x="403898" y="35115"/>
                  </a:lnTo>
                  <a:lnTo>
                    <a:pt x="421462" y="35115"/>
                  </a:lnTo>
                  <a:lnTo>
                    <a:pt x="421462" y="17564"/>
                  </a:lnTo>
                  <a:lnTo>
                    <a:pt x="421462" y="0"/>
                  </a:lnTo>
                  <a:close/>
                </a:path>
                <a:path w="720090" h="70485">
                  <a:moveTo>
                    <a:pt x="509270" y="0"/>
                  </a:moveTo>
                  <a:lnTo>
                    <a:pt x="491705" y="0"/>
                  </a:lnTo>
                  <a:lnTo>
                    <a:pt x="491705" y="17564"/>
                  </a:lnTo>
                  <a:lnTo>
                    <a:pt x="509270" y="17564"/>
                  </a:lnTo>
                  <a:lnTo>
                    <a:pt x="509270" y="0"/>
                  </a:lnTo>
                  <a:close/>
                </a:path>
                <a:path w="720090" h="70485">
                  <a:moveTo>
                    <a:pt x="579513" y="0"/>
                  </a:moveTo>
                  <a:lnTo>
                    <a:pt x="561949" y="0"/>
                  </a:lnTo>
                  <a:lnTo>
                    <a:pt x="561949" y="17551"/>
                  </a:lnTo>
                  <a:lnTo>
                    <a:pt x="544398" y="17551"/>
                  </a:lnTo>
                  <a:lnTo>
                    <a:pt x="544398" y="0"/>
                  </a:lnTo>
                  <a:lnTo>
                    <a:pt x="526834" y="0"/>
                  </a:lnTo>
                  <a:lnTo>
                    <a:pt x="526834" y="17564"/>
                  </a:lnTo>
                  <a:lnTo>
                    <a:pt x="544385" y="17564"/>
                  </a:lnTo>
                  <a:lnTo>
                    <a:pt x="544385" y="35115"/>
                  </a:lnTo>
                  <a:lnTo>
                    <a:pt x="456590" y="35115"/>
                  </a:lnTo>
                  <a:lnTo>
                    <a:pt x="456590" y="17564"/>
                  </a:lnTo>
                  <a:lnTo>
                    <a:pt x="474154" y="17564"/>
                  </a:lnTo>
                  <a:lnTo>
                    <a:pt x="474154" y="0"/>
                  </a:lnTo>
                  <a:lnTo>
                    <a:pt x="456590" y="0"/>
                  </a:lnTo>
                  <a:lnTo>
                    <a:pt x="456590" y="17551"/>
                  </a:lnTo>
                  <a:lnTo>
                    <a:pt x="439026" y="17551"/>
                  </a:lnTo>
                  <a:lnTo>
                    <a:pt x="439026" y="35115"/>
                  </a:lnTo>
                  <a:lnTo>
                    <a:pt x="421462" y="35115"/>
                  </a:lnTo>
                  <a:lnTo>
                    <a:pt x="421462" y="52679"/>
                  </a:lnTo>
                  <a:lnTo>
                    <a:pt x="544398" y="52679"/>
                  </a:lnTo>
                  <a:lnTo>
                    <a:pt x="544398" y="35115"/>
                  </a:lnTo>
                  <a:lnTo>
                    <a:pt x="561949" y="35115"/>
                  </a:lnTo>
                  <a:lnTo>
                    <a:pt x="579513" y="35115"/>
                  </a:lnTo>
                  <a:lnTo>
                    <a:pt x="579513" y="17564"/>
                  </a:lnTo>
                  <a:lnTo>
                    <a:pt x="579513" y="0"/>
                  </a:lnTo>
                  <a:close/>
                </a:path>
                <a:path w="720090" h="70485">
                  <a:moveTo>
                    <a:pt x="614641" y="0"/>
                  </a:moveTo>
                  <a:lnTo>
                    <a:pt x="597077" y="0"/>
                  </a:lnTo>
                  <a:lnTo>
                    <a:pt x="597077" y="17551"/>
                  </a:lnTo>
                  <a:lnTo>
                    <a:pt x="597077" y="35115"/>
                  </a:lnTo>
                  <a:lnTo>
                    <a:pt x="597077" y="52679"/>
                  </a:lnTo>
                  <a:lnTo>
                    <a:pt x="614641" y="52679"/>
                  </a:lnTo>
                  <a:lnTo>
                    <a:pt x="614641" y="35115"/>
                  </a:lnTo>
                  <a:lnTo>
                    <a:pt x="614641" y="17564"/>
                  </a:lnTo>
                  <a:lnTo>
                    <a:pt x="614641" y="0"/>
                  </a:lnTo>
                  <a:close/>
                </a:path>
                <a:path w="720090" h="70485">
                  <a:moveTo>
                    <a:pt x="684885" y="0"/>
                  </a:moveTo>
                  <a:lnTo>
                    <a:pt x="667321" y="0"/>
                  </a:lnTo>
                  <a:lnTo>
                    <a:pt x="649757" y="0"/>
                  </a:lnTo>
                  <a:lnTo>
                    <a:pt x="632193" y="0"/>
                  </a:lnTo>
                  <a:lnTo>
                    <a:pt x="632193" y="17551"/>
                  </a:lnTo>
                  <a:lnTo>
                    <a:pt x="632193" y="35115"/>
                  </a:lnTo>
                  <a:lnTo>
                    <a:pt x="649757" y="35115"/>
                  </a:lnTo>
                  <a:lnTo>
                    <a:pt x="667321" y="35115"/>
                  </a:lnTo>
                  <a:lnTo>
                    <a:pt x="684885" y="35115"/>
                  </a:lnTo>
                  <a:lnTo>
                    <a:pt x="684885" y="17564"/>
                  </a:lnTo>
                  <a:lnTo>
                    <a:pt x="684885" y="0"/>
                  </a:lnTo>
                  <a:close/>
                </a:path>
                <a:path w="720090" h="70485">
                  <a:moveTo>
                    <a:pt x="720001" y="0"/>
                  </a:moveTo>
                  <a:lnTo>
                    <a:pt x="702437" y="0"/>
                  </a:lnTo>
                  <a:lnTo>
                    <a:pt x="702437" y="17551"/>
                  </a:lnTo>
                  <a:lnTo>
                    <a:pt x="702437" y="35115"/>
                  </a:lnTo>
                  <a:lnTo>
                    <a:pt x="702437" y="52679"/>
                  </a:lnTo>
                  <a:lnTo>
                    <a:pt x="720001" y="52679"/>
                  </a:lnTo>
                  <a:lnTo>
                    <a:pt x="720001" y="35115"/>
                  </a:lnTo>
                  <a:lnTo>
                    <a:pt x="720001" y="17564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3569" y="2049672"/>
              <a:ext cx="702945" cy="0"/>
            </a:xfrm>
            <a:custGeom>
              <a:avLst/>
              <a:gdLst/>
              <a:ahLst/>
              <a:cxnLst/>
              <a:rect l="l" t="t" r="r" b="b"/>
              <a:pathLst>
                <a:path w="702944">
                  <a:moveTo>
                    <a:pt x="0" y="0"/>
                  </a:moveTo>
                  <a:lnTo>
                    <a:pt x="702437" y="0"/>
                  </a:lnTo>
                </a:path>
              </a:pathLst>
            </a:custGeom>
            <a:ln w="17564">
              <a:solidFill>
                <a:srgbClr val="22373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2"/>
            </p:cNvPr>
            <p:cNvSpPr/>
            <p:nvPr/>
          </p:nvSpPr>
          <p:spPr>
            <a:xfrm>
              <a:off x="755992" y="2058466"/>
              <a:ext cx="720090" cy="88265"/>
            </a:xfrm>
            <a:custGeom>
              <a:avLst/>
              <a:gdLst/>
              <a:ahLst/>
              <a:cxnLst/>
              <a:rect l="l" t="t" r="r" b="b"/>
              <a:pathLst>
                <a:path w="720090" h="88264">
                  <a:moveTo>
                    <a:pt x="17564" y="70243"/>
                  </a:moveTo>
                  <a:lnTo>
                    <a:pt x="0" y="70243"/>
                  </a:lnTo>
                  <a:lnTo>
                    <a:pt x="0" y="87807"/>
                  </a:lnTo>
                  <a:lnTo>
                    <a:pt x="17564" y="87807"/>
                  </a:lnTo>
                  <a:lnTo>
                    <a:pt x="17564" y="70243"/>
                  </a:lnTo>
                  <a:close/>
                </a:path>
                <a:path w="720090" h="88264">
                  <a:moveTo>
                    <a:pt x="17564" y="17551"/>
                  </a:moveTo>
                  <a:lnTo>
                    <a:pt x="0" y="17551"/>
                  </a:lnTo>
                  <a:lnTo>
                    <a:pt x="0" y="35115"/>
                  </a:lnTo>
                  <a:lnTo>
                    <a:pt x="0" y="52679"/>
                  </a:lnTo>
                  <a:lnTo>
                    <a:pt x="17564" y="52679"/>
                  </a:lnTo>
                  <a:lnTo>
                    <a:pt x="17564" y="35115"/>
                  </a:lnTo>
                  <a:lnTo>
                    <a:pt x="17564" y="17551"/>
                  </a:lnTo>
                  <a:close/>
                </a:path>
                <a:path w="720090" h="88264">
                  <a:moveTo>
                    <a:pt x="87807" y="70243"/>
                  </a:moveTo>
                  <a:lnTo>
                    <a:pt x="70256" y="70243"/>
                  </a:lnTo>
                  <a:lnTo>
                    <a:pt x="70256" y="52679"/>
                  </a:lnTo>
                  <a:lnTo>
                    <a:pt x="52692" y="52679"/>
                  </a:lnTo>
                  <a:lnTo>
                    <a:pt x="35128" y="52679"/>
                  </a:lnTo>
                  <a:lnTo>
                    <a:pt x="35128" y="70243"/>
                  </a:lnTo>
                  <a:lnTo>
                    <a:pt x="35128" y="87807"/>
                  </a:lnTo>
                  <a:lnTo>
                    <a:pt x="52692" y="87807"/>
                  </a:lnTo>
                  <a:lnTo>
                    <a:pt x="70243" y="87807"/>
                  </a:lnTo>
                  <a:lnTo>
                    <a:pt x="87807" y="87807"/>
                  </a:lnTo>
                  <a:lnTo>
                    <a:pt x="87807" y="70243"/>
                  </a:lnTo>
                  <a:close/>
                </a:path>
                <a:path w="720090" h="88264">
                  <a:moveTo>
                    <a:pt x="122936" y="17551"/>
                  </a:moveTo>
                  <a:lnTo>
                    <a:pt x="122936" y="17551"/>
                  </a:lnTo>
                  <a:lnTo>
                    <a:pt x="35128" y="17551"/>
                  </a:lnTo>
                  <a:lnTo>
                    <a:pt x="35128" y="35115"/>
                  </a:lnTo>
                  <a:lnTo>
                    <a:pt x="52692" y="35115"/>
                  </a:lnTo>
                  <a:lnTo>
                    <a:pt x="70243" y="35115"/>
                  </a:lnTo>
                  <a:lnTo>
                    <a:pt x="87807" y="35115"/>
                  </a:lnTo>
                  <a:lnTo>
                    <a:pt x="87807" y="52679"/>
                  </a:lnTo>
                  <a:lnTo>
                    <a:pt x="87807" y="70243"/>
                  </a:lnTo>
                  <a:lnTo>
                    <a:pt x="105371" y="70243"/>
                  </a:lnTo>
                  <a:lnTo>
                    <a:pt x="122936" y="70243"/>
                  </a:lnTo>
                  <a:lnTo>
                    <a:pt x="122936" y="52679"/>
                  </a:lnTo>
                  <a:lnTo>
                    <a:pt x="105371" y="52679"/>
                  </a:lnTo>
                  <a:lnTo>
                    <a:pt x="105371" y="35115"/>
                  </a:lnTo>
                  <a:lnTo>
                    <a:pt x="122936" y="35115"/>
                  </a:lnTo>
                  <a:lnTo>
                    <a:pt x="122936" y="17551"/>
                  </a:lnTo>
                  <a:close/>
                </a:path>
                <a:path w="720090" h="88264">
                  <a:moveTo>
                    <a:pt x="245859" y="52679"/>
                  </a:moveTo>
                  <a:lnTo>
                    <a:pt x="228295" y="52679"/>
                  </a:lnTo>
                  <a:lnTo>
                    <a:pt x="228295" y="70243"/>
                  </a:lnTo>
                  <a:lnTo>
                    <a:pt x="245859" y="70243"/>
                  </a:lnTo>
                  <a:lnTo>
                    <a:pt x="245859" y="52679"/>
                  </a:lnTo>
                  <a:close/>
                </a:path>
                <a:path w="720090" h="88264">
                  <a:moveTo>
                    <a:pt x="421462" y="35115"/>
                  </a:moveTo>
                  <a:lnTo>
                    <a:pt x="403910" y="35115"/>
                  </a:lnTo>
                  <a:lnTo>
                    <a:pt x="403910" y="17564"/>
                  </a:lnTo>
                  <a:lnTo>
                    <a:pt x="403910" y="0"/>
                  </a:lnTo>
                  <a:lnTo>
                    <a:pt x="386346" y="0"/>
                  </a:lnTo>
                  <a:lnTo>
                    <a:pt x="368782" y="0"/>
                  </a:lnTo>
                  <a:lnTo>
                    <a:pt x="368782" y="17564"/>
                  </a:lnTo>
                  <a:lnTo>
                    <a:pt x="386346" y="17564"/>
                  </a:lnTo>
                  <a:lnTo>
                    <a:pt x="386346" y="35115"/>
                  </a:lnTo>
                  <a:lnTo>
                    <a:pt x="316103" y="35115"/>
                  </a:lnTo>
                  <a:lnTo>
                    <a:pt x="316103" y="17551"/>
                  </a:lnTo>
                  <a:lnTo>
                    <a:pt x="298538" y="17551"/>
                  </a:lnTo>
                  <a:lnTo>
                    <a:pt x="298538" y="35115"/>
                  </a:lnTo>
                  <a:lnTo>
                    <a:pt x="280987" y="35115"/>
                  </a:lnTo>
                  <a:lnTo>
                    <a:pt x="280987" y="17564"/>
                  </a:lnTo>
                  <a:lnTo>
                    <a:pt x="280987" y="0"/>
                  </a:lnTo>
                  <a:lnTo>
                    <a:pt x="263423" y="0"/>
                  </a:lnTo>
                  <a:lnTo>
                    <a:pt x="245859" y="0"/>
                  </a:lnTo>
                  <a:lnTo>
                    <a:pt x="228295" y="0"/>
                  </a:lnTo>
                  <a:lnTo>
                    <a:pt x="228295" y="17551"/>
                  </a:lnTo>
                  <a:lnTo>
                    <a:pt x="210743" y="17551"/>
                  </a:lnTo>
                  <a:lnTo>
                    <a:pt x="210743" y="0"/>
                  </a:lnTo>
                  <a:lnTo>
                    <a:pt x="193179" y="0"/>
                  </a:lnTo>
                  <a:lnTo>
                    <a:pt x="193179" y="17551"/>
                  </a:lnTo>
                  <a:lnTo>
                    <a:pt x="175615" y="17551"/>
                  </a:lnTo>
                  <a:lnTo>
                    <a:pt x="158051" y="17551"/>
                  </a:lnTo>
                  <a:lnTo>
                    <a:pt x="158051" y="0"/>
                  </a:lnTo>
                  <a:lnTo>
                    <a:pt x="140487" y="0"/>
                  </a:lnTo>
                  <a:lnTo>
                    <a:pt x="140487" y="17564"/>
                  </a:lnTo>
                  <a:lnTo>
                    <a:pt x="158051" y="17564"/>
                  </a:lnTo>
                  <a:lnTo>
                    <a:pt x="158051" y="35115"/>
                  </a:lnTo>
                  <a:lnTo>
                    <a:pt x="175615" y="35115"/>
                  </a:lnTo>
                  <a:lnTo>
                    <a:pt x="193179" y="35115"/>
                  </a:lnTo>
                  <a:lnTo>
                    <a:pt x="193179" y="52679"/>
                  </a:lnTo>
                  <a:lnTo>
                    <a:pt x="193179" y="70243"/>
                  </a:lnTo>
                  <a:lnTo>
                    <a:pt x="210743" y="70243"/>
                  </a:lnTo>
                  <a:lnTo>
                    <a:pt x="210743" y="52679"/>
                  </a:lnTo>
                  <a:lnTo>
                    <a:pt x="210743" y="35115"/>
                  </a:lnTo>
                  <a:lnTo>
                    <a:pt x="228295" y="35115"/>
                  </a:lnTo>
                  <a:lnTo>
                    <a:pt x="245859" y="35115"/>
                  </a:lnTo>
                  <a:lnTo>
                    <a:pt x="245859" y="17564"/>
                  </a:lnTo>
                  <a:lnTo>
                    <a:pt x="263423" y="17564"/>
                  </a:lnTo>
                  <a:lnTo>
                    <a:pt x="263423" y="35115"/>
                  </a:lnTo>
                  <a:lnTo>
                    <a:pt x="280974" y="35115"/>
                  </a:lnTo>
                  <a:lnTo>
                    <a:pt x="280974" y="52679"/>
                  </a:lnTo>
                  <a:lnTo>
                    <a:pt x="263423" y="52679"/>
                  </a:lnTo>
                  <a:lnTo>
                    <a:pt x="263423" y="70243"/>
                  </a:lnTo>
                  <a:lnTo>
                    <a:pt x="280987" y="70243"/>
                  </a:lnTo>
                  <a:lnTo>
                    <a:pt x="280987" y="52679"/>
                  </a:lnTo>
                  <a:lnTo>
                    <a:pt x="298538" y="52679"/>
                  </a:lnTo>
                  <a:lnTo>
                    <a:pt x="298538" y="70243"/>
                  </a:lnTo>
                  <a:lnTo>
                    <a:pt x="316103" y="70243"/>
                  </a:lnTo>
                  <a:lnTo>
                    <a:pt x="316103" y="52679"/>
                  </a:lnTo>
                  <a:lnTo>
                    <a:pt x="333654" y="52679"/>
                  </a:lnTo>
                  <a:lnTo>
                    <a:pt x="351218" y="52679"/>
                  </a:lnTo>
                  <a:lnTo>
                    <a:pt x="368782" y="52679"/>
                  </a:lnTo>
                  <a:lnTo>
                    <a:pt x="368782" y="70243"/>
                  </a:lnTo>
                  <a:lnTo>
                    <a:pt x="386346" y="70243"/>
                  </a:lnTo>
                  <a:lnTo>
                    <a:pt x="403910" y="70243"/>
                  </a:lnTo>
                  <a:lnTo>
                    <a:pt x="403910" y="52679"/>
                  </a:lnTo>
                  <a:lnTo>
                    <a:pt x="421462" y="52679"/>
                  </a:lnTo>
                  <a:lnTo>
                    <a:pt x="421462" y="35115"/>
                  </a:lnTo>
                  <a:close/>
                </a:path>
                <a:path w="720090" h="88264">
                  <a:moveTo>
                    <a:pt x="491705" y="52679"/>
                  </a:moveTo>
                  <a:lnTo>
                    <a:pt x="474154" y="52679"/>
                  </a:lnTo>
                  <a:lnTo>
                    <a:pt x="474154" y="35115"/>
                  </a:lnTo>
                  <a:lnTo>
                    <a:pt x="474154" y="17551"/>
                  </a:lnTo>
                  <a:lnTo>
                    <a:pt x="456590" y="17551"/>
                  </a:lnTo>
                  <a:lnTo>
                    <a:pt x="439026" y="17551"/>
                  </a:lnTo>
                  <a:lnTo>
                    <a:pt x="439026" y="0"/>
                  </a:lnTo>
                  <a:lnTo>
                    <a:pt x="421462" y="0"/>
                  </a:lnTo>
                  <a:lnTo>
                    <a:pt x="421462" y="17551"/>
                  </a:lnTo>
                  <a:lnTo>
                    <a:pt x="421462" y="35115"/>
                  </a:lnTo>
                  <a:lnTo>
                    <a:pt x="439026" y="35115"/>
                  </a:lnTo>
                  <a:lnTo>
                    <a:pt x="456590" y="35115"/>
                  </a:lnTo>
                  <a:lnTo>
                    <a:pt x="456590" y="52679"/>
                  </a:lnTo>
                  <a:lnTo>
                    <a:pt x="474141" y="52679"/>
                  </a:lnTo>
                  <a:lnTo>
                    <a:pt x="474141" y="70243"/>
                  </a:lnTo>
                  <a:lnTo>
                    <a:pt x="491705" y="70243"/>
                  </a:lnTo>
                  <a:lnTo>
                    <a:pt x="491705" y="52679"/>
                  </a:lnTo>
                  <a:close/>
                </a:path>
                <a:path w="720090" h="88264">
                  <a:moveTo>
                    <a:pt x="526834" y="17551"/>
                  </a:moveTo>
                  <a:lnTo>
                    <a:pt x="509270" y="17551"/>
                  </a:lnTo>
                  <a:lnTo>
                    <a:pt x="509270" y="0"/>
                  </a:lnTo>
                  <a:lnTo>
                    <a:pt x="491705" y="0"/>
                  </a:lnTo>
                  <a:lnTo>
                    <a:pt x="491705" y="17564"/>
                  </a:lnTo>
                  <a:lnTo>
                    <a:pt x="509270" y="17564"/>
                  </a:lnTo>
                  <a:lnTo>
                    <a:pt x="509270" y="35115"/>
                  </a:lnTo>
                  <a:lnTo>
                    <a:pt x="526834" y="35115"/>
                  </a:lnTo>
                  <a:lnTo>
                    <a:pt x="526834" y="17551"/>
                  </a:lnTo>
                  <a:close/>
                </a:path>
                <a:path w="720090" h="88264">
                  <a:moveTo>
                    <a:pt x="579513" y="35115"/>
                  </a:moveTo>
                  <a:lnTo>
                    <a:pt x="561949" y="35115"/>
                  </a:lnTo>
                  <a:lnTo>
                    <a:pt x="544398" y="35115"/>
                  </a:lnTo>
                  <a:lnTo>
                    <a:pt x="526834" y="35115"/>
                  </a:lnTo>
                  <a:lnTo>
                    <a:pt x="526834" y="52679"/>
                  </a:lnTo>
                  <a:lnTo>
                    <a:pt x="509270" y="52679"/>
                  </a:lnTo>
                  <a:lnTo>
                    <a:pt x="509270" y="70243"/>
                  </a:lnTo>
                  <a:lnTo>
                    <a:pt x="526834" y="70243"/>
                  </a:lnTo>
                  <a:lnTo>
                    <a:pt x="544398" y="70243"/>
                  </a:lnTo>
                  <a:lnTo>
                    <a:pt x="544398" y="52679"/>
                  </a:lnTo>
                  <a:lnTo>
                    <a:pt x="561949" y="52679"/>
                  </a:lnTo>
                  <a:lnTo>
                    <a:pt x="561949" y="70243"/>
                  </a:lnTo>
                  <a:lnTo>
                    <a:pt x="579513" y="70243"/>
                  </a:lnTo>
                  <a:lnTo>
                    <a:pt x="579513" y="52679"/>
                  </a:lnTo>
                  <a:lnTo>
                    <a:pt x="579513" y="35115"/>
                  </a:lnTo>
                  <a:close/>
                </a:path>
                <a:path w="720090" h="88264">
                  <a:moveTo>
                    <a:pt x="579513" y="0"/>
                  </a:moveTo>
                  <a:lnTo>
                    <a:pt x="561949" y="0"/>
                  </a:lnTo>
                  <a:lnTo>
                    <a:pt x="561949" y="17564"/>
                  </a:lnTo>
                  <a:lnTo>
                    <a:pt x="579513" y="17564"/>
                  </a:lnTo>
                  <a:lnTo>
                    <a:pt x="579513" y="0"/>
                  </a:lnTo>
                  <a:close/>
                </a:path>
                <a:path w="720090" h="88264">
                  <a:moveTo>
                    <a:pt x="684885" y="17551"/>
                  </a:moveTo>
                  <a:lnTo>
                    <a:pt x="684885" y="17551"/>
                  </a:lnTo>
                  <a:lnTo>
                    <a:pt x="597077" y="17551"/>
                  </a:lnTo>
                  <a:lnTo>
                    <a:pt x="597077" y="35115"/>
                  </a:lnTo>
                  <a:lnTo>
                    <a:pt x="597077" y="52679"/>
                  </a:lnTo>
                  <a:lnTo>
                    <a:pt x="614641" y="52679"/>
                  </a:lnTo>
                  <a:lnTo>
                    <a:pt x="614641" y="35115"/>
                  </a:lnTo>
                  <a:lnTo>
                    <a:pt x="632193" y="35115"/>
                  </a:lnTo>
                  <a:lnTo>
                    <a:pt x="632193" y="52679"/>
                  </a:lnTo>
                  <a:lnTo>
                    <a:pt x="632193" y="70243"/>
                  </a:lnTo>
                  <a:lnTo>
                    <a:pt x="649757" y="70243"/>
                  </a:lnTo>
                  <a:lnTo>
                    <a:pt x="649757" y="52679"/>
                  </a:lnTo>
                  <a:lnTo>
                    <a:pt x="649757" y="35115"/>
                  </a:lnTo>
                  <a:lnTo>
                    <a:pt x="667321" y="35115"/>
                  </a:lnTo>
                  <a:lnTo>
                    <a:pt x="667321" y="52679"/>
                  </a:lnTo>
                  <a:lnTo>
                    <a:pt x="684885" y="52679"/>
                  </a:lnTo>
                  <a:lnTo>
                    <a:pt x="684885" y="35115"/>
                  </a:lnTo>
                  <a:lnTo>
                    <a:pt x="684885" y="17551"/>
                  </a:lnTo>
                  <a:close/>
                </a:path>
                <a:path w="720090" h="88264">
                  <a:moveTo>
                    <a:pt x="720001" y="35115"/>
                  </a:moveTo>
                  <a:lnTo>
                    <a:pt x="702437" y="35115"/>
                  </a:lnTo>
                  <a:lnTo>
                    <a:pt x="702437" y="52679"/>
                  </a:lnTo>
                  <a:lnTo>
                    <a:pt x="720001" y="52679"/>
                  </a:lnTo>
                  <a:lnTo>
                    <a:pt x="720001" y="35115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2"/>
            </p:cNvPr>
            <p:cNvSpPr/>
            <p:nvPr/>
          </p:nvSpPr>
          <p:spPr>
            <a:xfrm>
              <a:off x="755992" y="2128710"/>
              <a:ext cx="702945" cy="70485"/>
            </a:xfrm>
            <a:custGeom>
              <a:avLst/>
              <a:gdLst/>
              <a:ahLst/>
              <a:cxnLst/>
              <a:rect l="l" t="t" r="r" b="b"/>
              <a:pathLst>
                <a:path w="702944" h="70485">
                  <a:moveTo>
                    <a:pt x="17564" y="17551"/>
                  </a:moveTo>
                  <a:lnTo>
                    <a:pt x="0" y="17551"/>
                  </a:lnTo>
                  <a:lnTo>
                    <a:pt x="0" y="35115"/>
                  </a:lnTo>
                  <a:lnTo>
                    <a:pt x="17564" y="35115"/>
                  </a:lnTo>
                  <a:lnTo>
                    <a:pt x="17564" y="17551"/>
                  </a:lnTo>
                  <a:close/>
                </a:path>
                <a:path w="702944" h="70485">
                  <a:moveTo>
                    <a:pt x="35128" y="35115"/>
                  </a:moveTo>
                  <a:lnTo>
                    <a:pt x="17564" y="35115"/>
                  </a:lnTo>
                  <a:lnTo>
                    <a:pt x="17564" y="52679"/>
                  </a:lnTo>
                  <a:lnTo>
                    <a:pt x="35128" y="52679"/>
                  </a:lnTo>
                  <a:lnTo>
                    <a:pt x="35128" y="35115"/>
                  </a:lnTo>
                  <a:close/>
                </a:path>
                <a:path w="702944" h="70485">
                  <a:moveTo>
                    <a:pt x="228295" y="52679"/>
                  </a:moveTo>
                  <a:lnTo>
                    <a:pt x="210743" y="52679"/>
                  </a:lnTo>
                  <a:lnTo>
                    <a:pt x="193179" y="52679"/>
                  </a:lnTo>
                  <a:lnTo>
                    <a:pt x="175615" y="52679"/>
                  </a:lnTo>
                  <a:lnTo>
                    <a:pt x="175615" y="70243"/>
                  </a:lnTo>
                  <a:lnTo>
                    <a:pt x="193179" y="70243"/>
                  </a:lnTo>
                  <a:lnTo>
                    <a:pt x="210731" y="70243"/>
                  </a:lnTo>
                  <a:lnTo>
                    <a:pt x="228295" y="70243"/>
                  </a:lnTo>
                  <a:lnTo>
                    <a:pt x="228295" y="52679"/>
                  </a:lnTo>
                  <a:close/>
                </a:path>
                <a:path w="702944" h="70485">
                  <a:moveTo>
                    <a:pt x="228295" y="0"/>
                  </a:moveTo>
                  <a:lnTo>
                    <a:pt x="210743" y="0"/>
                  </a:lnTo>
                  <a:lnTo>
                    <a:pt x="193179" y="0"/>
                  </a:lnTo>
                  <a:lnTo>
                    <a:pt x="175615" y="0"/>
                  </a:lnTo>
                  <a:lnTo>
                    <a:pt x="175615" y="17551"/>
                  </a:lnTo>
                  <a:lnTo>
                    <a:pt x="158051" y="17551"/>
                  </a:lnTo>
                  <a:lnTo>
                    <a:pt x="158051" y="35115"/>
                  </a:lnTo>
                  <a:lnTo>
                    <a:pt x="140500" y="35115"/>
                  </a:lnTo>
                  <a:lnTo>
                    <a:pt x="140500" y="17564"/>
                  </a:lnTo>
                  <a:lnTo>
                    <a:pt x="158051" y="17564"/>
                  </a:lnTo>
                  <a:lnTo>
                    <a:pt x="158051" y="0"/>
                  </a:lnTo>
                  <a:lnTo>
                    <a:pt x="140487" y="0"/>
                  </a:lnTo>
                  <a:lnTo>
                    <a:pt x="140487" y="17551"/>
                  </a:lnTo>
                  <a:lnTo>
                    <a:pt x="122936" y="17551"/>
                  </a:lnTo>
                  <a:lnTo>
                    <a:pt x="105371" y="17551"/>
                  </a:lnTo>
                  <a:lnTo>
                    <a:pt x="105371" y="0"/>
                  </a:lnTo>
                  <a:lnTo>
                    <a:pt x="87807" y="0"/>
                  </a:lnTo>
                  <a:lnTo>
                    <a:pt x="70243" y="0"/>
                  </a:lnTo>
                  <a:lnTo>
                    <a:pt x="70243" y="17551"/>
                  </a:lnTo>
                  <a:lnTo>
                    <a:pt x="52692" y="17551"/>
                  </a:lnTo>
                  <a:lnTo>
                    <a:pt x="35128" y="17551"/>
                  </a:lnTo>
                  <a:lnTo>
                    <a:pt x="35128" y="35115"/>
                  </a:lnTo>
                  <a:lnTo>
                    <a:pt x="52692" y="35115"/>
                  </a:lnTo>
                  <a:lnTo>
                    <a:pt x="52692" y="52679"/>
                  </a:lnTo>
                  <a:lnTo>
                    <a:pt x="35128" y="52679"/>
                  </a:lnTo>
                  <a:lnTo>
                    <a:pt x="35128" y="70243"/>
                  </a:lnTo>
                  <a:lnTo>
                    <a:pt x="52692" y="70243"/>
                  </a:lnTo>
                  <a:lnTo>
                    <a:pt x="70256" y="70243"/>
                  </a:lnTo>
                  <a:lnTo>
                    <a:pt x="70256" y="52679"/>
                  </a:lnTo>
                  <a:lnTo>
                    <a:pt x="70256" y="35115"/>
                  </a:lnTo>
                  <a:lnTo>
                    <a:pt x="87807" y="35115"/>
                  </a:lnTo>
                  <a:lnTo>
                    <a:pt x="87807" y="17564"/>
                  </a:lnTo>
                  <a:lnTo>
                    <a:pt x="105371" y="17564"/>
                  </a:lnTo>
                  <a:lnTo>
                    <a:pt x="105371" y="35115"/>
                  </a:lnTo>
                  <a:lnTo>
                    <a:pt x="122936" y="35115"/>
                  </a:lnTo>
                  <a:lnTo>
                    <a:pt x="140487" y="35115"/>
                  </a:lnTo>
                  <a:lnTo>
                    <a:pt x="140487" y="52679"/>
                  </a:lnTo>
                  <a:lnTo>
                    <a:pt x="122936" y="52679"/>
                  </a:lnTo>
                  <a:lnTo>
                    <a:pt x="105371" y="52679"/>
                  </a:lnTo>
                  <a:lnTo>
                    <a:pt x="87807" y="52679"/>
                  </a:lnTo>
                  <a:lnTo>
                    <a:pt x="87807" y="70243"/>
                  </a:lnTo>
                  <a:lnTo>
                    <a:pt x="105371" y="70243"/>
                  </a:lnTo>
                  <a:lnTo>
                    <a:pt x="122936" y="70243"/>
                  </a:lnTo>
                  <a:lnTo>
                    <a:pt x="140500" y="70243"/>
                  </a:lnTo>
                  <a:lnTo>
                    <a:pt x="140500" y="52679"/>
                  </a:lnTo>
                  <a:lnTo>
                    <a:pt x="158051" y="52679"/>
                  </a:lnTo>
                  <a:lnTo>
                    <a:pt x="175615" y="52679"/>
                  </a:lnTo>
                  <a:lnTo>
                    <a:pt x="175615" y="35115"/>
                  </a:lnTo>
                  <a:lnTo>
                    <a:pt x="175615" y="17564"/>
                  </a:lnTo>
                  <a:lnTo>
                    <a:pt x="193179" y="17564"/>
                  </a:lnTo>
                  <a:lnTo>
                    <a:pt x="210731" y="17564"/>
                  </a:lnTo>
                  <a:lnTo>
                    <a:pt x="228295" y="17564"/>
                  </a:lnTo>
                  <a:lnTo>
                    <a:pt x="228295" y="0"/>
                  </a:lnTo>
                  <a:close/>
                </a:path>
                <a:path w="702944" h="70485">
                  <a:moveTo>
                    <a:pt x="280987" y="52679"/>
                  </a:moveTo>
                  <a:lnTo>
                    <a:pt x="263423" y="52679"/>
                  </a:lnTo>
                  <a:lnTo>
                    <a:pt x="263423" y="70243"/>
                  </a:lnTo>
                  <a:lnTo>
                    <a:pt x="280987" y="70243"/>
                  </a:lnTo>
                  <a:lnTo>
                    <a:pt x="280987" y="52679"/>
                  </a:lnTo>
                  <a:close/>
                </a:path>
                <a:path w="702944" h="70485">
                  <a:moveTo>
                    <a:pt x="386346" y="52679"/>
                  </a:moveTo>
                  <a:lnTo>
                    <a:pt x="368782" y="52679"/>
                  </a:lnTo>
                  <a:lnTo>
                    <a:pt x="351218" y="52679"/>
                  </a:lnTo>
                  <a:lnTo>
                    <a:pt x="351218" y="70243"/>
                  </a:lnTo>
                  <a:lnTo>
                    <a:pt x="368782" y="70243"/>
                  </a:lnTo>
                  <a:lnTo>
                    <a:pt x="386346" y="70243"/>
                  </a:lnTo>
                  <a:lnTo>
                    <a:pt x="386346" y="52679"/>
                  </a:lnTo>
                  <a:close/>
                </a:path>
                <a:path w="702944" h="70485">
                  <a:moveTo>
                    <a:pt x="403910" y="0"/>
                  </a:moveTo>
                  <a:lnTo>
                    <a:pt x="386346" y="0"/>
                  </a:lnTo>
                  <a:lnTo>
                    <a:pt x="368782" y="0"/>
                  </a:lnTo>
                  <a:lnTo>
                    <a:pt x="351218" y="0"/>
                  </a:lnTo>
                  <a:lnTo>
                    <a:pt x="333654" y="0"/>
                  </a:lnTo>
                  <a:lnTo>
                    <a:pt x="333654" y="17551"/>
                  </a:lnTo>
                  <a:lnTo>
                    <a:pt x="333654" y="35115"/>
                  </a:lnTo>
                  <a:lnTo>
                    <a:pt x="316103" y="35115"/>
                  </a:lnTo>
                  <a:lnTo>
                    <a:pt x="316103" y="17551"/>
                  </a:lnTo>
                  <a:lnTo>
                    <a:pt x="298538" y="17551"/>
                  </a:lnTo>
                  <a:lnTo>
                    <a:pt x="298538" y="0"/>
                  </a:lnTo>
                  <a:lnTo>
                    <a:pt x="280987" y="0"/>
                  </a:lnTo>
                  <a:lnTo>
                    <a:pt x="263423" y="0"/>
                  </a:lnTo>
                  <a:lnTo>
                    <a:pt x="245859" y="0"/>
                  </a:lnTo>
                  <a:lnTo>
                    <a:pt x="245859" y="17551"/>
                  </a:lnTo>
                  <a:lnTo>
                    <a:pt x="245859" y="35115"/>
                  </a:lnTo>
                  <a:lnTo>
                    <a:pt x="228295" y="35115"/>
                  </a:lnTo>
                  <a:lnTo>
                    <a:pt x="228295" y="52679"/>
                  </a:lnTo>
                  <a:lnTo>
                    <a:pt x="245859" y="52679"/>
                  </a:lnTo>
                  <a:lnTo>
                    <a:pt x="263423" y="52679"/>
                  </a:lnTo>
                  <a:lnTo>
                    <a:pt x="263423" y="35115"/>
                  </a:lnTo>
                  <a:lnTo>
                    <a:pt x="263423" y="17564"/>
                  </a:lnTo>
                  <a:lnTo>
                    <a:pt x="280974" y="17564"/>
                  </a:lnTo>
                  <a:lnTo>
                    <a:pt x="280974" y="35115"/>
                  </a:lnTo>
                  <a:lnTo>
                    <a:pt x="298538" y="35115"/>
                  </a:lnTo>
                  <a:lnTo>
                    <a:pt x="298538" y="52679"/>
                  </a:lnTo>
                  <a:lnTo>
                    <a:pt x="316103" y="52679"/>
                  </a:lnTo>
                  <a:lnTo>
                    <a:pt x="333667" y="52679"/>
                  </a:lnTo>
                  <a:lnTo>
                    <a:pt x="333667" y="35115"/>
                  </a:lnTo>
                  <a:lnTo>
                    <a:pt x="351218" y="35115"/>
                  </a:lnTo>
                  <a:lnTo>
                    <a:pt x="368782" y="35115"/>
                  </a:lnTo>
                  <a:lnTo>
                    <a:pt x="386346" y="35115"/>
                  </a:lnTo>
                  <a:lnTo>
                    <a:pt x="403910" y="35115"/>
                  </a:lnTo>
                  <a:lnTo>
                    <a:pt x="403910" y="17564"/>
                  </a:lnTo>
                  <a:lnTo>
                    <a:pt x="403910" y="0"/>
                  </a:lnTo>
                  <a:close/>
                </a:path>
                <a:path w="702944" h="70485">
                  <a:moveTo>
                    <a:pt x="439026" y="17551"/>
                  </a:moveTo>
                  <a:lnTo>
                    <a:pt x="421462" y="17551"/>
                  </a:lnTo>
                  <a:lnTo>
                    <a:pt x="421462" y="35115"/>
                  </a:lnTo>
                  <a:lnTo>
                    <a:pt x="439026" y="35115"/>
                  </a:lnTo>
                  <a:lnTo>
                    <a:pt x="439026" y="17551"/>
                  </a:lnTo>
                  <a:close/>
                </a:path>
                <a:path w="702944" h="70485">
                  <a:moveTo>
                    <a:pt x="614641" y="0"/>
                  </a:moveTo>
                  <a:lnTo>
                    <a:pt x="597077" y="0"/>
                  </a:lnTo>
                  <a:lnTo>
                    <a:pt x="597077" y="17551"/>
                  </a:lnTo>
                  <a:lnTo>
                    <a:pt x="579513" y="17551"/>
                  </a:lnTo>
                  <a:lnTo>
                    <a:pt x="579513" y="0"/>
                  </a:lnTo>
                  <a:lnTo>
                    <a:pt x="561949" y="0"/>
                  </a:lnTo>
                  <a:lnTo>
                    <a:pt x="544398" y="0"/>
                  </a:lnTo>
                  <a:lnTo>
                    <a:pt x="544385" y="17564"/>
                  </a:lnTo>
                  <a:lnTo>
                    <a:pt x="544385" y="35115"/>
                  </a:lnTo>
                  <a:lnTo>
                    <a:pt x="526834" y="35115"/>
                  </a:lnTo>
                  <a:lnTo>
                    <a:pt x="526834" y="17564"/>
                  </a:lnTo>
                  <a:lnTo>
                    <a:pt x="544385" y="17564"/>
                  </a:lnTo>
                  <a:lnTo>
                    <a:pt x="544385" y="0"/>
                  </a:lnTo>
                  <a:lnTo>
                    <a:pt x="526834" y="0"/>
                  </a:lnTo>
                  <a:lnTo>
                    <a:pt x="526834" y="17551"/>
                  </a:lnTo>
                  <a:lnTo>
                    <a:pt x="509270" y="17551"/>
                  </a:lnTo>
                  <a:lnTo>
                    <a:pt x="491705" y="17551"/>
                  </a:lnTo>
                  <a:lnTo>
                    <a:pt x="474154" y="17551"/>
                  </a:lnTo>
                  <a:lnTo>
                    <a:pt x="474154" y="0"/>
                  </a:lnTo>
                  <a:lnTo>
                    <a:pt x="456590" y="0"/>
                  </a:lnTo>
                  <a:lnTo>
                    <a:pt x="456590" y="17551"/>
                  </a:lnTo>
                  <a:lnTo>
                    <a:pt x="456590" y="35115"/>
                  </a:lnTo>
                  <a:lnTo>
                    <a:pt x="474141" y="35115"/>
                  </a:lnTo>
                  <a:lnTo>
                    <a:pt x="474141" y="52679"/>
                  </a:lnTo>
                  <a:lnTo>
                    <a:pt x="491705" y="52679"/>
                  </a:lnTo>
                  <a:lnTo>
                    <a:pt x="491705" y="35115"/>
                  </a:lnTo>
                  <a:lnTo>
                    <a:pt x="509270" y="35115"/>
                  </a:lnTo>
                  <a:lnTo>
                    <a:pt x="509270" y="52679"/>
                  </a:lnTo>
                  <a:lnTo>
                    <a:pt x="526834" y="52679"/>
                  </a:lnTo>
                  <a:lnTo>
                    <a:pt x="544398" y="52679"/>
                  </a:lnTo>
                  <a:lnTo>
                    <a:pt x="544398" y="35115"/>
                  </a:lnTo>
                  <a:lnTo>
                    <a:pt x="561949" y="35115"/>
                  </a:lnTo>
                  <a:lnTo>
                    <a:pt x="561949" y="17564"/>
                  </a:lnTo>
                  <a:lnTo>
                    <a:pt x="579513" y="17564"/>
                  </a:lnTo>
                  <a:lnTo>
                    <a:pt x="579513" y="35115"/>
                  </a:lnTo>
                  <a:lnTo>
                    <a:pt x="561949" y="35115"/>
                  </a:lnTo>
                  <a:lnTo>
                    <a:pt x="561949" y="52679"/>
                  </a:lnTo>
                  <a:lnTo>
                    <a:pt x="579513" y="52679"/>
                  </a:lnTo>
                  <a:lnTo>
                    <a:pt x="597077" y="52679"/>
                  </a:lnTo>
                  <a:lnTo>
                    <a:pt x="597077" y="35115"/>
                  </a:lnTo>
                  <a:lnTo>
                    <a:pt x="597077" y="17564"/>
                  </a:lnTo>
                  <a:lnTo>
                    <a:pt x="614641" y="17564"/>
                  </a:lnTo>
                  <a:lnTo>
                    <a:pt x="614641" y="0"/>
                  </a:lnTo>
                  <a:close/>
                </a:path>
                <a:path w="702944" h="70485">
                  <a:moveTo>
                    <a:pt x="702437" y="17551"/>
                  </a:moveTo>
                  <a:lnTo>
                    <a:pt x="684885" y="17551"/>
                  </a:lnTo>
                  <a:lnTo>
                    <a:pt x="667321" y="17551"/>
                  </a:lnTo>
                  <a:lnTo>
                    <a:pt x="667321" y="0"/>
                  </a:lnTo>
                  <a:lnTo>
                    <a:pt x="649757" y="0"/>
                  </a:lnTo>
                  <a:lnTo>
                    <a:pt x="649757" y="17551"/>
                  </a:lnTo>
                  <a:lnTo>
                    <a:pt x="649757" y="35115"/>
                  </a:lnTo>
                  <a:lnTo>
                    <a:pt x="632193" y="35115"/>
                  </a:lnTo>
                  <a:lnTo>
                    <a:pt x="614629" y="35115"/>
                  </a:lnTo>
                  <a:lnTo>
                    <a:pt x="614629" y="52679"/>
                  </a:lnTo>
                  <a:lnTo>
                    <a:pt x="632193" y="52679"/>
                  </a:lnTo>
                  <a:lnTo>
                    <a:pt x="649757" y="52679"/>
                  </a:lnTo>
                  <a:lnTo>
                    <a:pt x="667321" y="52679"/>
                  </a:lnTo>
                  <a:lnTo>
                    <a:pt x="684885" y="52679"/>
                  </a:lnTo>
                  <a:lnTo>
                    <a:pt x="684885" y="35115"/>
                  </a:lnTo>
                  <a:lnTo>
                    <a:pt x="702437" y="35115"/>
                  </a:lnTo>
                  <a:lnTo>
                    <a:pt x="702437" y="17551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hlinkClick r:id="rId2"/>
            </p:cNvPr>
            <p:cNvSpPr/>
            <p:nvPr/>
          </p:nvSpPr>
          <p:spPr>
            <a:xfrm>
              <a:off x="773557" y="2181390"/>
              <a:ext cx="702945" cy="70485"/>
            </a:xfrm>
            <a:custGeom>
              <a:avLst/>
              <a:gdLst/>
              <a:ahLst/>
              <a:cxnLst/>
              <a:rect l="l" t="t" r="r" b="b"/>
              <a:pathLst>
                <a:path w="702944" h="70485">
                  <a:moveTo>
                    <a:pt x="70243" y="17551"/>
                  </a:moveTo>
                  <a:lnTo>
                    <a:pt x="52679" y="17551"/>
                  </a:lnTo>
                  <a:lnTo>
                    <a:pt x="52679" y="35115"/>
                  </a:lnTo>
                  <a:lnTo>
                    <a:pt x="35128" y="35115"/>
                  </a:lnTo>
                  <a:lnTo>
                    <a:pt x="17564" y="35115"/>
                  </a:lnTo>
                  <a:lnTo>
                    <a:pt x="17564" y="52679"/>
                  </a:lnTo>
                  <a:lnTo>
                    <a:pt x="0" y="52679"/>
                  </a:lnTo>
                  <a:lnTo>
                    <a:pt x="0" y="70243"/>
                  </a:lnTo>
                  <a:lnTo>
                    <a:pt x="17564" y="70243"/>
                  </a:lnTo>
                  <a:lnTo>
                    <a:pt x="35128" y="70243"/>
                  </a:lnTo>
                  <a:lnTo>
                    <a:pt x="52692" y="70243"/>
                  </a:lnTo>
                  <a:lnTo>
                    <a:pt x="52692" y="52679"/>
                  </a:lnTo>
                  <a:lnTo>
                    <a:pt x="52692" y="35115"/>
                  </a:lnTo>
                  <a:lnTo>
                    <a:pt x="70243" y="35115"/>
                  </a:lnTo>
                  <a:lnTo>
                    <a:pt x="70243" y="17551"/>
                  </a:lnTo>
                  <a:close/>
                </a:path>
                <a:path w="702944" h="70485">
                  <a:moveTo>
                    <a:pt x="105371" y="35115"/>
                  </a:moveTo>
                  <a:lnTo>
                    <a:pt x="87807" y="35115"/>
                  </a:lnTo>
                  <a:lnTo>
                    <a:pt x="70243" y="35115"/>
                  </a:lnTo>
                  <a:lnTo>
                    <a:pt x="70243" y="52679"/>
                  </a:lnTo>
                  <a:lnTo>
                    <a:pt x="87807" y="52679"/>
                  </a:lnTo>
                  <a:lnTo>
                    <a:pt x="105371" y="52679"/>
                  </a:lnTo>
                  <a:lnTo>
                    <a:pt x="105371" y="35115"/>
                  </a:lnTo>
                  <a:close/>
                </a:path>
                <a:path w="702944" h="70485">
                  <a:moveTo>
                    <a:pt x="245859" y="17551"/>
                  </a:moveTo>
                  <a:lnTo>
                    <a:pt x="228295" y="17551"/>
                  </a:lnTo>
                  <a:lnTo>
                    <a:pt x="210731" y="17551"/>
                  </a:lnTo>
                  <a:lnTo>
                    <a:pt x="210731" y="35115"/>
                  </a:lnTo>
                  <a:lnTo>
                    <a:pt x="210731" y="52679"/>
                  </a:lnTo>
                  <a:lnTo>
                    <a:pt x="193179" y="52679"/>
                  </a:lnTo>
                  <a:lnTo>
                    <a:pt x="193179" y="35115"/>
                  </a:lnTo>
                  <a:lnTo>
                    <a:pt x="210731" y="35115"/>
                  </a:lnTo>
                  <a:lnTo>
                    <a:pt x="210731" y="17551"/>
                  </a:lnTo>
                  <a:lnTo>
                    <a:pt x="193167" y="17551"/>
                  </a:lnTo>
                  <a:lnTo>
                    <a:pt x="193167" y="35115"/>
                  </a:lnTo>
                  <a:lnTo>
                    <a:pt x="175615" y="35115"/>
                  </a:lnTo>
                  <a:lnTo>
                    <a:pt x="175615" y="17551"/>
                  </a:lnTo>
                  <a:lnTo>
                    <a:pt x="158051" y="17551"/>
                  </a:lnTo>
                  <a:lnTo>
                    <a:pt x="158051" y="35115"/>
                  </a:lnTo>
                  <a:lnTo>
                    <a:pt x="140487" y="35115"/>
                  </a:lnTo>
                  <a:lnTo>
                    <a:pt x="140487" y="17551"/>
                  </a:lnTo>
                  <a:lnTo>
                    <a:pt x="122936" y="17551"/>
                  </a:lnTo>
                  <a:lnTo>
                    <a:pt x="105371" y="17551"/>
                  </a:lnTo>
                  <a:lnTo>
                    <a:pt x="105371" y="35115"/>
                  </a:lnTo>
                  <a:lnTo>
                    <a:pt x="122923" y="35115"/>
                  </a:lnTo>
                  <a:lnTo>
                    <a:pt x="122923" y="52679"/>
                  </a:lnTo>
                  <a:lnTo>
                    <a:pt x="105371" y="52679"/>
                  </a:lnTo>
                  <a:lnTo>
                    <a:pt x="105371" y="70243"/>
                  </a:lnTo>
                  <a:lnTo>
                    <a:pt x="122923" y="70243"/>
                  </a:lnTo>
                  <a:lnTo>
                    <a:pt x="140487" y="70243"/>
                  </a:lnTo>
                  <a:lnTo>
                    <a:pt x="158051" y="70243"/>
                  </a:lnTo>
                  <a:lnTo>
                    <a:pt x="158051" y="52679"/>
                  </a:lnTo>
                  <a:lnTo>
                    <a:pt x="175615" y="52679"/>
                  </a:lnTo>
                  <a:lnTo>
                    <a:pt x="175615" y="70243"/>
                  </a:lnTo>
                  <a:lnTo>
                    <a:pt x="193167" y="70243"/>
                  </a:lnTo>
                  <a:lnTo>
                    <a:pt x="210731" y="70243"/>
                  </a:lnTo>
                  <a:lnTo>
                    <a:pt x="228295" y="70243"/>
                  </a:lnTo>
                  <a:lnTo>
                    <a:pt x="245859" y="70243"/>
                  </a:lnTo>
                  <a:lnTo>
                    <a:pt x="245859" y="52679"/>
                  </a:lnTo>
                  <a:lnTo>
                    <a:pt x="245859" y="35115"/>
                  </a:lnTo>
                  <a:lnTo>
                    <a:pt x="245859" y="17551"/>
                  </a:lnTo>
                  <a:close/>
                </a:path>
                <a:path w="702944" h="70485">
                  <a:moveTo>
                    <a:pt x="280974" y="52679"/>
                  </a:moveTo>
                  <a:lnTo>
                    <a:pt x="263410" y="52679"/>
                  </a:lnTo>
                  <a:lnTo>
                    <a:pt x="263410" y="70243"/>
                  </a:lnTo>
                  <a:lnTo>
                    <a:pt x="280974" y="70243"/>
                  </a:lnTo>
                  <a:lnTo>
                    <a:pt x="280974" y="52679"/>
                  </a:lnTo>
                  <a:close/>
                </a:path>
                <a:path w="702944" h="70485">
                  <a:moveTo>
                    <a:pt x="280974" y="17551"/>
                  </a:moveTo>
                  <a:lnTo>
                    <a:pt x="263410" y="17551"/>
                  </a:lnTo>
                  <a:lnTo>
                    <a:pt x="263410" y="35115"/>
                  </a:lnTo>
                  <a:lnTo>
                    <a:pt x="280974" y="35115"/>
                  </a:lnTo>
                  <a:lnTo>
                    <a:pt x="280974" y="17551"/>
                  </a:lnTo>
                  <a:close/>
                </a:path>
                <a:path w="702944" h="70485">
                  <a:moveTo>
                    <a:pt x="298538" y="35115"/>
                  </a:moveTo>
                  <a:lnTo>
                    <a:pt x="280974" y="35115"/>
                  </a:lnTo>
                  <a:lnTo>
                    <a:pt x="280974" y="52679"/>
                  </a:lnTo>
                  <a:lnTo>
                    <a:pt x="298538" y="52679"/>
                  </a:lnTo>
                  <a:lnTo>
                    <a:pt x="298538" y="35115"/>
                  </a:lnTo>
                  <a:close/>
                </a:path>
                <a:path w="702944" h="70485">
                  <a:moveTo>
                    <a:pt x="351218" y="35115"/>
                  </a:moveTo>
                  <a:lnTo>
                    <a:pt x="333654" y="35115"/>
                  </a:lnTo>
                  <a:lnTo>
                    <a:pt x="333654" y="52679"/>
                  </a:lnTo>
                  <a:lnTo>
                    <a:pt x="316090" y="52679"/>
                  </a:lnTo>
                  <a:lnTo>
                    <a:pt x="316090" y="70243"/>
                  </a:lnTo>
                  <a:lnTo>
                    <a:pt x="333654" y="70243"/>
                  </a:lnTo>
                  <a:lnTo>
                    <a:pt x="351218" y="70243"/>
                  </a:lnTo>
                  <a:lnTo>
                    <a:pt x="351218" y="52679"/>
                  </a:lnTo>
                  <a:lnTo>
                    <a:pt x="351218" y="35115"/>
                  </a:lnTo>
                  <a:close/>
                </a:path>
                <a:path w="702944" h="70485">
                  <a:moveTo>
                    <a:pt x="421462" y="0"/>
                  </a:moveTo>
                  <a:lnTo>
                    <a:pt x="421462" y="0"/>
                  </a:lnTo>
                  <a:lnTo>
                    <a:pt x="351218" y="0"/>
                  </a:lnTo>
                  <a:lnTo>
                    <a:pt x="351218" y="17551"/>
                  </a:lnTo>
                  <a:lnTo>
                    <a:pt x="351218" y="35115"/>
                  </a:lnTo>
                  <a:lnTo>
                    <a:pt x="368782" y="35115"/>
                  </a:lnTo>
                  <a:lnTo>
                    <a:pt x="368782" y="17564"/>
                  </a:lnTo>
                  <a:lnTo>
                    <a:pt x="386334" y="17564"/>
                  </a:lnTo>
                  <a:lnTo>
                    <a:pt x="386334" y="35115"/>
                  </a:lnTo>
                  <a:lnTo>
                    <a:pt x="386334" y="52679"/>
                  </a:lnTo>
                  <a:lnTo>
                    <a:pt x="368782" y="52679"/>
                  </a:lnTo>
                  <a:lnTo>
                    <a:pt x="368782" y="70243"/>
                  </a:lnTo>
                  <a:lnTo>
                    <a:pt x="386346" y="70243"/>
                  </a:lnTo>
                  <a:lnTo>
                    <a:pt x="386346" y="52679"/>
                  </a:lnTo>
                  <a:lnTo>
                    <a:pt x="403898" y="52679"/>
                  </a:lnTo>
                  <a:lnTo>
                    <a:pt x="403898" y="35115"/>
                  </a:lnTo>
                  <a:lnTo>
                    <a:pt x="403898" y="17564"/>
                  </a:lnTo>
                  <a:lnTo>
                    <a:pt x="421462" y="17564"/>
                  </a:lnTo>
                  <a:lnTo>
                    <a:pt x="421462" y="0"/>
                  </a:lnTo>
                  <a:close/>
                </a:path>
                <a:path w="702944" h="70485">
                  <a:moveTo>
                    <a:pt x="439026" y="35115"/>
                  </a:moveTo>
                  <a:lnTo>
                    <a:pt x="421462" y="35115"/>
                  </a:lnTo>
                  <a:lnTo>
                    <a:pt x="421462" y="52679"/>
                  </a:lnTo>
                  <a:lnTo>
                    <a:pt x="439026" y="52679"/>
                  </a:lnTo>
                  <a:lnTo>
                    <a:pt x="439026" y="35115"/>
                  </a:lnTo>
                  <a:close/>
                </a:path>
                <a:path w="702944" h="70485">
                  <a:moveTo>
                    <a:pt x="649757" y="17551"/>
                  </a:moveTo>
                  <a:lnTo>
                    <a:pt x="632193" y="17551"/>
                  </a:lnTo>
                  <a:lnTo>
                    <a:pt x="614629" y="17551"/>
                  </a:lnTo>
                  <a:lnTo>
                    <a:pt x="614629" y="0"/>
                  </a:lnTo>
                  <a:lnTo>
                    <a:pt x="597065" y="0"/>
                  </a:lnTo>
                  <a:lnTo>
                    <a:pt x="597065" y="17551"/>
                  </a:lnTo>
                  <a:lnTo>
                    <a:pt x="579513" y="17551"/>
                  </a:lnTo>
                  <a:lnTo>
                    <a:pt x="579513" y="0"/>
                  </a:lnTo>
                  <a:lnTo>
                    <a:pt x="561949" y="0"/>
                  </a:lnTo>
                  <a:lnTo>
                    <a:pt x="561949" y="17551"/>
                  </a:lnTo>
                  <a:lnTo>
                    <a:pt x="544385" y="17551"/>
                  </a:lnTo>
                  <a:lnTo>
                    <a:pt x="544385" y="0"/>
                  </a:lnTo>
                  <a:lnTo>
                    <a:pt x="526834" y="0"/>
                  </a:lnTo>
                  <a:lnTo>
                    <a:pt x="509270" y="0"/>
                  </a:lnTo>
                  <a:lnTo>
                    <a:pt x="509270" y="17564"/>
                  </a:lnTo>
                  <a:lnTo>
                    <a:pt x="509270" y="35115"/>
                  </a:lnTo>
                  <a:lnTo>
                    <a:pt x="491705" y="35115"/>
                  </a:lnTo>
                  <a:lnTo>
                    <a:pt x="491705" y="52679"/>
                  </a:lnTo>
                  <a:lnTo>
                    <a:pt x="474141" y="52679"/>
                  </a:lnTo>
                  <a:lnTo>
                    <a:pt x="474141" y="35115"/>
                  </a:lnTo>
                  <a:lnTo>
                    <a:pt x="474141" y="17564"/>
                  </a:lnTo>
                  <a:lnTo>
                    <a:pt x="491705" y="17564"/>
                  </a:lnTo>
                  <a:lnTo>
                    <a:pt x="509270" y="17564"/>
                  </a:lnTo>
                  <a:lnTo>
                    <a:pt x="509270" y="0"/>
                  </a:lnTo>
                  <a:lnTo>
                    <a:pt x="491705" y="0"/>
                  </a:lnTo>
                  <a:lnTo>
                    <a:pt x="474141" y="0"/>
                  </a:lnTo>
                  <a:lnTo>
                    <a:pt x="456577" y="0"/>
                  </a:lnTo>
                  <a:lnTo>
                    <a:pt x="456577" y="17551"/>
                  </a:lnTo>
                  <a:lnTo>
                    <a:pt x="439026" y="17551"/>
                  </a:lnTo>
                  <a:lnTo>
                    <a:pt x="439026" y="35115"/>
                  </a:lnTo>
                  <a:lnTo>
                    <a:pt x="456577" y="35115"/>
                  </a:lnTo>
                  <a:lnTo>
                    <a:pt x="456577" y="52679"/>
                  </a:lnTo>
                  <a:lnTo>
                    <a:pt x="456577" y="70243"/>
                  </a:lnTo>
                  <a:lnTo>
                    <a:pt x="474141" y="70243"/>
                  </a:lnTo>
                  <a:lnTo>
                    <a:pt x="491705" y="70243"/>
                  </a:lnTo>
                  <a:lnTo>
                    <a:pt x="509270" y="70243"/>
                  </a:lnTo>
                  <a:lnTo>
                    <a:pt x="509270" y="52679"/>
                  </a:lnTo>
                  <a:lnTo>
                    <a:pt x="526821" y="52679"/>
                  </a:lnTo>
                  <a:lnTo>
                    <a:pt x="526821" y="70243"/>
                  </a:lnTo>
                  <a:lnTo>
                    <a:pt x="544385" y="70243"/>
                  </a:lnTo>
                  <a:lnTo>
                    <a:pt x="544385" y="52679"/>
                  </a:lnTo>
                  <a:lnTo>
                    <a:pt x="561949" y="52679"/>
                  </a:lnTo>
                  <a:lnTo>
                    <a:pt x="579513" y="52679"/>
                  </a:lnTo>
                  <a:lnTo>
                    <a:pt x="579513" y="35115"/>
                  </a:lnTo>
                  <a:lnTo>
                    <a:pt x="561949" y="35115"/>
                  </a:lnTo>
                  <a:lnTo>
                    <a:pt x="561949" y="17564"/>
                  </a:lnTo>
                  <a:lnTo>
                    <a:pt x="579513" y="17564"/>
                  </a:lnTo>
                  <a:lnTo>
                    <a:pt x="579513" y="35115"/>
                  </a:lnTo>
                  <a:lnTo>
                    <a:pt x="597065" y="35115"/>
                  </a:lnTo>
                  <a:lnTo>
                    <a:pt x="597065" y="52679"/>
                  </a:lnTo>
                  <a:lnTo>
                    <a:pt x="614629" y="52679"/>
                  </a:lnTo>
                  <a:lnTo>
                    <a:pt x="614629" y="35115"/>
                  </a:lnTo>
                  <a:lnTo>
                    <a:pt x="597077" y="35115"/>
                  </a:lnTo>
                  <a:lnTo>
                    <a:pt x="597077" y="17564"/>
                  </a:lnTo>
                  <a:lnTo>
                    <a:pt x="614629" y="17564"/>
                  </a:lnTo>
                  <a:lnTo>
                    <a:pt x="614629" y="35115"/>
                  </a:lnTo>
                  <a:lnTo>
                    <a:pt x="632193" y="35115"/>
                  </a:lnTo>
                  <a:lnTo>
                    <a:pt x="649757" y="35115"/>
                  </a:lnTo>
                  <a:lnTo>
                    <a:pt x="649757" y="17551"/>
                  </a:lnTo>
                  <a:close/>
                </a:path>
                <a:path w="702944" h="70485">
                  <a:moveTo>
                    <a:pt x="702437" y="17551"/>
                  </a:moveTo>
                  <a:lnTo>
                    <a:pt x="684872" y="17551"/>
                  </a:lnTo>
                  <a:lnTo>
                    <a:pt x="667308" y="17551"/>
                  </a:lnTo>
                  <a:lnTo>
                    <a:pt x="667308" y="35115"/>
                  </a:lnTo>
                  <a:lnTo>
                    <a:pt x="649757" y="35115"/>
                  </a:lnTo>
                  <a:lnTo>
                    <a:pt x="649757" y="52679"/>
                  </a:lnTo>
                  <a:lnTo>
                    <a:pt x="667321" y="52679"/>
                  </a:lnTo>
                  <a:lnTo>
                    <a:pt x="667321" y="35115"/>
                  </a:lnTo>
                  <a:lnTo>
                    <a:pt x="684872" y="35115"/>
                  </a:lnTo>
                  <a:lnTo>
                    <a:pt x="702437" y="35115"/>
                  </a:lnTo>
                  <a:lnTo>
                    <a:pt x="702437" y="17551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hlinkClick r:id="rId2"/>
            </p:cNvPr>
            <p:cNvSpPr/>
            <p:nvPr/>
          </p:nvSpPr>
          <p:spPr>
            <a:xfrm>
              <a:off x="755992" y="2234069"/>
              <a:ext cx="720090" cy="88265"/>
            </a:xfrm>
            <a:custGeom>
              <a:avLst/>
              <a:gdLst/>
              <a:ahLst/>
              <a:cxnLst/>
              <a:rect l="l" t="t" r="r" b="b"/>
              <a:pathLst>
                <a:path w="720090" h="88264">
                  <a:moveTo>
                    <a:pt x="87807" y="52679"/>
                  </a:moveTo>
                  <a:lnTo>
                    <a:pt x="70243" y="52679"/>
                  </a:lnTo>
                  <a:lnTo>
                    <a:pt x="70243" y="70243"/>
                  </a:lnTo>
                  <a:lnTo>
                    <a:pt x="52692" y="70243"/>
                  </a:lnTo>
                  <a:lnTo>
                    <a:pt x="52692" y="87807"/>
                  </a:lnTo>
                  <a:lnTo>
                    <a:pt x="70256" y="87807"/>
                  </a:lnTo>
                  <a:lnTo>
                    <a:pt x="70256" y="70243"/>
                  </a:lnTo>
                  <a:lnTo>
                    <a:pt x="87807" y="70243"/>
                  </a:lnTo>
                  <a:lnTo>
                    <a:pt x="87807" y="52679"/>
                  </a:lnTo>
                  <a:close/>
                </a:path>
                <a:path w="720090" h="88264">
                  <a:moveTo>
                    <a:pt x="87807" y="17564"/>
                  </a:moveTo>
                  <a:lnTo>
                    <a:pt x="70256" y="17564"/>
                  </a:lnTo>
                  <a:lnTo>
                    <a:pt x="52692" y="17564"/>
                  </a:lnTo>
                  <a:lnTo>
                    <a:pt x="52692" y="35115"/>
                  </a:lnTo>
                  <a:lnTo>
                    <a:pt x="35128" y="35115"/>
                  </a:lnTo>
                  <a:lnTo>
                    <a:pt x="35128" y="17564"/>
                  </a:lnTo>
                  <a:lnTo>
                    <a:pt x="17564" y="17564"/>
                  </a:lnTo>
                  <a:lnTo>
                    <a:pt x="17564" y="35115"/>
                  </a:lnTo>
                  <a:lnTo>
                    <a:pt x="0" y="35115"/>
                  </a:lnTo>
                  <a:lnTo>
                    <a:pt x="0" y="52679"/>
                  </a:lnTo>
                  <a:lnTo>
                    <a:pt x="0" y="70243"/>
                  </a:lnTo>
                  <a:lnTo>
                    <a:pt x="0" y="87807"/>
                  </a:lnTo>
                  <a:lnTo>
                    <a:pt x="17564" y="87807"/>
                  </a:lnTo>
                  <a:lnTo>
                    <a:pt x="35128" y="87807"/>
                  </a:lnTo>
                  <a:lnTo>
                    <a:pt x="35128" y="70243"/>
                  </a:lnTo>
                  <a:lnTo>
                    <a:pt x="17564" y="70243"/>
                  </a:lnTo>
                  <a:lnTo>
                    <a:pt x="17564" y="52679"/>
                  </a:lnTo>
                  <a:lnTo>
                    <a:pt x="35128" y="52679"/>
                  </a:lnTo>
                  <a:lnTo>
                    <a:pt x="52692" y="52679"/>
                  </a:lnTo>
                  <a:lnTo>
                    <a:pt x="52692" y="35128"/>
                  </a:lnTo>
                  <a:lnTo>
                    <a:pt x="70243" y="35128"/>
                  </a:lnTo>
                  <a:lnTo>
                    <a:pt x="87807" y="35128"/>
                  </a:lnTo>
                  <a:lnTo>
                    <a:pt x="87807" y="17564"/>
                  </a:lnTo>
                  <a:close/>
                </a:path>
                <a:path w="720090" h="88264">
                  <a:moveTo>
                    <a:pt x="122936" y="17564"/>
                  </a:moveTo>
                  <a:lnTo>
                    <a:pt x="105371" y="17564"/>
                  </a:lnTo>
                  <a:lnTo>
                    <a:pt x="105371" y="35128"/>
                  </a:lnTo>
                  <a:lnTo>
                    <a:pt x="122936" y="35128"/>
                  </a:lnTo>
                  <a:lnTo>
                    <a:pt x="122936" y="17564"/>
                  </a:lnTo>
                  <a:close/>
                </a:path>
                <a:path w="720090" h="88264">
                  <a:moveTo>
                    <a:pt x="298538" y="52679"/>
                  </a:moveTo>
                  <a:lnTo>
                    <a:pt x="280987" y="52679"/>
                  </a:lnTo>
                  <a:lnTo>
                    <a:pt x="280987" y="35115"/>
                  </a:lnTo>
                  <a:lnTo>
                    <a:pt x="263423" y="35115"/>
                  </a:lnTo>
                  <a:lnTo>
                    <a:pt x="263423" y="17564"/>
                  </a:lnTo>
                  <a:lnTo>
                    <a:pt x="245859" y="17564"/>
                  </a:lnTo>
                  <a:lnTo>
                    <a:pt x="228295" y="17564"/>
                  </a:lnTo>
                  <a:lnTo>
                    <a:pt x="210743" y="17564"/>
                  </a:lnTo>
                  <a:lnTo>
                    <a:pt x="193179" y="17564"/>
                  </a:lnTo>
                  <a:lnTo>
                    <a:pt x="193179" y="35115"/>
                  </a:lnTo>
                  <a:lnTo>
                    <a:pt x="175615" y="35115"/>
                  </a:lnTo>
                  <a:lnTo>
                    <a:pt x="175615" y="17564"/>
                  </a:lnTo>
                  <a:lnTo>
                    <a:pt x="158051" y="17564"/>
                  </a:lnTo>
                  <a:lnTo>
                    <a:pt x="140487" y="17564"/>
                  </a:lnTo>
                  <a:lnTo>
                    <a:pt x="140487" y="35115"/>
                  </a:lnTo>
                  <a:lnTo>
                    <a:pt x="140487" y="52679"/>
                  </a:lnTo>
                  <a:lnTo>
                    <a:pt x="122936" y="52679"/>
                  </a:lnTo>
                  <a:lnTo>
                    <a:pt x="105371" y="52679"/>
                  </a:lnTo>
                  <a:lnTo>
                    <a:pt x="105371" y="70243"/>
                  </a:lnTo>
                  <a:lnTo>
                    <a:pt x="122936" y="70243"/>
                  </a:lnTo>
                  <a:lnTo>
                    <a:pt x="122936" y="87807"/>
                  </a:lnTo>
                  <a:lnTo>
                    <a:pt x="140500" y="87807"/>
                  </a:lnTo>
                  <a:lnTo>
                    <a:pt x="140500" y="70243"/>
                  </a:lnTo>
                  <a:lnTo>
                    <a:pt x="158051" y="70243"/>
                  </a:lnTo>
                  <a:lnTo>
                    <a:pt x="158051" y="52679"/>
                  </a:lnTo>
                  <a:lnTo>
                    <a:pt x="175615" y="52679"/>
                  </a:lnTo>
                  <a:lnTo>
                    <a:pt x="175615" y="70243"/>
                  </a:lnTo>
                  <a:lnTo>
                    <a:pt x="193179" y="70243"/>
                  </a:lnTo>
                  <a:lnTo>
                    <a:pt x="193179" y="52679"/>
                  </a:lnTo>
                  <a:lnTo>
                    <a:pt x="210731" y="52679"/>
                  </a:lnTo>
                  <a:lnTo>
                    <a:pt x="210731" y="70243"/>
                  </a:lnTo>
                  <a:lnTo>
                    <a:pt x="193179" y="70243"/>
                  </a:lnTo>
                  <a:lnTo>
                    <a:pt x="193179" y="87807"/>
                  </a:lnTo>
                  <a:lnTo>
                    <a:pt x="210743" y="87807"/>
                  </a:lnTo>
                  <a:lnTo>
                    <a:pt x="210743" y="70243"/>
                  </a:lnTo>
                  <a:lnTo>
                    <a:pt x="228295" y="70243"/>
                  </a:lnTo>
                  <a:lnTo>
                    <a:pt x="298538" y="70243"/>
                  </a:lnTo>
                  <a:lnTo>
                    <a:pt x="298538" y="52679"/>
                  </a:lnTo>
                  <a:close/>
                </a:path>
                <a:path w="720090" h="88264">
                  <a:moveTo>
                    <a:pt x="368782" y="17564"/>
                  </a:moveTo>
                  <a:lnTo>
                    <a:pt x="351218" y="17564"/>
                  </a:lnTo>
                  <a:lnTo>
                    <a:pt x="351218" y="35115"/>
                  </a:lnTo>
                  <a:lnTo>
                    <a:pt x="333667" y="35115"/>
                  </a:lnTo>
                  <a:lnTo>
                    <a:pt x="333667" y="17564"/>
                  </a:lnTo>
                  <a:lnTo>
                    <a:pt x="316103" y="17564"/>
                  </a:lnTo>
                  <a:lnTo>
                    <a:pt x="316103" y="35128"/>
                  </a:lnTo>
                  <a:lnTo>
                    <a:pt x="333654" y="35128"/>
                  </a:lnTo>
                  <a:lnTo>
                    <a:pt x="333654" y="52679"/>
                  </a:lnTo>
                  <a:lnTo>
                    <a:pt x="316103" y="52679"/>
                  </a:lnTo>
                  <a:lnTo>
                    <a:pt x="316103" y="70243"/>
                  </a:lnTo>
                  <a:lnTo>
                    <a:pt x="333667" y="70243"/>
                  </a:lnTo>
                  <a:lnTo>
                    <a:pt x="333667" y="52679"/>
                  </a:lnTo>
                  <a:lnTo>
                    <a:pt x="351218" y="52679"/>
                  </a:lnTo>
                  <a:lnTo>
                    <a:pt x="351218" y="35128"/>
                  </a:lnTo>
                  <a:lnTo>
                    <a:pt x="368782" y="35128"/>
                  </a:lnTo>
                  <a:lnTo>
                    <a:pt x="368782" y="17564"/>
                  </a:lnTo>
                  <a:close/>
                </a:path>
                <a:path w="720090" h="88264">
                  <a:moveTo>
                    <a:pt x="439026" y="35115"/>
                  </a:moveTo>
                  <a:lnTo>
                    <a:pt x="421462" y="35115"/>
                  </a:lnTo>
                  <a:lnTo>
                    <a:pt x="403910" y="35115"/>
                  </a:lnTo>
                  <a:lnTo>
                    <a:pt x="403910" y="17564"/>
                  </a:lnTo>
                  <a:lnTo>
                    <a:pt x="386346" y="17564"/>
                  </a:lnTo>
                  <a:lnTo>
                    <a:pt x="386346" y="35128"/>
                  </a:lnTo>
                  <a:lnTo>
                    <a:pt x="403898" y="35128"/>
                  </a:lnTo>
                  <a:lnTo>
                    <a:pt x="403898" y="52679"/>
                  </a:lnTo>
                  <a:lnTo>
                    <a:pt x="386346" y="52679"/>
                  </a:lnTo>
                  <a:lnTo>
                    <a:pt x="368782" y="52679"/>
                  </a:lnTo>
                  <a:lnTo>
                    <a:pt x="351218" y="52679"/>
                  </a:lnTo>
                  <a:lnTo>
                    <a:pt x="351218" y="70243"/>
                  </a:lnTo>
                  <a:lnTo>
                    <a:pt x="368782" y="70243"/>
                  </a:lnTo>
                  <a:lnTo>
                    <a:pt x="386346" y="70243"/>
                  </a:lnTo>
                  <a:lnTo>
                    <a:pt x="403910" y="70243"/>
                  </a:lnTo>
                  <a:lnTo>
                    <a:pt x="403910" y="52679"/>
                  </a:lnTo>
                  <a:lnTo>
                    <a:pt x="421462" y="52679"/>
                  </a:lnTo>
                  <a:lnTo>
                    <a:pt x="439026" y="52679"/>
                  </a:lnTo>
                  <a:lnTo>
                    <a:pt x="439026" y="35115"/>
                  </a:lnTo>
                  <a:close/>
                </a:path>
                <a:path w="720090" h="88264">
                  <a:moveTo>
                    <a:pt x="561949" y="52679"/>
                  </a:moveTo>
                  <a:lnTo>
                    <a:pt x="544398" y="52679"/>
                  </a:lnTo>
                  <a:lnTo>
                    <a:pt x="544398" y="35115"/>
                  </a:lnTo>
                  <a:lnTo>
                    <a:pt x="526834" y="35115"/>
                  </a:lnTo>
                  <a:lnTo>
                    <a:pt x="526834" y="17564"/>
                  </a:lnTo>
                  <a:lnTo>
                    <a:pt x="509270" y="17564"/>
                  </a:lnTo>
                  <a:lnTo>
                    <a:pt x="491705" y="17564"/>
                  </a:lnTo>
                  <a:lnTo>
                    <a:pt x="474141" y="17564"/>
                  </a:lnTo>
                  <a:lnTo>
                    <a:pt x="474141" y="35115"/>
                  </a:lnTo>
                  <a:lnTo>
                    <a:pt x="456590" y="35115"/>
                  </a:lnTo>
                  <a:lnTo>
                    <a:pt x="456590" y="52679"/>
                  </a:lnTo>
                  <a:lnTo>
                    <a:pt x="474141" y="52679"/>
                  </a:lnTo>
                  <a:lnTo>
                    <a:pt x="474141" y="70243"/>
                  </a:lnTo>
                  <a:lnTo>
                    <a:pt x="491705" y="70243"/>
                  </a:lnTo>
                  <a:lnTo>
                    <a:pt x="491705" y="52679"/>
                  </a:lnTo>
                  <a:lnTo>
                    <a:pt x="474154" y="52679"/>
                  </a:lnTo>
                  <a:lnTo>
                    <a:pt x="474154" y="35128"/>
                  </a:lnTo>
                  <a:lnTo>
                    <a:pt x="491705" y="35128"/>
                  </a:lnTo>
                  <a:lnTo>
                    <a:pt x="509270" y="35128"/>
                  </a:lnTo>
                  <a:lnTo>
                    <a:pt x="509270" y="52679"/>
                  </a:lnTo>
                  <a:lnTo>
                    <a:pt x="526834" y="52679"/>
                  </a:lnTo>
                  <a:lnTo>
                    <a:pt x="544385" y="52679"/>
                  </a:lnTo>
                  <a:lnTo>
                    <a:pt x="544385" y="70243"/>
                  </a:lnTo>
                  <a:lnTo>
                    <a:pt x="561949" y="70243"/>
                  </a:lnTo>
                  <a:lnTo>
                    <a:pt x="561949" y="52679"/>
                  </a:lnTo>
                  <a:close/>
                </a:path>
                <a:path w="720090" h="88264">
                  <a:moveTo>
                    <a:pt x="579513" y="35115"/>
                  </a:moveTo>
                  <a:lnTo>
                    <a:pt x="561949" y="35115"/>
                  </a:lnTo>
                  <a:lnTo>
                    <a:pt x="561949" y="52679"/>
                  </a:lnTo>
                  <a:lnTo>
                    <a:pt x="579513" y="52679"/>
                  </a:lnTo>
                  <a:lnTo>
                    <a:pt x="579513" y="35115"/>
                  </a:lnTo>
                  <a:close/>
                </a:path>
                <a:path w="720090" h="88264">
                  <a:moveTo>
                    <a:pt x="579513" y="0"/>
                  </a:moveTo>
                  <a:lnTo>
                    <a:pt x="561949" y="0"/>
                  </a:lnTo>
                  <a:lnTo>
                    <a:pt x="544385" y="0"/>
                  </a:lnTo>
                  <a:lnTo>
                    <a:pt x="544385" y="17564"/>
                  </a:lnTo>
                  <a:lnTo>
                    <a:pt x="561949" y="17564"/>
                  </a:lnTo>
                  <a:lnTo>
                    <a:pt x="579513" y="17564"/>
                  </a:lnTo>
                  <a:lnTo>
                    <a:pt x="579513" y="0"/>
                  </a:lnTo>
                  <a:close/>
                </a:path>
                <a:path w="720090" h="88264">
                  <a:moveTo>
                    <a:pt x="649757" y="0"/>
                  </a:moveTo>
                  <a:lnTo>
                    <a:pt x="632193" y="0"/>
                  </a:lnTo>
                  <a:lnTo>
                    <a:pt x="614641" y="0"/>
                  </a:lnTo>
                  <a:lnTo>
                    <a:pt x="597077" y="0"/>
                  </a:lnTo>
                  <a:lnTo>
                    <a:pt x="597077" y="17564"/>
                  </a:lnTo>
                  <a:lnTo>
                    <a:pt x="597077" y="35115"/>
                  </a:lnTo>
                  <a:lnTo>
                    <a:pt x="597077" y="52679"/>
                  </a:lnTo>
                  <a:lnTo>
                    <a:pt x="614641" y="52679"/>
                  </a:lnTo>
                  <a:lnTo>
                    <a:pt x="614641" y="35128"/>
                  </a:lnTo>
                  <a:lnTo>
                    <a:pt x="614641" y="17564"/>
                  </a:lnTo>
                  <a:lnTo>
                    <a:pt x="632193" y="17564"/>
                  </a:lnTo>
                  <a:lnTo>
                    <a:pt x="632193" y="35115"/>
                  </a:lnTo>
                  <a:lnTo>
                    <a:pt x="632193" y="52679"/>
                  </a:lnTo>
                  <a:lnTo>
                    <a:pt x="649757" y="52679"/>
                  </a:lnTo>
                  <a:lnTo>
                    <a:pt x="649757" y="35128"/>
                  </a:lnTo>
                  <a:lnTo>
                    <a:pt x="649757" y="17564"/>
                  </a:lnTo>
                  <a:lnTo>
                    <a:pt x="649757" y="0"/>
                  </a:lnTo>
                  <a:close/>
                </a:path>
                <a:path w="720090" h="88264">
                  <a:moveTo>
                    <a:pt x="684885" y="52679"/>
                  </a:moveTo>
                  <a:lnTo>
                    <a:pt x="667321" y="52679"/>
                  </a:lnTo>
                  <a:lnTo>
                    <a:pt x="649757" y="52679"/>
                  </a:lnTo>
                  <a:lnTo>
                    <a:pt x="649757" y="70243"/>
                  </a:lnTo>
                  <a:lnTo>
                    <a:pt x="667321" y="70243"/>
                  </a:lnTo>
                  <a:lnTo>
                    <a:pt x="684885" y="70243"/>
                  </a:lnTo>
                  <a:lnTo>
                    <a:pt x="684885" y="52679"/>
                  </a:lnTo>
                  <a:close/>
                </a:path>
                <a:path w="720090" h="88264">
                  <a:moveTo>
                    <a:pt x="720001" y="35115"/>
                  </a:moveTo>
                  <a:lnTo>
                    <a:pt x="702437" y="35115"/>
                  </a:lnTo>
                  <a:lnTo>
                    <a:pt x="702437" y="52679"/>
                  </a:lnTo>
                  <a:lnTo>
                    <a:pt x="720001" y="52679"/>
                  </a:lnTo>
                  <a:lnTo>
                    <a:pt x="720001" y="35115"/>
                  </a:lnTo>
                  <a:close/>
                </a:path>
                <a:path w="720090" h="88264">
                  <a:moveTo>
                    <a:pt x="720001" y="0"/>
                  </a:moveTo>
                  <a:lnTo>
                    <a:pt x="702437" y="0"/>
                  </a:lnTo>
                  <a:lnTo>
                    <a:pt x="684872" y="0"/>
                  </a:lnTo>
                  <a:lnTo>
                    <a:pt x="684872" y="17564"/>
                  </a:lnTo>
                  <a:lnTo>
                    <a:pt x="667321" y="17564"/>
                  </a:lnTo>
                  <a:lnTo>
                    <a:pt x="667321" y="35128"/>
                  </a:lnTo>
                  <a:lnTo>
                    <a:pt x="684885" y="35128"/>
                  </a:lnTo>
                  <a:lnTo>
                    <a:pt x="684885" y="17564"/>
                  </a:lnTo>
                  <a:lnTo>
                    <a:pt x="702437" y="17564"/>
                  </a:lnTo>
                  <a:lnTo>
                    <a:pt x="720001" y="17564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hlinkClick r:id="rId2"/>
            </p:cNvPr>
            <p:cNvSpPr/>
            <p:nvPr/>
          </p:nvSpPr>
          <p:spPr>
            <a:xfrm>
              <a:off x="755992" y="2304313"/>
              <a:ext cx="720090" cy="70485"/>
            </a:xfrm>
            <a:custGeom>
              <a:avLst/>
              <a:gdLst/>
              <a:ahLst/>
              <a:cxnLst/>
              <a:rect l="l" t="t" r="r" b="b"/>
              <a:pathLst>
                <a:path w="720090" h="70485">
                  <a:moveTo>
                    <a:pt x="17564" y="52679"/>
                  </a:moveTo>
                  <a:lnTo>
                    <a:pt x="0" y="52679"/>
                  </a:lnTo>
                  <a:lnTo>
                    <a:pt x="0" y="70243"/>
                  </a:lnTo>
                  <a:lnTo>
                    <a:pt x="17564" y="70243"/>
                  </a:lnTo>
                  <a:lnTo>
                    <a:pt x="17564" y="52679"/>
                  </a:lnTo>
                  <a:close/>
                </a:path>
                <a:path w="720090" h="70485">
                  <a:moveTo>
                    <a:pt x="52692" y="52679"/>
                  </a:moveTo>
                  <a:lnTo>
                    <a:pt x="35128" y="52679"/>
                  </a:lnTo>
                  <a:lnTo>
                    <a:pt x="35128" y="70243"/>
                  </a:lnTo>
                  <a:lnTo>
                    <a:pt x="52692" y="70243"/>
                  </a:lnTo>
                  <a:lnTo>
                    <a:pt x="52692" y="52679"/>
                  </a:lnTo>
                  <a:close/>
                </a:path>
                <a:path w="720090" h="70485">
                  <a:moveTo>
                    <a:pt x="87807" y="35115"/>
                  </a:moveTo>
                  <a:lnTo>
                    <a:pt x="70256" y="35115"/>
                  </a:lnTo>
                  <a:lnTo>
                    <a:pt x="70256" y="17564"/>
                  </a:lnTo>
                  <a:lnTo>
                    <a:pt x="52692" y="17564"/>
                  </a:lnTo>
                  <a:lnTo>
                    <a:pt x="35128" y="17564"/>
                  </a:lnTo>
                  <a:lnTo>
                    <a:pt x="35128" y="35115"/>
                  </a:lnTo>
                  <a:lnTo>
                    <a:pt x="17564" y="35115"/>
                  </a:lnTo>
                  <a:lnTo>
                    <a:pt x="17564" y="17564"/>
                  </a:lnTo>
                  <a:lnTo>
                    <a:pt x="0" y="17564"/>
                  </a:lnTo>
                  <a:lnTo>
                    <a:pt x="0" y="35128"/>
                  </a:lnTo>
                  <a:lnTo>
                    <a:pt x="17564" y="35128"/>
                  </a:lnTo>
                  <a:lnTo>
                    <a:pt x="17564" y="52679"/>
                  </a:lnTo>
                  <a:lnTo>
                    <a:pt x="35128" y="52679"/>
                  </a:lnTo>
                  <a:lnTo>
                    <a:pt x="35128" y="35128"/>
                  </a:lnTo>
                  <a:lnTo>
                    <a:pt x="52692" y="35128"/>
                  </a:lnTo>
                  <a:lnTo>
                    <a:pt x="52692" y="52679"/>
                  </a:lnTo>
                  <a:lnTo>
                    <a:pt x="70243" y="52679"/>
                  </a:lnTo>
                  <a:lnTo>
                    <a:pt x="70243" y="70243"/>
                  </a:lnTo>
                  <a:lnTo>
                    <a:pt x="87807" y="70243"/>
                  </a:lnTo>
                  <a:lnTo>
                    <a:pt x="87807" y="52679"/>
                  </a:lnTo>
                  <a:lnTo>
                    <a:pt x="87807" y="35115"/>
                  </a:lnTo>
                  <a:close/>
                </a:path>
                <a:path w="720090" h="70485">
                  <a:moveTo>
                    <a:pt x="122936" y="52679"/>
                  </a:moveTo>
                  <a:lnTo>
                    <a:pt x="105371" y="52679"/>
                  </a:lnTo>
                  <a:lnTo>
                    <a:pt x="105371" y="70243"/>
                  </a:lnTo>
                  <a:lnTo>
                    <a:pt x="122936" y="70243"/>
                  </a:lnTo>
                  <a:lnTo>
                    <a:pt x="122936" y="52679"/>
                  </a:lnTo>
                  <a:close/>
                </a:path>
                <a:path w="720090" h="70485">
                  <a:moveTo>
                    <a:pt x="140500" y="17564"/>
                  </a:moveTo>
                  <a:lnTo>
                    <a:pt x="122936" y="17564"/>
                  </a:lnTo>
                  <a:lnTo>
                    <a:pt x="105371" y="17564"/>
                  </a:lnTo>
                  <a:lnTo>
                    <a:pt x="105371" y="35128"/>
                  </a:lnTo>
                  <a:lnTo>
                    <a:pt x="122936" y="35128"/>
                  </a:lnTo>
                  <a:lnTo>
                    <a:pt x="140500" y="35128"/>
                  </a:lnTo>
                  <a:lnTo>
                    <a:pt x="140500" y="17564"/>
                  </a:lnTo>
                  <a:close/>
                </a:path>
                <a:path w="720090" h="70485">
                  <a:moveTo>
                    <a:pt x="210743" y="35115"/>
                  </a:moveTo>
                  <a:lnTo>
                    <a:pt x="193179" y="35115"/>
                  </a:lnTo>
                  <a:lnTo>
                    <a:pt x="193179" y="52679"/>
                  </a:lnTo>
                  <a:lnTo>
                    <a:pt x="175615" y="52679"/>
                  </a:lnTo>
                  <a:lnTo>
                    <a:pt x="175615" y="35128"/>
                  </a:lnTo>
                  <a:lnTo>
                    <a:pt x="193179" y="35128"/>
                  </a:lnTo>
                  <a:lnTo>
                    <a:pt x="193179" y="17564"/>
                  </a:lnTo>
                  <a:lnTo>
                    <a:pt x="175615" y="17564"/>
                  </a:lnTo>
                  <a:lnTo>
                    <a:pt x="175615" y="35115"/>
                  </a:lnTo>
                  <a:lnTo>
                    <a:pt x="158051" y="35115"/>
                  </a:lnTo>
                  <a:lnTo>
                    <a:pt x="158051" y="52679"/>
                  </a:lnTo>
                  <a:lnTo>
                    <a:pt x="158051" y="70243"/>
                  </a:lnTo>
                  <a:lnTo>
                    <a:pt x="175615" y="70243"/>
                  </a:lnTo>
                  <a:lnTo>
                    <a:pt x="193179" y="70243"/>
                  </a:lnTo>
                  <a:lnTo>
                    <a:pt x="210743" y="70243"/>
                  </a:lnTo>
                  <a:lnTo>
                    <a:pt x="210743" y="52679"/>
                  </a:lnTo>
                  <a:lnTo>
                    <a:pt x="210743" y="35115"/>
                  </a:lnTo>
                  <a:close/>
                </a:path>
                <a:path w="720090" h="70485">
                  <a:moveTo>
                    <a:pt x="228295" y="0"/>
                  </a:moveTo>
                  <a:lnTo>
                    <a:pt x="210743" y="0"/>
                  </a:lnTo>
                  <a:lnTo>
                    <a:pt x="193179" y="0"/>
                  </a:lnTo>
                  <a:lnTo>
                    <a:pt x="193179" y="17564"/>
                  </a:lnTo>
                  <a:lnTo>
                    <a:pt x="210731" y="17564"/>
                  </a:lnTo>
                  <a:lnTo>
                    <a:pt x="228295" y="17564"/>
                  </a:lnTo>
                  <a:lnTo>
                    <a:pt x="228295" y="0"/>
                  </a:lnTo>
                  <a:close/>
                </a:path>
                <a:path w="720090" h="70485">
                  <a:moveTo>
                    <a:pt x="316103" y="52679"/>
                  </a:moveTo>
                  <a:lnTo>
                    <a:pt x="298538" y="52679"/>
                  </a:lnTo>
                  <a:lnTo>
                    <a:pt x="298538" y="70243"/>
                  </a:lnTo>
                  <a:lnTo>
                    <a:pt x="316103" y="70243"/>
                  </a:lnTo>
                  <a:lnTo>
                    <a:pt x="316103" y="52679"/>
                  </a:lnTo>
                  <a:close/>
                </a:path>
                <a:path w="720090" h="70485">
                  <a:moveTo>
                    <a:pt x="316103" y="0"/>
                  </a:moveTo>
                  <a:lnTo>
                    <a:pt x="298538" y="0"/>
                  </a:lnTo>
                  <a:lnTo>
                    <a:pt x="298538" y="17564"/>
                  </a:lnTo>
                  <a:lnTo>
                    <a:pt x="280987" y="17564"/>
                  </a:lnTo>
                  <a:lnTo>
                    <a:pt x="280987" y="0"/>
                  </a:lnTo>
                  <a:lnTo>
                    <a:pt x="263423" y="0"/>
                  </a:lnTo>
                  <a:lnTo>
                    <a:pt x="263423" y="17564"/>
                  </a:lnTo>
                  <a:lnTo>
                    <a:pt x="245859" y="17564"/>
                  </a:lnTo>
                  <a:lnTo>
                    <a:pt x="245859" y="35115"/>
                  </a:lnTo>
                  <a:lnTo>
                    <a:pt x="228295" y="35115"/>
                  </a:lnTo>
                  <a:lnTo>
                    <a:pt x="228295" y="52679"/>
                  </a:lnTo>
                  <a:lnTo>
                    <a:pt x="228295" y="70243"/>
                  </a:lnTo>
                  <a:lnTo>
                    <a:pt x="245859" y="70243"/>
                  </a:lnTo>
                  <a:lnTo>
                    <a:pt x="263423" y="70243"/>
                  </a:lnTo>
                  <a:lnTo>
                    <a:pt x="263423" y="52679"/>
                  </a:lnTo>
                  <a:lnTo>
                    <a:pt x="245859" y="52679"/>
                  </a:lnTo>
                  <a:lnTo>
                    <a:pt x="245859" y="35128"/>
                  </a:lnTo>
                  <a:lnTo>
                    <a:pt x="316103" y="35128"/>
                  </a:lnTo>
                  <a:lnTo>
                    <a:pt x="316103" y="17564"/>
                  </a:lnTo>
                  <a:lnTo>
                    <a:pt x="316103" y="0"/>
                  </a:lnTo>
                  <a:close/>
                </a:path>
                <a:path w="720090" h="70485">
                  <a:moveTo>
                    <a:pt x="351218" y="0"/>
                  </a:moveTo>
                  <a:lnTo>
                    <a:pt x="333654" y="0"/>
                  </a:lnTo>
                  <a:lnTo>
                    <a:pt x="333654" y="17564"/>
                  </a:lnTo>
                  <a:lnTo>
                    <a:pt x="351218" y="17564"/>
                  </a:lnTo>
                  <a:lnTo>
                    <a:pt x="351218" y="0"/>
                  </a:lnTo>
                  <a:close/>
                </a:path>
                <a:path w="720090" h="70485">
                  <a:moveTo>
                    <a:pt x="386346" y="35115"/>
                  </a:moveTo>
                  <a:lnTo>
                    <a:pt x="368782" y="35115"/>
                  </a:lnTo>
                  <a:lnTo>
                    <a:pt x="368782" y="17564"/>
                  </a:lnTo>
                  <a:lnTo>
                    <a:pt x="351218" y="17564"/>
                  </a:lnTo>
                  <a:lnTo>
                    <a:pt x="351218" y="35115"/>
                  </a:lnTo>
                  <a:lnTo>
                    <a:pt x="351218" y="52679"/>
                  </a:lnTo>
                  <a:lnTo>
                    <a:pt x="368782" y="52679"/>
                  </a:lnTo>
                  <a:lnTo>
                    <a:pt x="386346" y="52679"/>
                  </a:lnTo>
                  <a:lnTo>
                    <a:pt x="386346" y="35115"/>
                  </a:lnTo>
                  <a:close/>
                </a:path>
                <a:path w="720090" h="70485">
                  <a:moveTo>
                    <a:pt x="386346" y="0"/>
                  </a:moveTo>
                  <a:lnTo>
                    <a:pt x="368782" y="0"/>
                  </a:lnTo>
                  <a:lnTo>
                    <a:pt x="368782" y="17564"/>
                  </a:lnTo>
                  <a:lnTo>
                    <a:pt x="386346" y="17564"/>
                  </a:lnTo>
                  <a:lnTo>
                    <a:pt x="386346" y="0"/>
                  </a:lnTo>
                  <a:close/>
                </a:path>
                <a:path w="720090" h="70485">
                  <a:moveTo>
                    <a:pt x="403910" y="52679"/>
                  </a:moveTo>
                  <a:lnTo>
                    <a:pt x="386346" y="52679"/>
                  </a:lnTo>
                  <a:lnTo>
                    <a:pt x="386346" y="70243"/>
                  </a:lnTo>
                  <a:lnTo>
                    <a:pt x="403910" y="70243"/>
                  </a:lnTo>
                  <a:lnTo>
                    <a:pt x="403910" y="52679"/>
                  </a:lnTo>
                  <a:close/>
                </a:path>
                <a:path w="720090" h="70485">
                  <a:moveTo>
                    <a:pt x="439026" y="0"/>
                  </a:moveTo>
                  <a:lnTo>
                    <a:pt x="421462" y="0"/>
                  </a:lnTo>
                  <a:lnTo>
                    <a:pt x="403898" y="0"/>
                  </a:lnTo>
                  <a:lnTo>
                    <a:pt x="403898" y="17564"/>
                  </a:lnTo>
                  <a:lnTo>
                    <a:pt x="421462" y="17564"/>
                  </a:lnTo>
                  <a:lnTo>
                    <a:pt x="439026" y="17564"/>
                  </a:lnTo>
                  <a:lnTo>
                    <a:pt x="439026" y="0"/>
                  </a:lnTo>
                  <a:close/>
                </a:path>
                <a:path w="720090" h="70485">
                  <a:moveTo>
                    <a:pt x="526834" y="52679"/>
                  </a:moveTo>
                  <a:lnTo>
                    <a:pt x="509270" y="52679"/>
                  </a:lnTo>
                  <a:lnTo>
                    <a:pt x="509270" y="70243"/>
                  </a:lnTo>
                  <a:lnTo>
                    <a:pt x="526834" y="70243"/>
                  </a:lnTo>
                  <a:lnTo>
                    <a:pt x="526834" y="52679"/>
                  </a:lnTo>
                  <a:close/>
                </a:path>
                <a:path w="720090" h="70485">
                  <a:moveTo>
                    <a:pt x="597077" y="52679"/>
                  </a:moveTo>
                  <a:lnTo>
                    <a:pt x="579513" y="52679"/>
                  </a:lnTo>
                  <a:lnTo>
                    <a:pt x="579513" y="70243"/>
                  </a:lnTo>
                  <a:lnTo>
                    <a:pt x="597077" y="70243"/>
                  </a:lnTo>
                  <a:lnTo>
                    <a:pt x="597077" y="52679"/>
                  </a:lnTo>
                  <a:close/>
                </a:path>
                <a:path w="720090" h="70485">
                  <a:moveTo>
                    <a:pt x="632193" y="35115"/>
                  </a:moveTo>
                  <a:lnTo>
                    <a:pt x="614641" y="35115"/>
                  </a:lnTo>
                  <a:lnTo>
                    <a:pt x="597077" y="35115"/>
                  </a:lnTo>
                  <a:lnTo>
                    <a:pt x="597077" y="52679"/>
                  </a:lnTo>
                  <a:lnTo>
                    <a:pt x="614629" y="52679"/>
                  </a:lnTo>
                  <a:lnTo>
                    <a:pt x="614629" y="70243"/>
                  </a:lnTo>
                  <a:lnTo>
                    <a:pt x="632193" y="70243"/>
                  </a:lnTo>
                  <a:lnTo>
                    <a:pt x="632193" y="52679"/>
                  </a:lnTo>
                  <a:lnTo>
                    <a:pt x="632193" y="35115"/>
                  </a:lnTo>
                  <a:close/>
                </a:path>
                <a:path w="720090" h="70485">
                  <a:moveTo>
                    <a:pt x="649757" y="0"/>
                  </a:moveTo>
                  <a:lnTo>
                    <a:pt x="649757" y="0"/>
                  </a:lnTo>
                  <a:lnTo>
                    <a:pt x="509270" y="0"/>
                  </a:lnTo>
                  <a:lnTo>
                    <a:pt x="509270" y="17564"/>
                  </a:lnTo>
                  <a:lnTo>
                    <a:pt x="491705" y="17564"/>
                  </a:lnTo>
                  <a:lnTo>
                    <a:pt x="474154" y="17564"/>
                  </a:lnTo>
                  <a:lnTo>
                    <a:pt x="474154" y="0"/>
                  </a:lnTo>
                  <a:lnTo>
                    <a:pt x="456590" y="0"/>
                  </a:lnTo>
                  <a:lnTo>
                    <a:pt x="456590" y="17564"/>
                  </a:lnTo>
                  <a:lnTo>
                    <a:pt x="474141" y="17564"/>
                  </a:lnTo>
                  <a:lnTo>
                    <a:pt x="474141" y="35115"/>
                  </a:lnTo>
                  <a:lnTo>
                    <a:pt x="474141" y="52679"/>
                  </a:lnTo>
                  <a:lnTo>
                    <a:pt x="456590" y="52679"/>
                  </a:lnTo>
                  <a:lnTo>
                    <a:pt x="439026" y="52679"/>
                  </a:lnTo>
                  <a:lnTo>
                    <a:pt x="439026" y="35128"/>
                  </a:lnTo>
                  <a:lnTo>
                    <a:pt x="456590" y="35128"/>
                  </a:lnTo>
                  <a:lnTo>
                    <a:pt x="456590" y="17564"/>
                  </a:lnTo>
                  <a:lnTo>
                    <a:pt x="439026" y="17564"/>
                  </a:lnTo>
                  <a:lnTo>
                    <a:pt x="439026" y="35115"/>
                  </a:lnTo>
                  <a:lnTo>
                    <a:pt x="421462" y="35115"/>
                  </a:lnTo>
                  <a:lnTo>
                    <a:pt x="421462" y="52679"/>
                  </a:lnTo>
                  <a:lnTo>
                    <a:pt x="421462" y="70243"/>
                  </a:lnTo>
                  <a:lnTo>
                    <a:pt x="439026" y="70243"/>
                  </a:lnTo>
                  <a:lnTo>
                    <a:pt x="456590" y="70243"/>
                  </a:lnTo>
                  <a:lnTo>
                    <a:pt x="474141" y="70243"/>
                  </a:lnTo>
                  <a:lnTo>
                    <a:pt x="491705" y="70243"/>
                  </a:lnTo>
                  <a:lnTo>
                    <a:pt x="491705" y="52679"/>
                  </a:lnTo>
                  <a:lnTo>
                    <a:pt x="509270" y="52679"/>
                  </a:lnTo>
                  <a:lnTo>
                    <a:pt x="509270" y="35128"/>
                  </a:lnTo>
                  <a:lnTo>
                    <a:pt x="526834" y="35128"/>
                  </a:lnTo>
                  <a:lnTo>
                    <a:pt x="526834" y="17564"/>
                  </a:lnTo>
                  <a:lnTo>
                    <a:pt x="544385" y="17564"/>
                  </a:lnTo>
                  <a:lnTo>
                    <a:pt x="561949" y="17564"/>
                  </a:lnTo>
                  <a:lnTo>
                    <a:pt x="561949" y="35115"/>
                  </a:lnTo>
                  <a:lnTo>
                    <a:pt x="544385" y="35115"/>
                  </a:lnTo>
                  <a:lnTo>
                    <a:pt x="544385" y="52679"/>
                  </a:lnTo>
                  <a:lnTo>
                    <a:pt x="544385" y="70243"/>
                  </a:lnTo>
                  <a:lnTo>
                    <a:pt x="561949" y="70243"/>
                  </a:lnTo>
                  <a:lnTo>
                    <a:pt x="561949" y="52679"/>
                  </a:lnTo>
                  <a:lnTo>
                    <a:pt x="579513" y="52679"/>
                  </a:lnTo>
                  <a:lnTo>
                    <a:pt x="579513" y="35128"/>
                  </a:lnTo>
                  <a:lnTo>
                    <a:pt x="579513" y="17564"/>
                  </a:lnTo>
                  <a:lnTo>
                    <a:pt x="597077" y="17564"/>
                  </a:lnTo>
                  <a:lnTo>
                    <a:pt x="614629" y="17564"/>
                  </a:lnTo>
                  <a:lnTo>
                    <a:pt x="632193" y="17564"/>
                  </a:lnTo>
                  <a:lnTo>
                    <a:pt x="649757" y="17564"/>
                  </a:lnTo>
                  <a:lnTo>
                    <a:pt x="649757" y="0"/>
                  </a:lnTo>
                  <a:close/>
                </a:path>
                <a:path w="720090" h="70485">
                  <a:moveTo>
                    <a:pt x="720001" y="0"/>
                  </a:moveTo>
                  <a:lnTo>
                    <a:pt x="702437" y="0"/>
                  </a:lnTo>
                  <a:lnTo>
                    <a:pt x="684872" y="0"/>
                  </a:lnTo>
                  <a:lnTo>
                    <a:pt x="684872" y="17564"/>
                  </a:lnTo>
                  <a:lnTo>
                    <a:pt x="667321" y="17564"/>
                  </a:lnTo>
                  <a:lnTo>
                    <a:pt x="667321" y="35115"/>
                  </a:lnTo>
                  <a:lnTo>
                    <a:pt x="649757" y="35115"/>
                  </a:lnTo>
                  <a:lnTo>
                    <a:pt x="649757" y="52679"/>
                  </a:lnTo>
                  <a:lnTo>
                    <a:pt x="667321" y="52679"/>
                  </a:lnTo>
                  <a:lnTo>
                    <a:pt x="667321" y="35128"/>
                  </a:lnTo>
                  <a:lnTo>
                    <a:pt x="684885" y="35128"/>
                  </a:lnTo>
                  <a:lnTo>
                    <a:pt x="684885" y="17564"/>
                  </a:lnTo>
                  <a:lnTo>
                    <a:pt x="702437" y="17564"/>
                  </a:lnTo>
                  <a:lnTo>
                    <a:pt x="720001" y="17564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hlinkClick r:id="rId2"/>
            </p:cNvPr>
            <p:cNvSpPr/>
            <p:nvPr/>
          </p:nvSpPr>
          <p:spPr>
            <a:xfrm>
              <a:off x="755992" y="2356992"/>
              <a:ext cx="720090" cy="88265"/>
            </a:xfrm>
            <a:custGeom>
              <a:avLst/>
              <a:gdLst/>
              <a:ahLst/>
              <a:cxnLst/>
              <a:rect l="l" t="t" r="r" b="b"/>
              <a:pathLst>
                <a:path w="720090" h="88264">
                  <a:moveTo>
                    <a:pt x="17564" y="70243"/>
                  </a:moveTo>
                  <a:lnTo>
                    <a:pt x="0" y="70243"/>
                  </a:lnTo>
                  <a:lnTo>
                    <a:pt x="0" y="87807"/>
                  </a:lnTo>
                  <a:lnTo>
                    <a:pt x="17564" y="87807"/>
                  </a:lnTo>
                  <a:lnTo>
                    <a:pt x="17564" y="70243"/>
                  </a:lnTo>
                  <a:close/>
                </a:path>
                <a:path w="720090" h="88264">
                  <a:moveTo>
                    <a:pt x="17564" y="17564"/>
                  </a:moveTo>
                  <a:lnTo>
                    <a:pt x="0" y="17564"/>
                  </a:lnTo>
                  <a:lnTo>
                    <a:pt x="0" y="35128"/>
                  </a:lnTo>
                  <a:lnTo>
                    <a:pt x="17564" y="35128"/>
                  </a:lnTo>
                  <a:lnTo>
                    <a:pt x="17564" y="17564"/>
                  </a:lnTo>
                  <a:close/>
                </a:path>
                <a:path w="720090" h="88264">
                  <a:moveTo>
                    <a:pt x="52692" y="17564"/>
                  </a:moveTo>
                  <a:lnTo>
                    <a:pt x="35128" y="17564"/>
                  </a:lnTo>
                  <a:lnTo>
                    <a:pt x="35128" y="35128"/>
                  </a:lnTo>
                  <a:lnTo>
                    <a:pt x="35128" y="52679"/>
                  </a:lnTo>
                  <a:lnTo>
                    <a:pt x="17564" y="52679"/>
                  </a:lnTo>
                  <a:lnTo>
                    <a:pt x="17564" y="70243"/>
                  </a:lnTo>
                  <a:lnTo>
                    <a:pt x="35128" y="70243"/>
                  </a:lnTo>
                  <a:lnTo>
                    <a:pt x="52692" y="70243"/>
                  </a:lnTo>
                  <a:lnTo>
                    <a:pt x="52692" y="52692"/>
                  </a:lnTo>
                  <a:lnTo>
                    <a:pt x="52692" y="35128"/>
                  </a:lnTo>
                  <a:lnTo>
                    <a:pt x="52692" y="17564"/>
                  </a:lnTo>
                  <a:close/>
                </a:path>
                <a:path w="720090" h="88264">
                  <a:moveTo>
                    <a:pt x="105371" y="17564"/>
                  </a:moveTo>
                  <a:lnTo>
                    <a:pt x="87807" y="17564"/>
                  </a:lnTo>
                  <a:lnTo>
                    <a:pt x="87807" y="35128"/>
                  </a:lnTo>
                  <a:lnTo>
                    <a:pt x="105371" y="35128"/>
                  </a:lnTo>
                  <a:lnTo>
                    <a:pt x="105371" y="17564"/>
                  </a:lnTo>
                  <a:close/>
                </a:path>
                <a:path w="720090" h="88264">
                  <a:moveTo>
                    <a:pt x="122936" y="35128"/>
                  </a:moveTo>
                  <a:lnTo>
                    <a:pt x="105371" y="35128"/>
                  </a:lnTo>
                  <a:lnTo>
                    <a:pt x="105371" y="52679"/>
                  </a:lnTo>
                  <a:lnTo>
                    <a:pt x="87807" y="52679"/>
                  </a:lnTo>
                  <a:lnTo>
                    <a:pt x="70243" y="52679"/>
                  </a:lnTo>
                  <a:lnTo>
                    <a:pt x="70243" y="70243"/>
                  </a:lnTo>
                  <a:lnTo>
                    <a:pt x="87807" y="70243"/>
                  </a:lnTo>
                  <a:lnTo>
                    <a:pt x="87807" y="87807"/>
                  </a:lnTo>
                  <a:lnTo>
                    <a:pt x="105371" y="87807"/>
                  </a:lnTo>
                  <a:lnTo>
                    <a:pt x="122936" y="87807"/>
                  </a:lnTo>
                  <a:lnTo>
                    <a:pt x="122936" y="70243"/>
                  </a:lnTo>
                  <a:lnTo>
                    <a:pt x="105371" y="70243"/>
                  </a:lnTo>
                  <a:lnTo>
                    <a:pt x="105371" y="52692"/>
                  </a:lnTo>
                  <a:lnTo>
                    <a:pt x="122936" y="52692"/>
                  </a:lnTo>
                  <a:lnTo>
                    <a:pt x="122936" y="35128"/>
                  </a:lnTo>
                  <a:close/>
                </a:path>
                <a:path w="720090" h="88264">
                  <a:moveTo>
                    <a:pt x="351218" y="17564"/>
                  </a:moveTo>
                  <a:lnTo>
                    <a:pt x="333667" y="17564"/>
                  </a:lnTo>
                  <a:lnTo>
                    <a:pt x="316103" y="17564"/>
                  </a:lnTo>
                  <a:lnTo>
                    <a:pt x="298538" y="17564"/>
                  </a:lnTo>
                  <a:lnTo>
                    <a:pt x="298538" y="35128"/>
                  </a:lnTo>
                  <a:lnTo>
                    <a:pt x="280974" y="35128"/>
                  </a:lnTo>
                  <a:lnTo>
                    <a:pt x="280974" y="52679"/>
                  </a:lnTo>
                  <a:lnTo>
                    <a:pt x="263423" y="52679"/>
                  </a:lnTo>
                  <a:lnTo>
                    <a:pt x="263423" y="35128"/>
                  </a:lnTo>
                  <a:lnTo>
                    <a:pt x="263423" y="17564"/>
                  </a:lnTo>
                  <a:lnTo>
                    <a:pt x="245859" y="17564"/>
                  </a:lnTo>
                  <a:lnTo>
                    <a:pt x="228295" y="17564"/>
                  </a:lnTo>
                  <a:lnTo>
                    <a:pt x="228295" y="35128"/>
                  </a:lnTo>
                  <a:lnTo>
                    <a:pt x="210743" y="35128"/>
                  </a:lnTo>
                  <a:lnTo>
                    <a:pt x="210743" y="17564"/>
                  </a:lnTo>
                  <a:lnTo>
                    <a:pt x="193179" y="17564"/>
                  </a:lnTo>
                  <a:lnTo>
                    <a:pt x="193179" y="35128"/>
                  </a:lnTo>
                  <a:lnTo>
                    <a:pt x="175615" y="35128"/>
                  </a:lnTo>
                  <a:lnTo>
                    <a:pt x="158051" y="35128"/>
                  </a:lnTo>
                  <a:lnTo>
                    <a:pt x="158051" y="17564"/>
                  </a:lnTo>
                  <a:lnTo>
                    <a:pt x="140487" y="17564"/>
                  </a:lnTo>
                  <a:lnTo>
                    <a:pt x="140487" y="87807"/>
                  </a:lnTo>
                  <a:lnTo>
                    <a:pt x="158051" y="87807"/>
                  </a:lnTo>
                  <a:lnTo>
                    <a:pt x="158051" y="70243"/>
                  </a:lnTo>
                  <a:lnTo>
                    <a:pt x="158051" y="52692"/>
                  </a:lnTo>
                  <a:lnTo>
                    <a:pt x="175615" y="52692"/>
                  </a:lnTo>
                  <a:lnTo>
                    <a:pt x="193179" y="52692"/>
                  </a:lnTo>
                  <a:lnTo>
                    <a:pt x="193179" y="70243"/>
                  </a:lnTo>
                  <a:lnTo>
                    <a:pt x="210743" y="70243"/>
                  </a:lnTo>
                  <a:lnTo>
                    <a:pt x="210743" y="52692"/>
                  </a:lnTo>
                  <a:lnTo>
                    <a:pt x="228295" y="52692"/>
                  </a:lnTo>
                  <a:lnTo>
                    <a:pt x="228295" y="70243"/>
                  </a:lnTo>
                  <a:lnTo>
                    <a:pt x="245859" y="70243"/>
                  </a:lnTo>
                  <a:lnTo>
                    <a:pt x="245859" y="52692"/>
                  </a:lnTo>
                  <a:lnTo>
                    <a:pt x="263423" y="52692"/>
                  </a:lnTo>
                  <a:lnTo>
                    <a:pt x="263423" y="70243"/>
                  </a:lnTo>
                  <a:lnTo>
                    <a:pt x="280987" y="70243"/>
                  </a:lnTo>
                  <a:lnTo>
                    <a:pt x="280987" y="52692"/>
                  </a:lnTo>
                  <a:lnTo>
                    <a:pt x="298538" y="52692"/>
                  </a:lnTo>
                  <a:lnTo>
                    <a:pt x="316103" y="52692"/>
                  </a:lnTo>
                  <a:lnTo>
                    <a:pt x="316103" y="70243"/>
                  </a:lnTo>
                  <a:lnTo>
                    <a:pt x="333667" y="70243"/>
                  </a:lnTo>
                  <a:lnTo>
                    <a:pt x="333667" y="52692"/>
                  </a:lnTo>
                  <a:lnTo>
                    <a:pt x="333667" y="35128"/>
                  </a:lnTo>
                  <a:lnTo>
                    <a:pt x="351218" y="35128"/>
                  </a:lnTo>
                  <a:lnTo>
                    <a:pt x="351218" y="17564"/>
                  </a:lnTo>
                  <a:close/>
                </a:path>
                <a:path w="720090" h="88264">
                  <a:moveTo>
                    <a:pt x="667321" y="17564"/>
                  </a:moveTo>
                  <a:lnTo>
                    <a:pt x="649757" y="17564"/>
                  </a:lnTo>
                  <a:lnTo>
                    <a:pt x="632193" y="17564"/>
                  </a:lnTo>
                  <a:lnTo>
                    <a:pt x="632193" y="35128"/>
                  </a:lnTo>
                  <a:lnTo>
                    <a:pt x="614641" y="35128"/>
                  </a:lnTo>
                  <a:lnTo>
                    <a:pt x="614641" y="17564"/>
                  </a:lnTo>
                  <a:lnTo>
                    <a:pt x="632193" y="17564"/>
                  </a:lnTo>
                  <a:lnTo>
                    <a:pt x="632193" y="0"/>
                  </a:lnTo>
                  <a:lnTo>
                    <a:pt x="614629" y="0"/>
                  </a:lnTo>
                  <a:lnTo>
                    <a:pt x="614629" y="17564"/>
                  </a:lnTo>
                  <a:lnTo>
                    <a:pt x="597077" y="17564"/>
                  </a:lnTo>
                  <a:lnTo>
                    <a:pt x="597077" y="35128"/>
                  </a:lnTo>
                  <a:lnTo>
                    <a:pt x="597077" y="52679"/>
                  </a:lnTo>
                  <a:lnTo>
                    <a:pt x="579513" y="52679"/>
                  </a:lnTo>
                  <a:lnTo>
                    <a:pt x="579513" y="35128"/>
                  </a:lnTo>
                  <a:lnTo>
                    <a:pt x="561949" y="35128"/>
                  </a:lnTo>
                  <a:lnTo>
                    <a:pt x="561949" y="52679"/>
                  </a:lnTo>
                  <a:lnTo>
                    <a:pt x="544398" y="52679"/>
                  </a:lnTo>
                  <a:lnTo>
                    <a:pt x="544398" y="35128"/>
                  </a:lnTo>
                  <a:lnTo>
                    <a:pt x="561949" y="35128"/>
                  </a:lnTo>
                  <a:lnTo>
                    <a:pt x="561949" y="17564"/>
                  </a:lnTo>
                  <a:lnTo>
                    <a:pt x="491705" y="17564"/>
                  </a:lnTo>
                  <a:lnTo>
                    <a:pt x="491705" y="35128"/>
                  </a:lnTo>
                  <a:lnTo>
                    <a:pt x="474154" y="35128"/>
                  </a:lnTo>
                  <a:lnTo>
                    <a:pt x="456590" y="35128"/>
                  </a:lnTo>
                  <a:lnTo>
                    <a:pt x="439026" y="35128"/>
                  </a:lnTo>
                  <a:lnTo>
                    <a:pt x="439026" y="52679"/>
                  </a:lnTo>
                  <a:lnTo>
                    <a:pt x="421462" y="52679"/>
                  </a:lnTo>
                  <a:lnTo>
                    <a:pt x="403910" y="52679"/>
                  </a:lnTo>
                  <a:lnTo>
                    <a:pt x="403910" y="35128"/>
                  </a:lnTo>
                  <a:lnTo>
                    <a:pt x="421462" y="35128"/>
                  </a:lnTo>
                  <a:lnTo>
                    <a:pt x="421462" y="17564"/>
                  </a:lnTo>
                  <a:lnTo>
                    <a:pt x="403898" y="17564"/>
                  </a:lnTo>
                  <a:lnTo>
                    <a:pt x="403898" y="35128"/>
                  </a:lnTo>
                  <a:lnTo>
                    <a:pt x="386346" y="35128"/>
                  </a:lnTo>
                  <a:lnTo>
                    <a:pt x="368782" y="35128"/>
                  </a:lnTo>
                  <a:lnTo>
                    <a:pt x="368782" y="52679"/>
                  </a:lnTo>
                  <a:lnTo>
                    <a:pt x="368782" y="70243"/>
                  </a:lnTo>
                  <a:lnTo>
                    <a:pt x="386346" y="70243"/>
                  </a:lnTo>
                  <a:lnTo>
                    <a:pt x="403898" y="70243"/>
                  </a:lnTo>
                  <a:lnTo>
                    <a:pt x="421462" y="70243"/>
                  </a:lnTo>
                  <a:lnTo>
                    <a:pt x="439026" y="70243"/>
                  </a:lnTo>
                  <a:lnTo>
                    <a:pt x="439026" y="52692"/>
                  </a:lnTo>
                  <a:lnTo>
                    <a:pt x="456590" y="52692"/>
                  </a:lnTo>
                  <a:lnTo>
                    <a:pt x="474141" y="52692"/>
                  </a:lnTo>
                  <a:lnTo>
                    <a:pt x="474141" y="70243"/>
                  </a:lnTo>
                  <a:lnTo>
                    <a:pt x="491705" y="70243"/>
                  </a:lnTo>
                  <a:lnTo>
                    <a:pt x="491705" y="52692"/>
                  </a:lnTo>
                  <a:lnTo>
                    <a:pt x="509270" y="52692"/>
                  </a:lnTo>
                  <a:lnTo>
                    <a:pt x="509270" y="35128"/>
                  </a:lnTo>
                  <a:lnTo>
                    <a:pt x="526834" y="35128"/>
                  </a:lnTo>
                  <a:lnTo>
                    <a:pt x="526834" y="52692"/>
                  </a:lnTo>
                  <a:lnTo>
                    <a:pt x="544385" y="52692"/>
                  </a:lnTo>
                  <a:lnTo>
                    <a:pt x="544385" y="70243"/>
                  </a:lnTo>
                  <a:lnTo>
                    <a:pt x="561949" y="70243"/>
                  </a:lnTo>
                  <a:lnTo>
                    <a:pt x="579513" y="70243"/>
                  </a:lnTo>
                  <a:lnTo>
                    <a:pt x="667321" y="70243"/>
                  </a:lnTo>
                  <a:lnTo>
                    <a:pt x="667321" y="52679"/>
                  </a:lnTo>
                  <a:lnTo>
                    <a:pt x="649757" y="52679"/>
                  </a:lnTo>
                  <a:lnTo>
                    <a:pt x="649757" y="35128"/>
                  </a:lnTo>
                  <a:lnTo>
                    <a:pt x="667321" y="35128"/>
                  </a:lnTo>
                  <a:lnTo>
                    <a:pt x="667321" y="17564"/>
                  </a:lnTo>
                  <a:close/>
                </a:path>
                <a:path w="720090" h="88264">
                  <a:moveTo>
                    <a:pt x="702437" y="52679"/>
                  </a:moveTo>
                  <a:lnTo>
                    <a:pt x="684872" y="52679"/>
                  </a:lnTo>
                  <a:lnTo>
                    <a:pt x="684872" y="70243"/>
                  </a:lnTo>
                  <a:lnTo>
                    <a:pt x="702437" y="70243"/>
                  </a:lnTo>
                  <a:lnTo>
                    <a:pt x="702437" y="52679"/>
                  </a:lnTo>
                  <a:close/>
                </a:path>
                <a:path w="720090" h="88264">
                  <a:moveTo>
                    <a:pt x="720001" y="17564"/>
                  </a:moveTo>
                  <a:lnTo>
                    <a:pt x="702437" y="17564"/>
                  </a:lnTo>
                  <a:lnTo>
                    <a:pt x="684885" y="17564"/>
                  </a:lnTo>
                  <a:lnTo>
                    <a:pt x="684885" y="0"/>
                  </a:lnTo>
                  <a:lnTo>
                    <a:pt x="667321" y="0"/>
                  </a:lnTo>
                  <a:lnTo>
                    <a:pt x="667321" y="17564"/>
                  </a:lnTo>
                  <a:lnTo>
                    <a:pt x="684872" y="17564"/>
                  </a:lnTo>
                  <a:lnTo>
                    <a:pt x="684872" y="35128"/>
                  </a:lnTo>
                  <a:lnTo>
                    <a:pt x="702437" y="35128"/>
                  </a:lnTo>
                  <a:lnTo>
                    <a:pt x="720001" y="35128"/>
                  </a:lnTo>
                  <a:lnTo>
                    <a:pt x="720001" y="17564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hlinkClick r:id="rId2"/>
            </p:cNvPr>
            <p:cNvSpPr/>
            <p:nvPr/>
          </p:nvSpPr>
          <p:spPr>
            <a:xfrm>
              <a:off x="755992" y="2427236"/>
              <a:ext cx="720090" cy="70485"/>
            </a:xfrm>
            <a:custGeom>
              <a:avLst/>
              <a:gdLst/>
              <a:ahLst/>
              <a:cxnLst/>
              <a:rect l="l" t="t" r="r" b="b"/>
              <a:pathLst>
                <a:path w="720090" h="70485">
                  <a:moveTo>
                    <a:pt x="35128" y="17564"/>
                  </a:moveTo>
                  <a:lnTo>
                    <a:pt x="17564" y="17564"/>
                  </a:lnTo>
                  <a:lnTo>
                    <a:pt x="0" y="17564"/>
                  </a:lnTo>
                  <a:lnTo>
                    <a:pt x="0" y="35128"/>
                  </a:lnTo>
                  <a:lnTo>
                    <a:pt x="0" y="52679"/>
                  </a:lnTo>
                  <a:lnTo>
                    <a:pt x="0" y="70243"/>
                  </a:lnTo>
                  <a:lnTo>
                    <a:pt x="17564" y="70243"/>
                  </a:lnTo>
                  <a:lnTo>
                    <a:pt x="17564" y="52692"/>
                  </a:lnTo>
                  <a:lnTo>
                    <a:pt x="17564" y="35128"/>
                  </a:lnTo>
                  <a:lnTo>
                    <a:pt x="35128" y="35128"/>
                  </a:lnTo>
                  <a:lnTo>
                    <a:pt x="35128" y="17564"/>
                  </a:lnTo>
                  <a:close/>
                </a:path>
                <a:path w="720090" h="70485">
                  <a:moveTo>
                    <a:pt x="175615" y="0"/>
                  </a:moveTo>
                  <a:lnTo>
                    <a:pt x="158051" y="0"/>
                  </a:lnTo>
                  <a:lnTo>
                    <a:pt x="140487" y="0"/>
                  </a:lnTo>
                  <a:lnTo>
                    <a:pt x="140487" y="17564"/>
                  </a:lnTo>
                  <a:lnTo>
                    <a:pt x="122936" y="17564"/>
                  </a:lnTo>
                  <a:lnTo>
                    <a:pt x="122936" y="35128"/>
                  </a:lnTo>
                  <a:lnTo>
                    <a:pt x="105371" y="35128"/>
                  </a:lnTo>
                  <a:lnTo>
                    <a:pt x="87807" y="35128"/>
                  </a:lnTo>
                  <a:lnTo>
                    <a:pt x="87807" y="17564"/>
                  </a:lnTo>
                  <a:lnTo>
                    <a:pt x="70256" y="17564"/>
                  </a:lnTo>
                  <a:lnTo>
                    <a:pt x="52692" y="17564"/>
                  </a:lnTo>
                  <a:lnTo>
                    <a:pt x="52692" y="35128"/>
                  </a:lnTo>
                  <a:lnTo>
                    <a:pt x="52692" y="52679"/>
                  </a:lnTo>
                  <a:lnTo>
                    <a:pt x="35128" y="52679"/>
                  </a:lnTo>
                  <a:lnTo>
                    <a:pt x="35128" y="70243"/>
                  </a:lnTo>
                  <a:lnTo>
                    <a:pt x="52692" y="70243"/>
                  </a:lnTo>
                  <a:lnTo>
                    <a:pt x="52692" y="52692"/>
                  </a:lnTo>
                  <a:lnTo>
                    <a:pt x="70243" y="52692"/>
                  </a:lnTo>
                  <a:lnTo>
                    <a:pt x="87807" y="52692"/>
                  </a:lnTo>
                  <a:lnTo>
                    <a:pt x="87807" y="70243"/>
                  </a:lnTo>
                  <a:lnTo>
                    <a:pt x="105371" y="70243"/>
                  </a:lnTo>
                  <a:lnTo>
                    <a:pt x="105371" y="52692"/>
                  </a:lnTo>
                  <a:lnTo>
                    <a:pt x="122936" y="52692"/>
                  </a:lnTo>
                  <a:lnTo>
                    <a:pt x="122936" y="70243"/>
                  </a:lnTo>
                  <a:lnTo>
                    <a:pt x="140500" y="70243"/>
                  </a:lnTo>
                  <a:lnTo>
                    <a:pt x="140500" y="52692"/>
                  </a:lnTo>
                  <a:lnTo>
                    <a:pt x="140500" y="35128"/>
                  </a:lnTo>
                  <a:lnTo>
                    <a:pt x="158051" y="35128"/>
                  </a:lnTo>
                  <a:lnTo>
                    <a:pt x="158051" y="17564"/>
                  </a:lnTo>
                  <a:lnTo>
                    <a:pt x="175615" y="17564"/>
                  </a:lnTo>
                  <a:lnTo>
                    <a:pt x="175615" y="0"/>
                  </a:lnTo>
                  <a:close/>
                </a:path>
                <a:path w="720090" h="70485">
                  <a:moveTo>
                    <a:pt x="193179" y="52679"/>
                  </a:moveTo>
                  <a:lnTo>
                    <a:pt x="175615" y="52679"/>
                  </a:lnTo>
                  <a:lnTo>
                    <a:pt x="175615" y="35128"/>
                  </a:lnTo>
                  <a:lnTo>
                    <a:pt x="158051" y="35128"/>
                  </a:lnTo>
                  <a:lnTo>
                    <a:pt x="158051" y="52679"/>
                  </a:lnTo>
                  <a:lnTo>
                    <a:pt x="158051" y="70243"/>
                  </a:lnTo>
                  <a:lnTo>
                    <a:pt x="175615" y="70243"/>
                  </a:lnTo>
                  <a:lnTo>
                    <a:pt x="193179" y="70243"/>
                  </a:lnTo>
                  <a:lnTo>
                    <a:pt x="193179" y="52679"/>
                  </a:lnTo>
                  <a:close/>
                </a:path>
                <a:path w="720090" h="70485">
                  <a:moveTo>
                    <a:pt x="228295" y="0"/>
                  </a:moveTo>
                  <a:lnTo>
                    <a:pt x="210743" y="0"/>
                  </a:lnTo>
                  <a:lnTo>
                    <a:pt x="193179" y="0"/>
                  </a:lnTo>
                  <a:lnTo>
                    <a:pt x="193179" y="17564"/>
                  </a:lnTo>
                  <a:lnTo>
                    <a:pt x="175615" y="17564"/>
                  </a:lnTo>
                  <a:lnTo>
                    <a:pt x="175615" y="35128"/>
                  </a:lnTo>
                  <a:lnTo>
                    <a:pt x="193179" y="35128"/>
                  </a:lnTo>
                  <a:lnTo>
                    <a:pt x="210743" y="35128"/>
                  </a:lnTo>
                  <a:lnTo>
                    <a:pt x="210743" y="17564"/>
                  </a:lnTo>
                  <a:lnTo>
                    <a:pt x="228295" y="17564"/>
                  </a:lnTo>
                  <a:lnTo>
                    <a:pt x="228295" y="0"/>
                  </a:lnTo>
                  <a:close/>
                </a:path>
                <a:path w="720090" h="70485">
                  <a:moveTo>
                    <a:pt x="245859" y="52679"/>
                  </a:moveTo>
                  <a:lnTo>
                    <a:pt x="228295" y="52679"/>
                  </a:lnTo>
                  <a:lnTo>
                    <a:pt x="228295" y="70243"/>
                  </a:lnTo>
                  <a:lnTo>
                    <a:pt x="245859" y="70243"/>
                  </a:lnTo>
                  <a:lnTo>
                    <a:pt x="245859" y="52679"/>
                  </a:lnTo>
                  <a:close/>
                </a:path>
                <a:path w="720090" h="70485">
                  <a:moveTo>
                    <a:pt x="368782" y="17564"/>
                  </a:moveTo>
                  <a:lnTo>
                    <a:pt x="351218" y="17564"/>
                  </a:lnTo>
                  <a:lnTo>
                    <a:pt x="351218" y="35128"/>
                  </a:lnTo>
                  <a:lnTo>
                    <a:pt x="368782" y="35128"/>
                  </a:lnTo>
                  <a:lnTo>
                    <a:pt x="368782" y="17564"/>
                  </a:lnTo>
                  <a:close/>
                </a:path>
                <a:path w="720090" h="70485">
                  <a:moveTo>
                    <a:pt x="403910" y="35128"/>
                  </a:moveTo>
                  <a:lnTo>
                    <a:pt x="386346" y="35128"/>
                  </a:lnTo>
                  <a:lnTo>
                    <a:pt x="386346" y="52679"/>
                  </a:lnTo>
                  <a:lnTo>
                    <a:pt x="368782" y="52679"/>
                  </a:lnTo>
                  <a:lnTo>
                    <a:pt x="351218" y="52679"/>
                  </a:lnTo>
                  <a:lnTo>
                    <a:pt x="351218" y="35128"/>
                  </a:lnTo>
                  <a:lnTo>
                    <a:pt x="333667" y="35128"/>
                  </a:lnTo>
                  <a:lnTo>
                    <a:pt x="316103" y="35128"/>
                  </a:lnTo>
                  <a:lnTo>
                    <a:pt x="298538" y="35128"/>
                  </a:lnTo>
                  <a:lnTo>
                    <a:pt x="280987" y="35128"/>
                  </a:lnTo>
                  <a:lnTo>
                    <a:pt x="280987" y="17564"/>
                  </a:lnTo>
                  <a:lnTo>
                    <a:pt x="351218" y="17564"/>
                  </a:lnTo>
                  <a:lnTo>
                    <a:pt x="351218" y="0"/>
                  </a:lnTo>
                  <a:lnTo>
                    <a:pt x="280974" y="0"/>
                  </a:lnTo>
                  <a:lnTo>
                    <a:pt x="280974" y="17564"/>
                  </a:lnTo>
                  <a:lnTo>
                    <a:pt x="263423" y="17564"/>
                  </a:lnTo>
                  <a:lnTo>
                    <a:pt x="245859" y="17564"/>
                  </a:lnTo>
                  <a:lnTo>
                    <a:pt x="228295" y="17564"/>
                  </a:lnTo>
                  <a:lnTo>
                    <a:pt x="228295" y="35128"/>
                  </a:lnTo>
                  <a:lnTo>
                    <a:pt x="245859" y="35128"/>
                  </a:lnTo>
                  <a:lnTo>
                    <a:pt x="263423" y="35128"/>
                  </a:lnTo>
                  <a:lnTo>
                    <a:pt x="280974" y="35128"/>
                  </a:lnTo>
                  <a:lnTo>
                    <a:pt x="280974" y="52692"/>
                  </a:lnTo>
                  <a:lnTo>
                    <a:pt x="298538" y="52692"/>
                  </a:lnTo>
                  <a:lnTo>
                    <a:pt x="316103" y="52692"/>
                  </a:lnTo>
                  <a:lnTo>
                    <a:pt x="333654" y="52692"/>
                  </a:lnTo>
                  <a:lnTo>
                    <a:pt x="333654" y="70243"/>
                  </a:lnTo>
                  <a:lnTo>
                    <a:pt x="351218" y="70243"/>
                  </a:lnTo>
                  <a:lnTo>
                    <a:pt x="368782" y="70243"/>
                  </a:lnTo>
                  <a:lnTo>
                    <a:pt x="386346" y="70243"/>
                  </a:lnTo>
                  <a:lnTo>
                    <a:pt x="403910" y="70243"/>
                  </a:lnTo>
                  <a:lnTo>
                    <a:pt x="403910" y="52692"/>
                  </a:lnTo>
                  <a:lnTo>
                    <a:pt x="403910" y="35128"/>
                  </a:lnTo>
                  <a:close/>
                </a:path>
                <a:path w="720090" h="70485">
                  <a:moveTo>
                    <a:pt x="403910" y="0"/>
                  </a:moveTo>
                  <a:lnTo>
                    <a:pt x="386346" y="0"/>
                  </a:lnTo>
                  <a:lnTo>
                    <a:pt x="368782" y="0"/>
                  </a:lnTo>
                  <a:lnTo>
                    <a:pt x="368782" y="17564"/>
                  </a:lnTo>
                  <a:lnTo>
                    <a:pt x="386346" y="17564"/>
                  </a:lnTo>
                  <a:lnTo>
                    <a:pt x="403910" y="17564"/>
                  </a:lnTo>
                  <a:lnTo>
                    <a:pt x="403910" y="0"/>
                  </a:lnTo>
                  <a:close/>
                </a:path>
                <a:path w="720090" h="70485">
                  <a:moveTo>
                    <a:pt x="509270" y="17564"/>
                  </a:moveTo>
                  <a:lnTo>
                    <a:pt x="491705" y="17564"/>
                  </a:lnTo>
                  <a:lnTo>
                    <a:pt x="491705" y="0"/>
                  </a:lnTo>
                  <a:lnTo>
                    <a:pt x="474141" y="0"/>
                  </a:lnTo>
                  <a:lnTo>
                    <a:pt x="474141" y="17564"/>
                  </a:lnTo>
                  <a:lnTo>
                    <a:pt x="456590" y="17564"/>
                  </a:lnTo>
                  <a:lnTo>
                    <a:pt x="456590" y="0"/>
                  </a:lnTo>
                  <a:lnTo>
                    <a:pt x="439026" y="0"/>
                  </a:lnTo>
                  <a:lnTo>
                    <a:pt x="439026" y="17564"/>
                  </a:lnTo>
                  <a:lnTo>
                    <a:pt x="421462" y="17564"/>
                  </a:lnTo>
                  <a:lnTo>
                    <a:pt x="421462" y="35128"/>
                  </a:lnTo>
                  <a:lnTo>
                    <a:pt x="439026" y="35128"/>
                  </a:lnTo>
                  <a:lnTo>
                    <a:pt x="456590" y="35128"/>
                  </a:lnTo>
                  <a:lnTo>
                    <a:pt x="456590" y="52692"/>
                  </a:lnTo>
                  <a:lnTo>
                    <a:pt x="474154" y="52692"/>
                  </a:lnTo>
                  <a:lnTo>
                    <a:pt x="474154" y="35128"/>
                  </a:lnTo>
                  <a:lnTo>
                    <a:pt x="491705" y="35128"/>
                  </a:lnTo>
                  <a:lnTo>
                    <a:pt x="509270" y="35128"/>
                  </a:lnTo>
                  <a:lnTo>
                    <a:pt x="509270" y="17564"/>
                  </a:lnTo>
                  <a:close/>
                </a:path>
                <a:path w="720090" h="70485">
                  <a:moveTo>
                    <a:pt x="526834" y="0"/>
                  </a:moveTo>
                  <a:lnTo>
                    <a:pt x="509270" y="0"/>
                  </a:lnTo>
                  <a:lnTo>
                    <a:pt x="509270" y="17564"/>
                  </a:lnTo>
                  <a:lnTo>
                    <a:pt x="526834" y="17564"/>
                  </a:lnTo>
                  <a:lnTo>
                    <a:pt x="526834" y="0"/>
                  </a:lnTo>
                  <a:close/>
                </a:path>
                <a:path w="720090" h="70485">
                  <a:moveTo>
                    <a:pt x="579513" y="0"/>
                  </a:moveTo>
                  <a:lnTo>
                    <a:pt x="561949" y="0"/>
                  </a:lnTo>
                  <a:lnTo>
                    <a:pt x="544385" y="0"/>
                  </a:lnTo>
                  <a:lnTo>
                    <a:pt x="544385" y="17564"/>
                  </a:lnTo>
                  <a:lnTo>
                    <a:pt x="561949" y="17564"/>
                  </a:lnTo>
                  <a:lnTo>
                    <a:pt x="579513" y="17564"/>
                  </a:lnTo>
                  <a:lnTo>
                    <a:pt x="579513" y="0"/>
                  </a:lnTo>
                  <a:close/>
                </a:path>
                <a:path w="720090" h="70485">
                  <a:moveTo>
                    <a:pt x="702437" y="35128"/>
                  </a:moveTo>
                  <a:lnTo>
                    <a:pt x="684872" y="35128"/>
                  </a:lnTo>
                  <a:lnTo>
                    <a:pt x="684872" y="52692"/>
                  </a:lnTo>
                  <a:lnTo>
                    <a:pt x="702437" y="52692"/>
                  </a:lnTo>
                  <a:lnTo>
                    <a:pt x="702437" y="35128"/>
                  </a:lnTo>
                  <a:close/>
                </a:path>
                <a:path w="720090" h="70485">
                  <a:moveTo>
                    <a:pt x="720001" y="0"/>
                  </a:moveTo>
                  <a:lnTo>
                    <a:pt x="720001" y="0"/>
                  </a:lnTo>
                  <a:lnTo>
                    <a:pt x="649757" y="0"/>
                  </a:lnTo>
                  <a:lnTo>
                    <a:pt x="649757" y="17564"/>
                  </a:lnTo>
                  <a:lnTo>
                    <a:pt x="632193" y="17564"/>
                  </a:lnTo>
                  <a:lnTo>
                    <a:pt x="614641" y="17564"/>
                  </a:lnTo>
                  <a:lnTo>
                    <a:pt x="614641" y="0"/>
                  </a:lnTo>
                  <a:lnTo>
                    <a:pt x="597077" y="0"/>
                  </a:lnTo>
                  <a:lnTo>
                    <a:pt x="597077" y="17564"/>
                  </a:lnTo>
                  <a:lnTo>
                    <a:pt x="614629" y="17564"/>
                  </a:lnTo>
                  <a:lnTo>
                    <a:pt x="614629" y="35128"/>
                  </a:lnTo>
                  <a:lnTo>
                    <a:pt x="597077" y="35128"/>
                  </a:lnTo>
                  <a:lnTo>
                    <a:pt x="597077" y="17564"/>
                  </a:lnTo>
                  <a:lnTo>
                    <a:pt x="579513" y="17564"/>
                  </a:lnTo>
                  <a:lnTo>
                    <a:pt x="579513" y="35128"/>
                  </a:lnTo>
                  <a:lnTo>
                    <a:pt x="561949" y="35128"/>
                  </a:lnTo>
                  <a:lnTo>
                    <a:pt x="561949" y="52692"/>
                  </a:lnTo>
                  <a:lnTo>
                    <a:pt x="579513" y="52692"/>
                  </a:lnTo>
                  <a:lnTo>
                    <a:pt x="597077" y="52692"/>
                  </a:lnTo>
                  <a:lnTo>
                    <a:pt x="614641" y="52692"/>
                  </a:lnTo>
                  <a:lnTo>
                    <a:pt x="614641" y="35128"/>
                  </a:lnTo>
                  <a:lnTo>
                    <a:pt x="632193" y="35128"/>
                  </a:lnTo>
                  <a:lnTo>
                    <a:pt x="649757" y="35128"/>
                  </a:lnTo>
                  <a:lnTo>
                    <a:pt x="649757" y="52692"/>
                  </a:lnTo>
                  <a:lnTo>
                    <a:pt x="667321" y="52692"/>
                  </a:lnTo>
                  <a:lnTo>
                    <a:pt x="667321" y="35128"/>
                  </a:lnTo>
                  <a:lnTo>
                    <a:pt x="667321" y="17564"/>
                  </a:lnTo>
                  <a:lnTo>
                    <a:pt x="684872" y="17564"/>
                  </a:lnTo>
                  <a:lnTo>
                    <a:pt x="702437" y="17564"/>
                  </a:lnTo>
                  <a:lnTo>
                    <a:pt x="702437" y="35128"/>
                  </a:lnTo>
                  <a:lnTo>
                    <a:pt x="720001" y="35128"/>
                  </a:lnTo>
                  <a:lnTo>
                    <a:pt x="720001" y="17564"/>
                  </a:lnTo>
                  <a:lnTo>
                    <a:pt x="720001" y="0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hlinkClick r:id="rId2"/>
            </p:cNvPr>
            <p:cNvSpPr/>
            <p:nvPr/>
          </p:nvSpPr>
          <p:spPr>
            <a:xfrm>
              <a:off x="755992" y="2479916"/>
              <a:ext cx="720090" cy="70485"/>
            </a:xfrm>
            <a:custGeom>
              <a:avLst/>
              <a:gdLst/>
              <a:ahLst/>
              <a:cxnLst/>
              <a:rect l="l" t="t" r="r" b="b"/>
              <a:pathLst>
                <a:path w="720090" h="70485">
                  <a:moveTo>
                    <a:pt x="17564" y="17564"/>
                  </a:moveTo>
                  <a:lnTo>
                    <a:pt x="0" y="17564"/>
                  </a:lnTo>
                  <a:lnTo>
                    <a:pt x="0" y="35128"/>
                  </a:lnTo>
                  <a:lnTo>
                    <a:pt x="17564" y="35128"/>
                  </a:lnTo>
                  <a:lnTo>
                    <a:pt x="17564" y="17564"/>
                  </a:lnTo>
                  <a:close/>
                </a:path>
                <a:path w="720090" h="70485">
                  <a:moveTo>
                    <a:pt x="122936" y="52692"/>
                  </a:moveTo>
                  <a:lnTo>
                    <a:pt x="122936" y="52692"/>
                  </a:lnTo>
                  <a:lnTo>
                    <a:pt x="0" y="52692"/>
                  </a:lnTo>
                  <a:lnTo>
                    <a:pt x="0" y="70256"/>
                  </a:lnTo>
                  <a:lnTo>
                    <a:pt x="122936" y="70256"/>
                  </a:lnTo>
                  <a:lnTo>
                    <a:pt x="122936" y="52692"/>
                  </a:lnTo>
                  <a:close/>
                </a:path>
                <a:path w="720090" h="70485">
                  <a:moveTo>
                    <a:pt x="263423" y="52692"/>
                  </a:moveTo>
                  <a:lnTo>
                    <a:pt x="245859" y="52692"/>
                  </a:lnTo>
                  <a:lnTo>
                    <a:pt x="245859" y="35128"/>
                  </a:lnTo>
                  <a:lnTo>
                    <a:pt x="228295" y="35128"/>
                  </a:lnTo>
                  <a:lnTo>
                    <a:pt x="228295" y="52692"/>
                  </a:lnTo>
                  <a:lnTo>
                    <a:pt x="210743" y="52692"/>
                  </a:lnTo>
                  <a:lnTo>
                    <a:pt x="210743" y="35128"/>
                  </a:lnTo>
                  <a:lnTo>
                    <a:pt x="210743" y="17564"/>
                  </a:lnTo>
                  <a:lnTo>
                    <a:pt x="193179" y="17564"/>
                  </a:lnTo>
                  <a:lnTo>
                    <a:pt x="193179" y="35128"/>
                  </a:lnTo>
                  <a:lnTo>
                    <a:pt x="175615" y="35128"/>
                  </a:lnTo>
                  <a:lnTo>
                    <a:pt x="158051" y="35128"/>
                  </a:lnTo>
                  <a:lnTo>
                    <a:pt x="140500" y="35128"/>
                  </a:lnTo>
                  <a:lnTo>
                    <a:pt x="140500" y="17564"/>
                  </a:lnTo>
                  <a:lnTo>
                    <a:pt x="35128" y="17564"/>
                  </a:lnTo>
                  <a:lnTo>
                    <a:pt x="35128" y="35128"/>
                  </a:lnTo>
                  <a:lnTo>
                    <a:pt x="140487" y="35128"/>
                  </a:lnTo>
                  <a:lnTo>
                    <a:pt x="140487" y="52692"/>
                  </a:lnTo>
                  <a:lnTo>
                    <a:pt x="158051" y="52692"/>
                  </a:lnTo>
                  <a:lnTo>
                    <a:pt x="175615" y="52692"/>
                  </a:lnTo>
                  <a:lnTo>
                    <a:pt x="193179" y="52692"/>
                  </a:lnTo>
                  <a:lnTo>
                    <a:pt x="210731" y="52692"/>
                  </a:lnTo>
                  <a:lnTo>
                    <a:pt x="210731" y="70256"/>
                  </a:lnTo>
                  <a:lnTo>
                    <a:pt x="228295" y="70256"/>
                  </a:lnTo>
                  <a:lnTo>
                    <a:pt x="245859" y="70256"/>
                  </a:lnTo>
                  <a:lnTo>
                    <a:pt x="263423" y="70256"/>
                  </a:lnTo>
                  <a:lnTo>
                    <a:pt x="263423" y="52692"/>
                  </a:lnTo>
                  <a:close/>
                </a:path>
                <a:path w="720090" h="70485">
                  <a:moveTo>
                    <a:pt x="280987" y="17564"/>
                  </a:moveTo>
                  <a:lnTo>
                    <a:pt x="263423" y="17564"/>
                  </a:lnTo>
                  <a:lnTo>
                    <a:pt x="263423" y="35128"/>
                  </a:lnTo>
                  <a:lnTo>
                    <a:pt x="263423" y="52692"/>
                  </a:lnTo>
                  <a:lnTo>
                    <a:pt x="280987" y="52692"/>
                  </a:lnTo>
                  <a:lnTo>
                    <a:pt x="280987" y="35128"/>
                  </a:lnTo>
                  <a:lnTo>
                    <a:pt x="280987" y="17564"/>
                  </a:lnTo>
                  <a:close/>
                </a:path>
                <a:path w="720090" h="70485">
                  <a:moveTo>
                    <a:pt x="403910" y="0"/>
                  </a:moveTo>
                  <a:lnTo>
                    <a:pt x="386346" y="0"/>
                  </a:lnTo>
                  <a:lnTo>
                    <a:pt x="386346" y="17564"/>
                  </a:lnTo>
                  <a:lnTo>
                    <a:pt x="386346" y="35128"/>
                  </a:lnTo>
                  <a:lnTo>
                    <a:pt x="368782" y="35128"/>
                  </a:lnTo>
                  <a:lnTo>
                    <a:pt x="368782" y="17564"/>
                  </a:lnTo>
                  <a:lnTo>
                    <a:pt x="351218" y="17564"/>
                  </a:lnTo>
                  <a:lnTo>
                    <a:pt x="333654" y="17564"/>
                  </a:lnTo>
                  <a:lnTo>
                    <a:pt x="333654" y="35128"/>
                  </a:lnTo>
                  <a:lnTo>
                    <a:pt x="316103" y="35128"/>
                  </a:lnTo>
                  <a:lnTo>
                    <a:pt x="316103" y="17564"/>
                  </a:lnTo>
                  <a:lnTo>
                    <a:pt x="298538" y="17564"/>
                  </a:lnTo>
                  <a:lnTo>
                    <a:pt x="298538" y="35128"/>
                  </a:lnTo>
                  <a:lnTo>
                    <a:pt x="298538" y="52692"/>
                  </a:lnTo>
                  <a:lnTo>
                    <a:pt x="298538" y="70256"/>
                  </a:lnTo>
                  <a:lnTo>
                    <a:pt x="316103" y="70256"/>
                  </a:lnTo>
                  <a:lnTo>
                    <a:pt x="316103" y="52692"/>
                  </a:lnTo>
                  <a:lnTo>
                    <a:pt x="333654" y="52692"/>
                  </a:lnTo>
                  <a:lnTo>
                    <a:pt x="351218" y="52692"/>
                  </a:lnTo>
                  <a:lnTo>
                    <a:pt x="351218" y="70256"/>
                  </a:lnTo>
                  <a:lnTo>
                    <a:pt x="368782" y="70256"/>
                  </a:lnTo>
                  <a:lnTo>
                    <a:pt x="386346" y="70256"/>
                  </a:lnTo>
                  <a:lnTo>
                    <a:pt x="386346" y="52692"/>
                  </a:lnTo>
                  <a:lnTo>
                    <a:pt x="403910" y="52692"/>
                  </a:lnTo>
                  <a:lnTo>
                    <a:pt x="403910" y="35128"/>
                  </a:lnTo>
                  <a:lnTo>
                    <a:pt x="403910" y="17564"/>
                  </a:lnTo>
                  <a:lnTo>
                    <a:pt x="403910" y="0"/>
                  </a:lnTo>
                  <a:close/>
                </a:path>
                <a:path w="720090" h="70485">
                  <a:moveTo>
                    <a:pt x="509270" y="52692"/>
                  </a:moveTo>
                  <a:lnTo>
                    <a:pt x="491705" y="52692"/>
                  </a:lnTo>
                  <a:lnTo>
                    <a:pt x="474154" y="52692"/>
                  </a:lnTo>
                  <a:lnTo>
                    <a:pt x="474154" y="35128"/>
                  </a:lnTo>
                  <a:lnTo>
                    <a:pt x="474154" y="17564"/>
                  </a:lnTo>
                  <a:lnTo>
                    <a:pt x="474154" y="0"/>
                  </a:lnTo>
                  <a:lnTo>
                    <a:pt x="456590" y="0"/>
                  </a:lnTo>
                  <a:lnTo>
                    <a:pt x="456590" y="17564"/>
                  </a:lnTo>
                  <a:lnTo>
                    <a:pt x="439026" y="17564"/>
                  </a:lnTo>
                  <a:lnTo>
                    <a:pt x="439026" y="0"/>
                  </a:lnTo>
                  <a:lnTo>
                    <a:pt x="421462" y="0"/>
                  </a:lnTo>
                  <a:lnTo>
                    <a:pt x="421462" y="17564"/>
                  </a:lnTo>
                  <a:lnTo>
                    <a:pt x="421462" y="35128"/>
                  </a:lnTo>
                  <a:lnTo>
                    <a:pt x="439026" y="35128"/>
                  </a:lnTo>
                  <a:lnTo>
                    <a:pt x="439026" y="52692"/>
                  </a:lnTo>
                  <a:lnTo>
                    <a:pt x="439026" y="70256"/>
                  </a:lnTo>
                  <a:lnTo>
                    <a:pt x="456590" y="70256"/>
                  </a:lnTo>
                  <a:lnTo>
                    <a:pt x="474141" y="70256"/>
                  </a:lnTo>
                  <a:lnTo>
                    <a:pt x="491705" y="70256"/>
                  </a:lnTo>
                  <a:lnTo>
                    <a:pt x="509270" y="70256"/>
                  </a:lnTo>
                  <a:lnTo>
                    <a:pt x="509270" y="52692"/>
                  </a:lnTo>
                  <a:close/>
                </a:path>
                <a:path w="720090" h="70485">
                  <a:moveTo>
                    <a:pt x="526834" y="17564"/>
                  </a:moveTo>
                  <a:lnTo>
                    <a:pt x="509270" y="17564"/>
                  </a:lnTo>
                  <a:lnTo>
                    <a:pt x="509270" y="0"/>
                  </a:lnTo>
                  <a:lnTo>
                    <a:pt x="491705" y="0"/>
                  </a:lnTo>
                  <a:lnTo>
                    <a:pt x="491705" y="17564"/>
                  </a:lnTo>
                  <a:lnTo>
                    <a:pt x="491705" y="35128"/>
                  </a:lnTo>
                  <a:lnTo>
                    <a:pt x="509270" y="35128"/>
                  </a:lnTo>
                  <a:lnTo>
                    <a:pt x="526834" y="35128"/>
                  </a:lnTo>
                  <a:lnTo>
                    <a:pt x="526834" y="17564"/>
                  </a:lnTo>
                  <a:close/>
                </a:path>
                <a:path w="720090" h="70485">
                  <a:moveTo>
                    <a:pt x="544398" y="0"/>
                  </a:moveTo>
                  <a:lnTo>
                    <a:pt x="526834" y="0"/>
                  </a:lnTo>
                  <a:lnTo>
                    <a:pt x="526834" y="17564"/>
                  </a:lnTo>
                  <a:lnTo>
                    <a:pt x="544398" y="17564"/>
                  </a:lnTo>
                  <a:lnTo>
                    <a:pt x="544398" y="0"/>
                  </a:lnTo>
                  <a:close/>
                </a:path>
                <a:path w="720090" h="70485">
                  <a:moveTo>
                    <a:pt x="667321" y="35128"/>
                  </a:moveTo>
                  <a:lnTo>
                    <a:pt x="649757" y="35128"/>
                  </a:lnTo>
                  <a:lnTo>
                    <a:pt x="649757" y="17564"/>
                  </a:lnTo>
                  <a:lnTo>
                    <a:pt x="632193" y="17564"/>
                  </a:lnTo>
                  <a:lnTo>
                    <a:pt x="632193" y="0"/>
                  </a:lnTo>
                  <a:lnTo>
                    <a:pt x="614641" y="0"/>
                  </a:lnTo>
                  <a:lnTo>
                    <a:pt x="597077" y="0"/>
                  </a:lnTo>
                  <a:lnTo>
                    <a:pt x="579513" y="0"/>
                  </a:lnTo>
                  <a:lnTo>
                    <a:pt x="579513" y="17564"/>
                  </a:lnTo>
                  <a:lnTo>
                    <a:pt x="561949" y="17564"/>
                  </a:lnTo>
                  <a:lnTo>
                    <a:pt x="561949" y="35128"/>
                  </a:lnTo>
                  <a:lnTo>
                    <a:pt x="561949" y="52692"/>
                  </a:lnTo>
                  <a:lnTo>
                    <a:pt x="579513" y="52692"/>
                  </a:lnTo>
                  <a:lnTo>
                    <a:pt x="579513" y="35128"/>
                  </a:lnTo>
                  <a:lnTo>
                    <a:pt x="597077" y="35128"/>
                  </a:lnTo>
                  <a:lnTo>
                    <a:pt x="614629" y="35128"/>
                  </a:lnTo>
                  <a:lnTo>
                    <a:pt x="632193" y="35128"/>
                  </a:lnTo>
                  <a:lnTo>
                    <a:pt x="632193" y="52692"/>
                  </a:lnTo>
                  <a:lnTo>
                    <a:pt x="649757" y="52692"/>
                  </a:lnTo>
                  <a:lnTo>
                    <a:pt x="667321" y="52692"/>
                  </a:lnTo>
                  <a:lnTo>
                    <a:pt x="667321" y="35128"/>
                  </a:lnTo>
                  <a:close/>
                </a:path>
                <a:path w="720090" h="70485">
                  <a:moveTo>
                    <a:pt x="720001" y="17564"/>
                  </a:moveTo>
                  <a:lnTo>
                    <a:pt x="702437" y="17564"/>
                  </a:lnTo>
                  <a:lnTo>
                    <a:pt x="702437" y="0"/>
                  </a:lnTo>
                  <a:lnTo>
                    <a:pt x="684872" y="0"/>
                  </a:lnTo>
                  <a:lnTo>
                    <a:pt x="684872" y="17564"/>
                  </a:lnTo>
                  <a:lnTo>
                    <a:pt x="667321" y="17564"/>
                  </a:lnTo>
                  <a:lnTo>
                    <a:pt x="667321" y="35128"/>
                  </a:lnTo>
                  <a:lnTo>
                    <a:pt x="684872" y="35128"/>
                  </a:lnTo>
                  <a:lnTo>
                    <a:pt x="684872" y="52692"/>
                  </a:lnTo>
                  <a:lnTo>
                    <a:pt x="702437" y="52692"/>
                  </a:lnTo>
                  <a:lnTo>
                    <a:pt x="720001" y="52692"/>
                  </a:lnTo>
                  <a:lnTo>
                    <a:pt x="720001" y="35128"/>
                  </a:lnTo>
                  <a:lnTo>
                    <a:pt x="720001" y="17564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2"/>
            </p:cNvPr>
            <p:cNvSpPr/>
            <p:nvPr/>
          </p:nvSpPr>
          <p:spPr>
            <a:xfrm>
              <a:off x="755992" y="2532608"/>
              <a:ext cx="720090" cy="70485"/>
            </a:xfrm>
            <a:custGeom>
              <a:avLst/>
              <a:gdLst/>
              <a:ahLst/>
              <a:cxnLst/>
              <a:rect l="l" t="t" r="r" b="b"/>
              <a:pathLst>
                <a:path w="720090" h="70485">
                  <a:moveTo>
                    <a:pt x="17564" y="17551"/>
                  </a:moveTo>
                  <a:lnTo>
                    <a:pt x="0" y="17551"/>
                  </a:lnTo>
                  <a:lnTo>
                    <a:pt x="0" y="35115"/>
                  </a:lnTo>
                  <a:lnTo>
                    <a:pt x="0" y="52679"/>
                  </a:lnTo>
                  <a:lnTo>
                    <a:pt x="0" y="70243"/>
                  </a:lnTo>
                  <a:lnTo>
                    <a:pt x="17564" y="70243"/>
                  </a:lnTo>
                  <a:lnTo>
                    <a:pt x="17564" y="52679"/>
                  </a:lnTo>
                  <a:lnTo>
                    <a:pt x="17564" y="35115"/>
                  </a:lnTo>
                  <a:lnTo>
                    <a:pt x="17564" y="17551"/>
                  </a:lnTo>
                  <a:close/>
                </a:path>
                <a:path w="720090" h="70485">
                  <a:moveTo>
                    <a:pt x="87807" y="35115"/>
                  </a:moveTo>
                  <a:lnTo>
                    <a:pt x="70256" y="35115"/>
                  </a:lnTo>
                  <a:lnTo>
                    <a:pt x="52692" y="35115"/>
                  </a:lnTo>
                  <a:lnTo>
                    <a:pt x="35128" y="35115"/>
                  </a:lnTo>
                  <a:lnTo>
                    <a:pt x="35128" y="52679"/>
                  </a:lnTo>
                  <a:lnTo>
                    <a:pt x="35128" y="70243"/>
                  </a:lnTo>
                  <a:lnTo>
                    <a:pt x="52692" y="70243"/>
                  </a:lnTo>
                  <a:lnTo>
                    <a:pt x="70243" y="70243"/>
                  </a:lnTo>
                  <a:lnTo>
                    <a:pt x="87807" y="70243"/>
                  </a:lnTo>
                  <a:lnTo>
                    <a:pt x="87807" y="52679"/>
                  </a:lnTo>
                  <a:lnTo>
                    <a:pt x="87807" y="35115"/>
                  </a:lnTo>
                  <a:close/>
                </a:path>
                <a:path w="720090" h="70485">
                  <a:moveTo>
                    <a:pt x="122936" y="17551"/>
                  </a:moveTo>
                  <a:lnTo>
                    <a:pt x="105371" y="17551"/>
                  </a:lnTo>
                  <a:lnTo>
                    <a:pt x="105371" y="35115"/>
                  </a:lnTo>
                  <a:lnTo>
                    <a:pt x="105371" y="52679"/>
                  </a:lnTo>
                  <a:lnTo>
                    <a:pt x="105371" y="70243"/>
                  </a:lnTo>
                  <a:lnTo>
                    <a:pt x="122936" y="70243"/>
                  </a:lnTo>
                  <a:lnTo>
                    <a:pt x="122936" y="52679"/>
                  </a:lnTo>
                  <a:lnTo>
                    <a:pt x="122936" y="35115"/>
                  </a:lnTo>
                  <a:lnTo>
                    <a:pt x="122936" y="17551"/>
                  </a:lnTo>
                  <a:close/>
                </a:path>
                <a:path w="720090" h="70485">
                  <a:moveTo>
                    <a:pt x="175615" y="52679"/>
                  </a:moveTo>
                  <a:lnTo>
                    <a:pt x="158051" y="52679"/>
                  </a:lnTo>
                  <a:lnTo>
                    <a:pt x="158051" y="35115"/>
                  </a:lnTo>
                  <a:lnTo>
                    <a:pt x="158051" y="17551"/>
                  </a:lnTo>
                  <a:lnTo>
                    <a:pt x="140487" y="17551"/>
                  </a:lnTo>
                  <a:lnTo>
                    <a:pt x="140487" y="35115"/>
                  </a:lnTo>
                  <a:lnTo>
                    <a:pt x="140487" y="52679"/>
                  </a:lnTo>
                  <a:lnTo>
                    <a:pt x="140487" y="70243"/>
                  </a:lnTo>
                  <a:lnTo>
                    <a:pt x="158051" y="70243"/>
                  </a:lnTo>
                  <a:lnTo>
                    <a:pt x="175615" y="70243"/>
                  </a:lnTo>
                  <a:lnTo>
                    <a:pt x="175615" y="52679"/>
                  </a:lnTo>
                  <a:close/>
                </a:path>
                <a:path w="720090" h="70485">
                  <a:moveTo>
                    <a:pt x="333667" y="52679"/>
                  </a:moveTo>
                  <a:lnTo>
                    <a:pt x="316103" y="52679"/>
                  </a:lnTo>
                  <a:lnTo>
                    <a:pt x="316103" y="70243"/>
                  </a:lnTo>
                  <a:lnTo>
                    <a:pt x="333667" y="70243"/>
                  </a:lnTo>
                  <a:lnTo>
                    <a:pt x="333667" y="52679"/>
                  </a:lnTo>
                  <a:close/>
                </a:path>
                <a:path w="720090" h="70485">
                  <a:moveTo>
                    <a:pt x="333667" y="17551"/>
                  </a:moveTo>
                  <a:lnTo>
                    <a:pt x="333667" y="17551"/>
                  </a:lnTo>
                  <a:lnTo>
                    <a:pt x="175615" y="17551"/>
                  </a:lnTo>
                  <a:lnTo>
                    <a:pt x="175615" y="35115"/>
                  </a:lnTo>
                  <a:lnTo>
                    <a:pt x="175615" y="52679"/>
                  </a:lnTo>
                  <a:lnTo>
                    <a:pt x="193179" y="52679"/>
                  </a:lnTo>
                  <a:lnTo>
                    <a:pt x="193179" y="35115"/>
                  </a:lnTo>
                  <a:lnTo>
                    <a:pt x="210731" y="35115"/>
                  </a:lnTo>
                  <a:lnTo>
                    <a:pt x="210731" y="52679"/>
                  </a:lnTo>
                  <a:lnTo>
                    <a:pt x="210731" y="70243"/>
                  </a:lnTo>
                  <a:lnTo>
                    <a:pt x="228295" y="70243"/>
                  </a:lnTo>
                  <a:lnTo>
                    <a:pt x="245859" y="70243"/>
                  </a:lnTo>
                  <a:lnTo>
                    <a:pt x="245859" y="52679"/>
                  </a:lnTo>
                  <a:lnTo>
                    <a:pt x="228295" y="52679"/>
                  </a:lnTo>
                  <a:lnTo>
                    <a:pt x="228295" y="35115"/>
                  </a:lnTo>
                  <a:lnTo>
                    <a:pt x="245859" y="35115"/>
                  </a:lnTo>
                  <a:lnTo>
                    <a:pt x="263423" y="35115"/>
                  </a:lnTo>
                  <a:lnTo>
                    <a:pt x="280974" y="35115"/>
                  </a:lnTo>
                  <a:lnTo>
                    <a:pt x="280974" y="52679"/>
                  </a:lnTo>
                  <a:lnTo>
                    <a:pt x="280974" y="70243"/>
                  </a:lnTo>
                  <a:lnTo>
                    <a:pt x="298538" y="70243"/>
                  </a:lnTo>
                  <a:lnTo>
                    <a:pt x="298538" y="52679"/>
                  </a:lnTo>
                  <a:lnTo>
                    <a:pt x="298538" y="35115"/>
                  </a:lnTo>
                  <a:lnTo>
                    <a:pt x="316103" y="35115"/>
                  </a:lnTo>
                  <a:lnTo>
                    <a:pt x="333667" y="35115"/>
                  </a:lnTo>
                  <a:lnTo>
                    <a:pt x="333667" y="17551"/>
                  </a:lnTo>
                  <a:close/>
                </a:path>
                <a:path w="720090" h="70485">
                  <a:moveTo>
                    <a:pt x="439026" y="52679"/>
                  </a:moveTo>
                  <a:lnTo>
                    <a:pt x="421462" y="52679"/>
                  </a:lnTo>
                  <a:lnTo>
                    <a:pt x="403910" y="52679"/>
                  </a:lnTo>
                  <a:lnTo>
                    <a:pt x="386346" y="52679"/>
                  </a:lnTo>
                  <a:lnTo>
                    <a:pt x="386346" y="35115"/>
                  </a:lnTo>
                  <a:lnTo>
                    <a:pt x="403910" y="35115"/>
                  </a:lnTo>
                  <a:lnTo>
                    <a:pt x="403910" y="17551"/>
                  </a:lnTo>
                  <a:lnTo>
                    <a:pt x="386346" y="17551"/>
                  </a:lnTo>
                  <a:lnTo>
                    <a:pt x="368782" y="17551"/>
                  </a:lnTo>
                  <a:lnTo>
                    <a:pt x="351218" y="17551"/>
                  </a:lnTo>
                  <a:lnTo>
                    <a:pt x="351218" y="35115"/>
                  </a:lnTo>
                  <a:lnTo>
                    <a:pt x="351218" y="52679"/>
                  </a:lnTo>
                  <a:lnTo>
                    <a:pt x="351218" y="70243"/>
                  </a:lnTo>
                  <a:lnTo>
                    <a:pt x="368782" y="70243"/>
                  </a:lnTo>
                  <a:lnTo>
                    <a:pt x="386346" y="70243"/>
                  </a:lnTo>
                  <a:lnTo>
                    <a:pt x="403898" y="70243"/>
                  </a:lnTo>
                  <a:lnTo>
                    <a:pt x="421462" y="70243"/>
                  </a:lnTo>
                  <a:lnTo>
                    <a:pt x="439026" y="70243"/>
                  </a:lnTo>
                  <a:lnTo>
                    <a:pt x="439026" y="52679"/>
                  </a:lnTo>
                  <a:close/>
                </a:path>
                <a:path w="720090" h="70485">
                  <a:moveTo>
                    <a:pt x="456590" y="17551"/>
                  </a:moveTo>
                  <a:lnTo>
                    <a:pt x="439026" y="17551"/>
                  </a:lnTo>
                  <a:lnTo>
                    <a:pt x="421462" y="17551"/>
                  </a:lnTo>
                  <a:lnTo>
                    <a:pt x="421462" y="35115"/>
                  </a:lnTo>
                  <a:lnTo>
                    <a:pt x="439026" y="35115"/>
                  </a:lnTo>
                  <a:lnTo>
                    <a:pt x="456590" y="35115"/>
                  </a:lnTo>
                  <a:lnTo>
                    <a:pt x="456590" y="17551"/>
                  </a:lnTo>
                  <a:close/>
                </a:path>
                <a:path w="720090" h="70485">
                  <a:moveTo>
                    <a:pt x="509270" y="52679"/>
                  </a:moveTo>
                  <a:lnTo>
                    <a:pt x="491705" y="52679"/>
                  </a:lnTo>
                  <a:lnTo>
                    <a:pt x="491705" y="70243"/>
                  </a:lnTo>
                  <a:lnTo>
                    <a:pt x="509270" y="70243"/>
                  </a:lnTo>
                  <a:lnTo>
                    <a:pt x="509270" y="52679"/>
                  </a:lnTo>
                  <a:close/>
                </a:path>
                <a:path w="720090" h="70485">
                  <a:moveTo>
                    <a:pt x="509270" y="0"/>
                  </a:moveTo>
                  <a:lnTo>
                    <a:pt x="491705" y="0"/>
                  </a:lnTo>
                  <a:lnTo>
                    <a:pt x="491705" y="17551"/>
                  </a:lnTo>
                  <a:lnTo>
                    <a:pt x="474141" y="17551"/>
                  </a:lnTo>
                  <a:lnTo>
                    <a:pt x="474141" y="35115"/>
                  </a:lnTo>
                  <a:lnTo>
                    <a:pt x="456590" y="35115"/>
                  </a:lnTo>
                  <a:lnTo>
                    <a:pt x="456590" y="52679"/>
                  </a:lnTo>
                  <a:lnTo>
                    <a:pt x="474141" y="52679"/>
                  </a:lnTo>
                  <a:lnTo>
                    <a:pt x="491705" y="52679"/>
                  </a:lnTo>
                  <a:lnTo>
                    <a:pt x="491705" y="35115"/>
                  </a:lnTo>
                  <a:lnTo>
                    <a:pt x="509270" y="35115"/>
                  </a:lnTo>
                  <a:lnTo>
                    <a:pt x="509270" y="17564"/>
                  </a:lnTo>
                  <a:lnTo>
                    <a:pt x="509270" y="0"/>
                  </a:lnTo>
                  <a:close/>
                </a:path>
                <a:path w="720090" h="70485">
                  <a:moveTo>
                    <a:pt x="614641" y="0"/>
                  </a:moveTo>
                  <a:lnTo>
                    <a:pt x="597077" y="0"/>
                  </a:lnTo>
                  <a:lnTo>
                    <a:pt x="597077" y="17564"/>
                  </a:lnTo>
                  <a:lnTo>
                    <a:pt x="614641" y="17564"/>
                  </a:lnTo>
                  <a:lnTo>
                    <a:pt x="614641" y="0"/>
                  </a:lnTo>
                  <a:close/>
                </a:path>
                <a:path w="720090" h="70485">
                  <a:moveTo>
                    <a:pt x="684885" y="0"/>
                  </a:moveTo>
                  <a:lnTo>
                    <a:pt x="667321" y="0"/>
                  </a:lnTo>
                  <a:lnTo>
                    <a:pt x="649757" y="0"/>
                  </a:lnTo>
                  <a:lnTo>
                    <a:pt x="632193" y="0"/>
                  </a:lnTo>
                  <a:lnTo>
                    <a:pt x="632193" y="17551"/>
                  </a:lnTo>
                  <a:lnTo>
                    <a:pt x="632193" y="35115"/>
                  </a:lnTo>
                  <a:lnTo>
                    <a:pt x="614641" y="35115"/>
                  </a:lnTo>
                  <a:lnTo>
                    <a:pt x="597077" y="35115"/>
                  </a:lnTo>
                  <a:lnTo>
                    <a:pt x="579513" y="35115"/>
                  </a:lnTo>
                  <a:lnTo>
                    <a:pt x="579513" y="17564"/>
                  </a:lnTo>
                  <a:lnTo>
                    <a:pt x="579513" y="0"/>
                  </a:lnTo>
                  <a:lnTo>
                    <a:pt x="561949" y="0"/>
                  </a:lnTo>
                  <a:lnTo>
                    <a:pt x="544398" y="0"/>
                  </a:lnTo>
                  <a:lnTo>
                    <a:pt x="526834" y="0"/>
                  </a:lnTo>
                  <a:lnTo>
                    <a:pt x="526834" y="17564"/>
                  </a:lnTo>
                  <a:lnTo>
                    <a:pt x="544385" y="17564"/>
                  </a:lnTo>
                  <a:lnTo>
                    <a:pt x="544385" y="35115"/>
                  </a:lnTo>
                  <a:lnTo>
                    <a:pt x="526834" y="35115"/>
                  </a:lnTo>
                  <a:lnTo>
                    <a:pt x="526834" y="52679"/>
                  </a:lnTo>
                  <a:lnTo>
                    <a:pt x="544398" y="52679"/>
                  </a:lnTo>
                  <a:lnTo>
                    <a:pt x="544398" y="35115"/>
                  </a:lnTo>
                  <a:lnTo>
                    <a:pt x="561949" y="35115"/>
                  </a:lnTo>
                  <a:lnTo>
                    <a:pt x="561949" y="52679"/>
                  </a:lnTo>
                  <a:lnTo>
                    <a:pt x="579513" y="52679"/>
                  </a:lnTo>
                  <a:lnTo>
                    <a:pt x="597077" y="52679"/>
                  </a:lnTo>
                  <a:lnTo>
                    <a:pt x="684885" y="52679"/>
                  </a:lnTo>
                  <a:lnTo>
                    <a:pt x="684885" y="35115"/>
                  </a:lnTo>
                  <a:lnTo>
                    <a:pt x="667321" y="35115"/>
                  </a:lnTo>
                  <a:lnTo>
                    <a:pt x="667321" y="17564"/>
                  </a:lnTo>
                  <a:lnTo>
                    <a:pt x="684885" y="17564"/>
                  </a:lnTo>
                  <a:lnTo>
                    <a:pt x="684885" y="0"/>
                  </a:lnTo>
                  <a:close/>
                </a:path>
                <a:path w="720090" h="70485">
                  <a:moveTo>
                    <a:pt x="720001" y="17551"/>
                  </a:moveTo>
                  <a:lnTo>
                    <a:pt x="702437" y="17551"/>
                  </a:lnTo>
                  <a:lnTo>
                    <a:pt x="702437" y="35115"/>
                  </a:lnTo>
                  <a:lnTo>
                    <a:pt x="702437" y="52679"/>
                  </a:lnTo>
                  <a:lnTo>
                    <a:pt x="720001" y="52679"/>
                  </a:lnTo>
                  <a:lnTo>
                    <a:pt x="720001" y="35115"/>
                  </a:lnTo>
                  <a:lnTo>
                    <a:pt x="720001" y="17551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hlinkClick r:id="rId2"/>
            </p:cNvPr>
            <p:cNvSpPr/>
            <p:nvPr/>
          </p:nvSpPr>
          <p:spPr>
            <a:xfrm>
              <a:off x="755992" y="2585288"/>
              <a:ext cx="702945" cy="70485"/>
            </a:xfrm>
            <a:custGeom>
              <a:avLst/>
              <a:gdLst/>
              <a:ahLst/>
              <a:cxnLst/>
              <a:rect l="l" t="t" r="r" b="b"/>
              <a:pathLst>
                <a:path w="702944" h="70485">
                  <a:moveTo>
                    <a:pt x="87807" y="17551"/>
                  </a:moveTo>
                  <a:lnTo>
                    <a:pt x="70256" y="17551"/>
                  </a:lnTo>
                  <a:lnTo>
                    <a:pt x="52692" y="17551"/>
                  </a:lnTo>
                  <a:lnTo>
                    <a:pt x="35128" y="17551"/>
                  </a:lnTo>
                  <a:lnTo>
                    <a:pt x="35128" y="35115"/>
                  </a:lnTo>
                  <a:lnTo>
                    <a:pt x="52692" y="35115"/>
                  </a:lnTo>
                  <a:lnTo>
                    <a:pt x="70243" y="35115"/>
                  </a:lnTo>
                  <a:lnTo>
                    <a:pt x="87807" y="35115"/>
                  </a:lnTo>
                  <a:lnTo>
                    <a:pt x="87807" y="17551"/>
                  </a:lnTo>
                  <a:close/>
                </a:path>
                <a:path w="702944" h="70485">
                  <a:moveTo>
                    <a:pt x="122936" y="17551"/>
                  </a:moveTo>
                  <a:lnTo>
                    <a:pt x="105371" y="17551"/>
                  </a:lnTo>
                  <a:lnTo>
                    <a:pt x="105371" y="35115"/>
                  </a:lnTo>
                  <a:lnTo>
                    <a:pt x="105371" y="52679"/>
                  </a:lnTo>
                  <a:lnTo>
                    <a:pt x="17564" y="52679"/>
                  </a:lnTo>
                  <a:lnTo>
                    <a:pt x="17564" y="35115"/>
                  </a:lnTo>
                  <a:lnTo>
                    <a:pt x="17564" y="17551"/>
                  </a:lnTo>
                  <a:lnTo>
                    <a:pt x="0" y="17551"/>
                  </a:lnTo>
                  <a:lnTo>
                    <a:pt x="0" y="35115"/>
                  </a:lnTo>
                  <a:lnTo>
                    <a:pt x="0" y="52679"/>
                  </a:lnTo>
                  <a:lnTo>
                    <a:pt x="0" y="70243"/>
                  </a:lnTo>
                  <a:lnTo>
                    <a:pt x="17564" y="70243"/>
                  </a:lnTo>
                  <a:lnTo>
                    <a:pt x="35128" y="70243"/>
                  </a:lnTo>
                  <a:lnTo>
                    <a:pt x="122936" y="70243"/>
                  </a:lnTo>
                  <a:lnTo>
                    <a:pt x="122936" y="52679"/>
                  </a:lnTo>
                  <a:lnTo>
                    <a:pt x="122936" y="35115"/>
                  </a:lnTo>
                  <a:lnTo>
                    <a:pt x="122936" y="17551"/>
                  </a:lnTo>
                  <a:close/>
                </a:path>
                <a:path w="702944" h="70485">
                  <a:moveTo>
                    <a:pt x="158051" y="17551"/>
                  </a:moveTo>
                  <a:lnTo>
                    <a:pt x="140487" y="17551"/>
                  </a:lnTo>
                  <a:lnTo>
                    <a:pt x="140487" y="35115"/>
                  </a:lnTo>
                  <a:lnTo>
                    <a:pt x="158051" y="35115"/>
                  </a:lnTo>
                  <a:lnTo>
                    <a:pt x="158051" y="17551"/>
                  </a:lnTo>
                  <a:close/>
                </a:path>
                <a:path w="702944" h="70485">
                  <a:moveTo>
                    <a:pt x="228295" y="17551"/>
                  </a:moveTo>
                  <a:lnTo>
                    <a:pt x="210743" y="17551"/>
                  </a:lnTo>
                  <a:lnTo>
                    <a:pt x="193179" y="17551"/>
                  </a:lnTo>
                  <a:lnTo>
                    <a:pt x="175615" y="17551"/>
                  </a:lnTo>
                  <a:lnTo>
                    <a:pt x="175615" y="35115"/>
                  </a:lnTo>
                  <a:lnTo>
                    <a:pt x="175615" y="52679"/>
                  </a:lnTo>
                  <a:lnTo>
                    <a:pt x="158051" y="52679"/>
                  </a:lnTo>
                  <a:lnTo>
                    <a:pt x="140487" y="52679"/>
                  </a:lnTo>
                  <a:lnTo>
                    <a:pt x="140487" y="70243"/>
                  </a:lnTo>
                  <a:lnTo>
                    <a:pt x="158051" y="70243"/>
                  </a:lnTo>
                  <a:lnTo>
                    <a:pt x="175615" y="70243"/>
                  </a:lnTo>
                  <a:lnTo>
                    <a:pt x="193179" y="70243"/>
                  </a:lnTo>
                  <a:lnTo>
                    <a:pt x="193179" y="52679"/>
                  </a:lnTo>
                  <a:lnTo>
                    <a:pt x="210743" y="52679"/>
                  </a:lnTo>
                  <a:lnTo>
                    <a:pt x="210743" y="35115"/>
                  </a:lnTo>
                  <a:lnTo>
                    <a:pt x="228295" y="35115"/>
                  </a:lnTo>
                  <a:lnTo>
                    <a:pt x="228295" y="17551"/>
                  </a:lnTo>
                  <a:close/>
                </a:path>
                <a:path w="702944" h="70485">
                  <a:moveTo>
                    <a:pt x="263423" y="35115"/>
                  </a:moveTo>
                  <a:lnTo>
                    <a:pt x="245859" y="35115"/>
                  </a:lnTo>
                  <a:lnTo>
                    <a:pt x="228295" y="35115"/>
                  </a:lnTo>
                  <a:lnTo>
                    <a:pt x="228295" y="52679"/>
                  </a:lnTo>
                  <a:lnTo>
                    <a:pt x="245859" y="52679"/>
                  </a:lnTo>
                  <a:lnTo>
                    <a:pt x="245859" y="70243"/>
                  </a:lnTo>
                  <a:lnTo>
                    <a:pt x="263423" y="70243"/>
                  </a:lnTo>
                  <a:lnTo>
                    <a:pt x="263423" y="52679"/>
                  </a:lnTo>
                  <a:lnTo>
                    <a:pt x="263423" y="35115"/>
                  </a:lnTo>
                  <a:close/>
                </a:path>
                <a:path w="702944" h="70485">
                  <a:moveTo>
                    <a:pt x="403910" y="35115"/>
                  </a:moveTo>
                  <a:lnTo>
                    <a:pt x="386346" y="35115"/>
                  </a:lnTo>
                  <a:lnTo>
                    <a:pt x="368782" y="35115"/>
                  </a:lnTo>
                  <a:lnTo>
                    <a:pt x="351218" y="35115"/>
                  </a:lnTo>
                  <a:lnTo>
                    <a:pt x="333667" y="35115"/>
                  </a:lnTo>
                  <a:lnTo>
                    <a:pt x="333667" y="17551"/>
                  </a:lnTo>
                  <a:lnTo>
                    <a:pt x="316103" y="17551"/>
                  </a:lnTo>
                  <a:lnTo>
                    <a:pt x="298538" y="17551"/>
                  </a:lnTo>
                  <a:lnTo>
                    <a:pt x="280974" y="17551"/>
                  </a:lnTo>
                  <a:lnTo>
                    <a:pt x="280974" y="35115"/>
                  </a:lnTo>
                  <a:lnTo>
                    <a:pt x="298538" y="35115"/>
                  </a:lnTo>
                  <a:lnTo>
                    <a:pt x="316103" y="35115"/>
                  </a:lnTo>
                  <a:lnTo>
                    <a:pt x="333654" y="35115"/>
                  </a:lnTo>
                  <a:lnTo>
                    <a:pt x="333654" y="52679"/>
                  </a:lnTo>
                  <a:lnTo>
                    <a:pt x="351218" y="52679"/>
                  </a:lnTo>
                  <a:lnTo>
                    <a:pt x="368782" y="52679"/>
                  </a:lnTo>
                  <a:lnTo>
                    <a:pt x="386346" y="52679"/>
                  </a:lnTo>
                  <a:lnTo>
                    <a:pt x="386346" y="70243"/>
                  </a:lnTo>
                  <a:lnTo>
                    <a:pt x="403910" y="70243"/>
                  </a:lnTo>
                  <a:lnTo>
                    <a:pt x="403910" y="52679"/>
                  </a:lnTo>
                  <a:lnTo>
                    <a:pt x="403910" y="35115"/>
                  </a:lnTo>
                  <a:close/>
                </a:path>
                <a:path w="702944" h="70485">
                  <a:moveTo>
                    <a:pt x="509270" y="35115"/>
                  </a:moveTo>
                  <a:lnTo>
                    <a:pt x="491705" y="35115"/>
                  </a:lnTo>
                  <a:lnTo>
                    <a:pt x="491705" y="52679"/>
                  </a:lnTo>
                  <a:lnTo>
                    <a:pt x="509270" y="52679"/>
                  </a:lnTo>
                  <a:lnTo>
                    <a:pt x="509270" y="35115"/>
                  </a:lnTo>
                  <a:close/>
                </a:path>
                <a:path w="702944" h="70485">
                  <a:moveTo>
                    <a:pt x="526834" y="52679"/>
                  </a:moveTo>
                  <a:lnTo>
                    <a:pt x="509270" y="52679"/>
                  </a:lnTo>
                  <a:lnTo>
                    <a:pt x="509270" y="70243"/>
                  </a:lnTo>
                  <a:lnTo>
                    <a:pt x="526834" y="70243"/>
                  </a:lnTo>
                  <a:lnTo>
                    <a:pt x="526834" y="52679"/>
                  </a:lnTo>
                  <a:close/>
                </a:path>
                <a:path w="702944" h="70485">
                  <a:moveTo>
                    <a:pt x="526834" y="0"/>
                  </a:moveTo>
                  <a:lnTo>
                    <a:pt x="509270" y="0"/>
                  </a:lnTo>
                  <a:lnTo>
                    <a:pt x="491705" y="0"/>
                  </a:lnTo>
                  <a:lnTo>
                    <a:pt x="491705" y="17551"/>
                  </a:lnTo>
                  <a:lnTo>
                    <a:pt x="474154" y="17551"/>
                  </a:lnTo>
                  <a:lnTo>
                    <a:pt x="456590" y="17551"/>
                  </a:lnTo>
                  <a:lnTo>
                    <a:pt x="456590" y="35115"/>
                  </a:lnTo>
                  <a:lnTo>
                    <a:pt x="456590" y="52679"/>
                  </a:lnTo>
                  <a:lnTo>
                    <a:pt x="439026" y="52679"/>
                  </a:lnTo>
                  <a:lnTo>
                    <a:pt x="439026" y="70243"/>
                  </a:lnTo>
                  <a:lnTo>
                    <a:pt x="456590" y="70243"/>
                  </a:lnTo>
                  <a:lnTo>
                    <a:pt x="474141" y="70243"/>
                  </a:lnTo>
                  <a:lnTo>
                    <a:pt x="491705" y="70243"/>
                  </a:lnTo>
                  <a:lnTo>
                    <a:pt x="491705" y="52679"/>
                  </a:lnTo>
                  <a:lnTo>
                    <a:pt x="474154" y="52679"/>
                  </a:lnTo>
                  <a:lnTo>
                    <a:pt x="474154" y="35115"/>
                  </a:lnTo>
                  <a:lnTo>
                    <a:pt x="491705" y="35115"/>
                  </a:lnTo>
                  <a:lnTo>
                    <a:pt x="491705" y="17564"/>
                  </a:lnTo>
                  <a:lnTo>
                    <a:pt x="509270" y="17564"/>
                  </a:lnTo>
                  <a:lnTo>
                    <a:pt x="526834" y="17564"/>
                  </a:lnTo>
                  <a:lnTo>
                    <a:pt x="526834" y="0"/>
                  </a:lnTo>
                  <a:close/>
                </a:path>
                <a:path w="702944" h="70485">
                  <a:moveTo>
                    <a:pt x="544398" y="35115"/>
                  </a:moveTo>
                  <a:lnTo>
                    <a:pt x="526834" y="35115"/>
                  </a:lnTo>
                  <a:lnTo>
                    <a:pt x="526834" y="52679"/>
                  </a:lnTo>
                  <a:lnTo>
                    <a:pt x="544398" y="52679"/>
                  </a:lnTo>
                  <a:lnTo>
                    <a:pt x="544398" y="35115"/>
                  </a:lnTo>
                  <a:close/>
                </a:path>
                <a:path w="702944" h="70485">
                  <a:moveTo>
                    <a:pt x="579513" y="35115"/>
                  </a:moveTo>
                  <a:lnTo>
                    <a:pt x="561949" y="35115"/>
                  </a:lnTo>
                  <a:lnTo>
                    <a:pt x="561949" y="52679"/>
                  </a:lnTo>
                  <a:lnTo>
                    <a:pt x="579513" y="52679"/>
                  </a:lnTo>
                  <a:lnTo>
                    <a:pt x="579513" y="35115"/>
                  </a:lnTo>
                  <a:close/>
                </a:path>
                <a:path w="702944" h="70485">
                  <a:moveTo>
                    <a:pt x="684885" y="0"/>
                  </a:moveTo>
                  <a:lnTo>
                    <a:pt x="667321" y="0"/>
                  </a:lnTo>
                  <a:lnTo>
                    <a:pt x="667321" y="17551"/>
                  </a:lnTo>
                  <a:lnTo>
                    <a:pt x="649757" y="17551"/>
                  </a:lnTo>
                  <a:lnTo>
                    <a:pt x="632193" y="17551"/>
                  </a:lnTo>
                  <a:lnTo>
                    <a:pt x="632193" y="35115"/>
                  </a:lnTo>
                  <a:lnTo>
                    <a:pt x="632193" y="52679"/>
                  </a:lnTo>
                  <a:lnTo>
                    <a:pt x="614641" y="52679"/>
                  </a:lnTo>
                  <a:lnTo>
                    <a:pt x="614641" y="35115"/>
                  </a:lnTo>
                  <a:lnTo>
                    <a:pt x="632193" y="35115"/>
                  </a:lnTo>
                  <a:lnTo>
                    <a:pt x="632193" y="17551"/>
                  </a:lnTo>
                  <a:lnTo>
                    <a:pt x="632193" y="0"/>
                  </a:lnTo>
                  <a:lnTo>
                    <a:pt x="614629" y="0"/>
                  </a:lnTo>
                  <a:lnTo>
                    <a:pt x="614629" y="17551"/>
                  </a:lnTo>
                  <a:lnTo>
                    <a:pt x="597077" y="17551"/>
                  </a:lnTo>
                  <a:lnTo>
                    <a:pt x="597077" y="0"/>
                  </a:lnTo>
                  <a:lnTo>
                    <a:pt x="579513" y="0"/>
                  </a:lnTo>
                  <a:lnTo>
                    <a:pt x="561949" y="0"/>
                  </a:lnTo>
                  <a:lnTo>
                    <a:pt x="544385" y="0"/>
                  </a:lnTo>
                  <a:lnTo>
                    <a:pt x="544385" y="17564"/>
                  </a:lnTo>
                  <a:lnTo>
                    <a:pt x="561949" y="17564"/>
                  </a:lnTo>
                  <a:lnTo>
                    <a:pt x="579513" y="17564"/>
                  </a:lnTo>
                  <a:lnTo>
                    <a:pt x="579513" y="35115"/>
                  </a:lnTo>
                  <a:lnTo>
                    <a:pt x="597077" y="35115"/>
                  </a:lnTo>
                  <a:lnTo>
                    <a:pt x="597077" y="52679"/>
                  </a:lnTo>
                  <a:lnTo>
                    <a:pt x="614629" y="52679"/>
                  </a:lnTo>
                  <a:lnTo>
                    <a:pt x="614629" y="70243"/>
                  </a:lnTo>
                  <a:lnTo>
                    <a:pt x="632193" y="70243"/>
                  </a:lnTo>
                  <a:lnTo>
                    <a:pt x="649757" y="70243"/>
                  </a:lnTo>
                  <a:lnTo>
                    <a:pt x="649757" y="52679"/>
                  </a:lnTo>
                  <a:lnTo>
                    <a:pt x="667321" y="52679"/>
                  </a:lnTo>
                  <a:lnTo>
                    <a:pt x="667321" y="35115"/>
                  </a:lnTo>
                  <a:lnTo>
                    <a:pt x="667321" y="17564"/>
                  </a:lnTo>
                  <a:lnTo>
                    <a:pt x="684885" y="17564"/>
                  </a:lnTo>
                  <a:lnTo>
                    <a:pt x="684885" y="0"/>
                  </a:lnTo>
                  <a:close/>
                </a:path>
                <a:path w="702944" h="70485">
                  <a:moveTo>
                    <a:pt x="702437" y="35115"/>
                  </a:moveTo>
                  <a:lnTo>
                    <a:pt x="684872" y="35115"/>
                  </a:lnTo>
                  <a:lnTo>
                    <a:pt x="684872" y="52679"/>
                  </a:lnTo>
                  <a:lnTo>
                    <a:pt x="667321" y="52679"/>
                  </a:lnTo>
                  <a:lnTo>
                    <a:pt x="667321" y="70243"/>
                  </a:lnTo>
                  <a:lnTo>
                    <a:pt x="684885" y="70243"/>
                  </a:lnTo>
                  <a:lnTo>
                    <a:pt x="684885" y="52679"/>
                  </a:lnTo>
                  <a:lnTo>
                    <a:pt x="702437" y="52679"/>
                  </a:lnTo>
                  <a:lnTo>
                    <a:pt x="702437" y="35115"/>
                  </a:lnTo>
                  <a:close/>
                </a:path>
              </a:pathLst>
            </a:custGeom>
            <a:solidFill>
              <a:srgbClr val="223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872018" y="2383446"/>
            <a:ext cx="1114425" cy="190500"/>
            <a:chOff x="1872018" y="2383446"/>
            <a:chExt cx="1114425" cy="190500"/>
          </a:xfrm>
        </p:grpSpPr>
        <p:pic>
          <p:nvPicPr>
            <p:cNvPr id="24" name="object 2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2018" y="2383446"/>
              <a:ext cx="1114425" cy="190500"/>
            </a:xfrm>
            <a:prstGeom prst="rect">
              <a:avLst/>
            </a:prstGeom>
          </p:spPr>
        </p:pic>
        <p:pic>
          <p:nvPicPr>
            <p:cNvPr id="25" name="object 25">
              <a:hlinkClick r:id="rId2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5079" y="2427141"/>
              <a:ext cx="179536" cy="10424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61454" y="881285"/>
            <a:ext cx="5012055" cy="1669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935" marR="142875" algn="just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007AA5"/>
                </a:solidFill>
                <a:latin typeface="Calibri"/>
                <a:cs typeface="Calibri"/>
                <a:hlinkClick r:id="rId5"/>
              </a:rPr>
              <a:t>tsl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(Torch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Spatiotemporal)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python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library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built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upon</a:t>
            </a:r>
            <a:r>
              <a:rPr sz="1000" spc="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  <a:hlinkClick r:id="rId6"/>
              </a:rPr>
              <a:t>PyTorch</a:t>
            </a:r>
            <a:r>
              <a:rPr sz="1000" spc="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  <a:hlinkClick r:id="rId7"/>
              </a:rPr>
              <a:t>PyG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accelerate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research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processing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methods,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focus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Graph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35" dirty="0">
                <a:solidFill>
                  <a:srgbClr val="22373A"/>
                </a:solidFill>
                <a:latin typeface="Trebuchet MS"/>
                <a:cs typeface="Trebuchet MS"/>
              </a:rPr>
              <a:t>Neural</a:t>
            </a:r>
            <a:r>
              <a:rPr sz="1000" b="1" spc="-6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22373A"/>
                </a:solidFill>
                <a:latin typeface="Trebuchet MS"/>
                <a:cs typeface="Trebuchet MS"/>
              </a:rPr>
              <a:t>Networks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r>
              <a:rPr sz="1000" spc="-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000">
              <a:latin typeface="Calibri"/>
              <a:cs typeface="Calibri"/>
            </a:endParaRPr>
          </a:p>
          <a:p>
            <a:pPr marL="1510030">
              <a:lnSpc>
                <a:spcPts val="1185"/>
              </a:lnSpc>
            </a:pP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Notebook</a:t>
            </a:r>
            <a:endParaRPr sz="1000">
              <a:latin typeface="Calibri"/>
              <a:cs typeface="Calibri"/>
            </a:endParaRPr>
          </a:p>
          <a:p>
            <a:pPr marL="1510030">
              <a:lnSpc>
                <a:spcPts val="1425"/>
              </a:lnSpc>
            </a:pPr>
            <a:r>
              <a:rPr sz="1200" b="1" spc="-30" dirty="0">
                <a:solidFill>
                  <a:srgbClr val="22373A"/>
                </a:solidFill>
                <a:latin typeface="Trebuchet MS"/>
                <a:cs typeface="Trebuchet MS"/>
                <a:hlinkClick r:id="rId2"/>
              </a:rPr>
              <a:t>Spatiotemporal</a:t>
            </a:r>
            <a:r>
              <a:rPr sz="1200" b="1" spc="-75" dirty="0">
                <a:solidFill>
                  <a:srgbClr val="22373A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1200" b="1" spc="-40" dirty="0">
                <a:solidFill>
                  <a:srgbClr val="22373A"/>
                </a:solidFill>
                <a:latin typeface="Trebuchet MS"/>
                <a:cs typeface="Trebuchet MS"/>
                <a:hlinkClick r:id="rId2"/>
              </a:rPr>
              <a:t>Graph</a:t>
            </a:r>
            <a:r>
              <a:rPr sz="1200" b="1" spc="-70" dirty="0">
                <a:solidFill>
                  <a:srgbClr val="22373A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1200" b="1" spc="-40" dirty="0">
                <a:solidFill>
                  <a:srgbClr val="22373A"/>
                </a:solidFill>
                <a:latin typeface="Trebuchet MS"/>
                <a:cs typeface="Trebuchet MS"/>
                <a:hlinkClick r:id="rId2"/>
              </a:rPr>
              <a:t>Neural</a:t>
            </a:r>
            <a:r>
              <a:rPr sz="1200" b="1" spc="-70" dirty="0">
                <a:solidFill>
                  <a:srgbClr val="22373A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1200" b="1" spc="-25" dirty="0">
                <a:solidFill>
                  <a:srgbClr val="22373A"/>
                </a:solidFill>
                <a:latin typeface="Trebuchet MS"/>
                <a:cs typeface="Trebuchet MS"/>
                <a:hlinkClick r:id="rId2"/>
              </a:rPr>
              <a:t>Networks</a:t>
            </a:r>
            <a:r>
              <a:rPr sz="1200" b="1" spc="-70" dirty="0">
                <a:solidFill>
                  <a:srgbClr val="22373A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1200" b="1" spc="-25" dirty="0">
                <a:solidFill>
                  <a:srgbClr val="22373A"/>
                </a:solidFill>
                <a:latin typeface="Trebuchet MS"/>
                <a:cs typeface="Trebuchet MS"/>
                <a:hlinkClick r:id="rId2"/>
              </a:rPr>
              <a:t>with</a:t>
            </a:r>
            <a:r>
              <a:rPr sz="1200" b="1" spc="-75" dirty="0">
                <a:solidFill>
                  <a:srgbClr val="22373A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1200" b="1" spc="-25" dirty="0">
                <a:solidFill>
                  <a:srgbClr val="22373A"/>
                </a:solidFill>
                <a:latin typeface="Trebuchet MS"/>
                <a:cs typeface="Trebuchet MS"/>
                <a:hlinkClick r:id="rId2"/>
              </a:rPr>
              <a:t>tsl</a:t>
            </a:r>
            <a:endParaRPr sz="1200">
              <a:latin typeface="Trebuchet MS"/>
              <a:cs typeface="Trebuchet MS"/>
            </a:endParaRPr>
          </a:p>
          <a:p>
            <a:pPr marR="602615" algn="ctr">
              <a:lnSpc>
                <a:spcPct val="100000"/>
              </a:lnSpc>
              <a:spcBef>
                <a:spcPts val="825"/>
              </a:spcBef>
            </a:pPr>
            <a:r>
              <a:rPr sz="800" spc="55" dirty="0">
                <a:solidFill>
                  <a:srgbClr val="FFFFFF"/>
                </a:solidFill>
                <a:latin typeface="DejaVu Sans Mono"/>
                <a:cs typeface="DejaVu Sans Mono"/>
                <a:hlinkClick r:id="rId2"/>
              </a:rPr>
              <a:t>Open</a:t>
            </a:r>
            <a:r>
              <a:rPr sz="800" spc="-215" dirty="0">
                <a:solidFill>
                  <a:srgbClr val="FFFFFF"/>
                </a:solidFill>
                <a:latin typeface="DejaVu Sans Mono"/>
                <a:cs typeface="DejaVu Sans Mono"/>
                <a:hlinkClick r:id="rId2"/>
              </a:rPr>
              <a:t> </a:t>
            </a:r>
            <a:r>
              <a:rPr sz="800" spc="-120" dirty="0">
                <a:solidFill>
                  <a:srgbClr val="FFFFFF"/>
                </a:solidFill>
                <a:latin typeface="DejaVu Sans Mono"/>
                <a:cs typeface="DejaVu Sans Mono"/>
                <a:hlinkClick r:id="rId2"/>
              </a:rPr>
              <a:t>in</a:t>
            </a:r>
            <a:r>
              <a:rPr sz="800" spc="-215" dirty="0">
                <a:solidFill>
                  <a:srgbClr val="FFFFFF"/>
                </a:solidFill>
                <a:latin typeface="DejaVu Sans Mono"/>
                <a:cs typeface="DejaVu Sans Mono"/>
                <a:hlinkClick r:id="rId2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DejaVu Sans Mono"/>
                <a:cs typeface="DejaVu Sans Mono"/>
                <a:hlinkClick r:id="rId2"/>
              </a:rPr>
              <a:t>Colab</a:t>
            </a:r>
            <a:endParaRPr sz="800">
              <a:latin typeface="DejaVu Sans Mono"/>
              <a:cs typeface="DejaVu Sans Mon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28" name="object 28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3214693"/>
              <a:ext cx="5619750" cy="25400"/>
            </a:xfrm>
            <a:custGeom>
              <a:avLst/>
              <a:gdLst/>
              <a:ahLst/>
              <a:cxnLst/>
              <a:rect l="l" t="t" r="r" b="b"/>
              <a:pathLst>
                <a:path w="5619750" h="25400">
                  <a:moveTo>
                    <a:pt x="0" y="25305"/>
                  </a:moveTo>
                  <a:lnTo>
                    <a:pt x="0" y="0"/>
                  </a:lnTo>
                  <a:lnTo>
                    <a:pt x="5619622" y="0"/>
                  </a:lnTo>
                  <a:lnTo>
                    <a:pt x="5619622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524" y="1324366"/>
            <a:ext cx="10668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0" dirty="0">
                <a:solidFill>
                  <a:srgbClr val="22373A"/>
                </a:solidFill>
                <a:latin typeface="Book Antiqua"/>
                <a:cs typeface="Book Antiqua"/>
                <a:hlinkClick r:id="rId2" action="ppaction://hlinksldjump"/>
              </a:rPr>
              <a:t>Conclusions</a:t>
            </a:r>
            <a:endParaRPr sz="1400">
              <a:latin typeface="Book Antiqua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8224" y="1671770"/>
            <a:ext cx="2783840" cy="15240"/>
            <a:chOff x="1488224" y="1671770"/>
            <a:chExt cx="2783840" cy="15240"/>
          </a:xfrm>
        </p:grpSpPr>
        <p:sp>
          <p:nvSpPr>
            <p:cNvPr id="4" name="object 4"/>
            <p:cNvSpPr/>
            <p:nvPr/>
          </p:nvSpPr>
          <p:spPr>
            <a:xfrm>
              <a:off x="1488224" y="1671770"/>
              <a:ext cx="2783840" cy="15240"/>
            </a:xfrm>
            <a:custGeom>
              <a:avLst/>
              <a:gdLst/>
              <a:ahLst/>
              <a:cxnLst/>
              <a:rect l="l" t="t" r="r" b="b"/>
              <a:pathLst>
                <a:path w="2783840" h="15239">
                  <a:moveTo>
                    <a:pt x="0" y="15183"/>
                  </a:moveTo>
                  <a:lnTo>
                    <a:pt x="0" y="0"/>
                  </a:lnTo>
                  <a:lnTo>
                    <a:pt x="2783597" y="0"/>
                  </a:lnTo>
                  <a:lnTo>
                    <a:pt x="2783597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224" y="1671770"/>
              <a:ext cx="2715895" cy="15240"/>
            </a:xfrm>
            <a:custGeom>
              <a:avLst/>
              <a:gdLst/>
              <a:ahLst/>
              <a:cxnLst/>
              <a:rect l="l" t="t" r="r" b="b"/>
              <a:pathLst>
                <a:path w="2715895" h="15239">
                  <a:moveTo>
                    <a:pt x="0" y="15183"/>
                  </a:moveTo>
                  <a:lnTo>
                    <a:pt x="0" y="0"/>
                  </a:lnTo>
                  <a:lnTo>
                    <a:pt x="2715723" y="0"/>
                  </a:lnTo>
                  <a:lnTo>
                    <a:pt x="2715723" y="15183"/>
                  </a:lnTo>
                  <a:lnTo>
                    <a:pt x="0" y="15183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1218"/>
            <a:ext cx="60515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 dirty="0">
                <a:solidFill>
                  <a:srgbClr val="909B9D"/>
                </a:solidFill>
                <a:latin typeface="Calibri"/>
                <a:cs typeface="Calibri"/>
              </a:rPr>
              <a:t>Conclusions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289252"/>
            <a:ext cx="14427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Some</a:t>
            </a:r>
            <a:r>
              <a:rPr spc="50" dirty="0"/>
              <a:t> </a:t>
            </a:r>
            <a:r>
              <a:rPr spc="-10" dirty="0"/>
              <a:t>Takeaways</a:t>
            </a:r>
          </a:p>
        </p:txBody>
      </p:sp>
      <p:sp>
        <p:nvSpPr>
          <p:cNvPr id="4" name="object 4"/>
          <p:cNvSpPr/>
          <p:nvPr/>
        </p:nvSpPr>
        <p:spPr>
          <a:xfrm>
            <a:off x="370154" y="609409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07947" y="734238"/>
            <a:ext cx="1120140" cy="6369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solidFill>
                  <a:srgbClr val="22373A"/>
                </a:solidFill>
                <a:latin typeface="Calibri"/>
                <a:cs typeface="Calibri"/>
              </a:rPr>
              <a:t>DL</a:t>
            </a:r>
            <a:r>
              <a:rPr sz="12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2373A"/>
                </a:solidFill>
                <a:latin typeface="Calibri"/>
                <a:cs typeface="Calibri"/>
              </a:rPr>
              <a:t>for </a:t>
            </a:r>
            <a:r>
              <a:rPr sz="1200" dirty="0">
                <a:solidFill>
                  <a:srgbClr val="B85350"/>
                </a:solidFill>
                <a:latin typeface="Calibri"/>
                <a:cs typeface="Calibri"/>
              </a:rPr>
              <a:t>time </a:t>
            </a:r>
            <a:r>
              <a:rPr sz="1200" spc="-10" dirty="0">
                <a:solidFill>
                  <a:srgbClr val="B85350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1200" spc="-50" dirty="0">
                <a:solidFill>
                  <a:srgbClr val="22373A"/>
                </a:solidFill>
                <a:latin typeface="Calibri"/>
                <a:cs typeface="Calibri"/>
              </a:rPr>
              <a:t>+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1200" dirty="0">
                <a:solidFill>
                  <a:srgbClr val="22373A"/>
                </a:solidFill>
                <a:latin typeface="Calibri"/>
                <a:cs typeface="Calibri"/>
              </a:rPr>
              <a:t>DL</a:t>
            </a:r>
            <a:r>
              <a:rPr sz="12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12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78F51"/>
                </a:solidFill>
                <a:latin typeface="Calibri"/>
                <a:cs typeface="Calibri"/>
              </a:rPr>
              <a:t>graphs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2003" y="923693"/>
            <a:ext cx="316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0" dirty="0">
                <a:solidFill>
                  <a:srgbClr val="22373A"/>
                </a:solidFill>
                <a:latin typeface="Copperplate Gothic Bold"/>
                <a:cs typeface="Copperplate Gothic Bold"/>
              </a:rPr>
              <a:t>=</a:t>
            </a:r>
            <a:r>
              <a:rPr sz="1400" i="1" spc="150" dirty="0">
                <a:solidFill>
                  <a:srgbClr val="22373A"/>
                </a:solidFill>
                <a:latin typeface="DejaVu Sans Mono"/>
                <a:cs typeface="DejaVu Sans Mono"/>
              </a:rPr>
              <a:t>⇒</a:t>
            </a:r>
            <a:endParaRPr sz="1400">
              <a:latin typeface="DejaVu Sans Mono"/>
              <a:cs typeface="DejaVu Sans Mon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7082" y="849300"/>
            <a:ext cx="1430020" cy="43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90" marR="5080" indent="-174625">
              <a:lnSpc>
                <a:spcPct val="111400"/>
              </a:lnSpc>
              <a:spcBef>
                <a:spcPts val="100"/>
              </a:spcBef>
            </a:pPr>
            <a:r>
              <a:rPr sz="1200" dirty="0">
                <a:solidFill>
                  <a:srgbClr val="007AA5"/>
                </a:solidFill>
                <a:latin typeface="Calibri"/>
                <a:cs typeface="Calibri"/>
              </a:rPr>
              <a:t>Spatiotemporal</a:t>
            </a:r>
            <a:r>
              <a:rPr sz="1200" spc="13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7AA5"/>
                </a:solidFill>
                <a:latin typeface="Calibri"/>
                <a:cs typeface="Calibri"/>
              </a:rPr>
              <a:t>Graph </a:t>
            </a:r>
            <a:r>
              <a:rPr sz="1200" dirty="0">
                <a:solidFill>
                  <a:srgbClr val="007AA5"/>
                </a:solidFill>
                <a:latin typeface="Calibri"/>
                <a:cs typeface="Calibri"/>
              </a:rPr>
              <a:t>Neural</a:t>
            </a:r>
            <a:r>
              <a:rPr sz="1200" spc="-1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7AA5"/>
                </a:solidFill>
                <a:latin typeface="Calibri"/>
                <a:cs typeface="Calibri"/>
              </a:rPr>
              <a:t>Networks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4616" y="1498809"/>
            <a:ext cx="4624705" cy="56705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350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Relational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inductive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biases</a:t>
            </a:r>
            <a:r>
              <a:rPr sz="1000" spc="40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allow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exploiting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dependencies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among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000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1000" spc="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54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while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7AA5"/>
                </a:solidFill>
                <a:latin typeface="Calibri"/>
                <a:cs typeface="Calibri"/>
              </a:rPr>
              <a:t>sharing</a:t>
            </a:r>
            <a:r>
              <a:rPr sz="1000" spc="5" dirty="0">
                <a:solidFill>
                  <a:srgbClr val="007AA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most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the model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7AA5"/>
                </a:solidFill>
                <a:latin typeface="Calibri"/>
                <a:cs typeface="Calibri"/>
              </a:rPr>
              <a:t>parameters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160" dirty="0">
                <a:solidFill>
                  <a:srgbClr val="81B366"/>
                </a:solidFill>
                <a:latin typeface="Lucida Sans Unicode"/>
                <a:cs typeface="Lucida Sans Unicode"/>
              </a:rPr>
              <a:t>⌣</a:t>
            </a:r>
            <a:r>
              <a:rPr sz="1000" spc="285" dirty="0">
                <a:solidFill>
                  <a:srgbClr val="81B366"/>
                </a:solidFill>
                <a:latin typeface="Lucida Sans Unicode"/>
                <a:cs typeface="Lucida Sans Unicode"/>
              </a:rPr>
              <a:t> </a:t>
            </a:r>
            <a:r>
              <a:rPr sz="1000" b="1" spc="-30" dirty="0">
                <a:solidFill>
                  <a:srgbClr val="22373A"/>
                </a:solidFill>
                <a:latin typeface="Trebuchet MS"/>
                <a:cs typeface="Trebuchet MS"/>
              </a:rPr>
              <a:t>Global-local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22373A"/>
                </a:solidFill>
                <a:latin typeface="Trebuchet MS"/>
                <a:cs typeface="Trebuchet MS"/>
              </a:rPr>
              <a:t>STGNNs</a:t>
            </a:r>
            <a:r>
              <a:rPr sz="1000" b="1" spc="-6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are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100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safe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choice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non-inductive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settings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2221214"/>
            <a:ext cx="1993264" cy="672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10" dirty="0">
                <a:solidFill>
                  <a:srgbClr val="22373A"/>
                </a:solidFill>
                <a:latin typeface="Trebuchet MS"/>
                <a:cs typeface="Trebuchet MS"/>
              </a:rPr>
              <a:t>Challenges</a:t>
            </a:r>
            <a:endParaRPr sz="1200">
              <a:latin typeface="Trebuchet MS"/>
              <a:cs typeface="Trebuchet MS"/>
            </a:endParaRPr>
          </a:p>
          <a:p>
            <a:pPr marL="523240">
              <a:lnSpc>
                <a:spcPct val="100000"/>
              </a:lnSpc>
              <a:spcBef>
                <a:spcPts val="780"/>
              </a:spcBef>
            </a:pPr>
            <a:r>
              <a:rPr sz="1000" spc="225" dirty="0">
                <a:solidFill>
                  <a:srgbClr val="22373A"/>
                </a:solidFill>
                <a:latin typeface="Lucida Sans"/>
                <a:cs typeface="Lucida Sans"/>
              </a:rPr>
              <a:t>&lt;</a:t>
            </a:r>
            <a:r>
              <a:rPr sz="1000" spc="229" dirty="0">
                <a:solidFill>
                  <a:srgbClr val="22373A"/>
                </a:solidFill>
                <a:latin typeface="Lucida Sans"/>
                <a:cs typeface="Lucida San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latent</a:t>
            </a:r>
            <a:r>
              <a:rPr sz="100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 learning</a:t>
            </a:r>
            <a:endParaRPr sz="1000">
              <a:latin typeface="Calibri"/>
              <a:cs typeface="Calibri"/>
            </a:endParaRPr>
          </a:p>
          <a:p>
            <a:pPr marL="507365">
              <a:lnSpc>
                <a:spcPct val="100000"/>
              </a:lnSpc>
              <a:spcBef>
                <a:spcPts val="475"/>
              </a:spcBef>
            </a:pPr>
            <a:r>
              <a:rPr sz="1000" spc="445" dirty="0">
                <a:solidFill>
                  <a:srgbClr val="22373A"/>
                </a:solidFill>
                <a:latin typeface="Lucida Sans"/>
                <a:cs typeface="Lucida Sans"/>
              </a:rPr>
              <a:t>a</a:t>
            </a:r>
            <a:r>
              <a:rPr sz="1000" spc="275" dirty="0">
                <a:solidFill>
                  <a:srgbClr val="22373A"/>
                </a:solidFill>
                <a:latin typeface="Lucida Sans"/>
                <a:cs typeface="Lucida San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missing</a:t>
            </a:r>
            <a:r>
              <a:rPr sz="100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sz="100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imputation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70936" y="2443880"/>
            <a:ext cx="1198880" cy="45085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575"/>
              </a:spcBef>
            </a:pPr>
            <a:r>
              <a:rPr sz="1000" spc="125" dirty="0">
                <a:solidFill>
                  <a:srgbClr val="22373A"/>
                </a:solidFill>
                <a:latin typeface="Lucida Sans"/>
                <a:cs typeface="Lucida Sans"/>
              </a:rPr>
              <a:t>ft</a:t>
            </a:r>
            <a:r>
              <a:rPr sz="1000" spc="260" dirty="0">
                <a:solidFill>
                  <a:srgbClr val="22373A"/>
                </a:solidFill>
                <a:latin typeface="Lucida Sans"/>
                <a:cs typeface="Lucida Sans"/>
              </a:rPr>
              <a:t> </a:t>
            </a:r>
            <a:r>
              <a:rPr sz="1000" dirty="0">
                <a:solidFill>
                  <a:srgbClr val="22373A"/>
                </a:solidFill>
                <a:latin typeface="Calibri"/>
                <a:cs typeface="Calibri"/>
              </a:rPr>
              <a:t>inductive</a:t>
            </a:r>
            <a:r>
              <a:rPr sz="100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000" spc="605" dirty="0">
                <a:solidFill>
                  <a:srgbClr val="22373A"/>
                </a:solidFill>
                <a:latin typeface="Lucida Sans"/>
                <a:cs typeface="Lucida Sans"/>
              </a:rPr>
              <a:t>1</a:t>
            </a:r>
            <a:r>
              <a:rPr sz="1000" spc="175" dirty="0">
                <a:solidFill>
                  <a:srgbClr val="22373A"/>
                </a:solidFill>
                <a:latin typeface="Lucida Sans"/>
                <a:cs typeface="Lucida Sans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Calibri"/>
                <a:cs typeface="Calibri"/>
              </a:rPr>
              <a:t>scalability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214687"/>
            <a:ext cx="5760085" cy="25400"/>
            <a:chOff x="0" y="3214687"/>
            <a:chExt cx="5760085" cy="25400"/>
          </a:xfrm>
        </p:grpSpPr>
        <p:sp>
          <p:nvSpPr>
            <p:cNvPr id="12" name="object 12"/>
            <p:cNvSpPr/>
            <p:nvPr/>
          </p:nvSpPr>
          <p:spPr>
            <a:xfrm>
              <a:off x="0" y="3214687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5759996" y="0"/>
                  </a:moveTo>
                  <a:lnTo>
                    <a:pt x="0" y="0"/>
                  </a:lnTo>
                  <a:lnTo>
                    <a:pt x="0" y="25311"/>
                  </a:lnTo>
                  <a:lnTo>
                    <a:pt x="5759996" y="25311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14693"/>
              <a:ext cx="5760085" cy="25400"/>
            </a:xfrm>
            <a:custGeom>
              <a:avLst/>
              <a:gdLst/>
              <a:ahLst/>
              <a:cxnLst/>
              <a:rect l="l" t="t" r="r" b="b"/>
              <a:pathLst>
                <a:path w="5760085" h="25400">
                  <a:moveTo>
                    <a:pt x="0" y="25305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B2C4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14693"/>
              <a:ext cx="5690235" cy="25400"/>
            </a:xfrm>
            <a:custGeom>
              <a:avLst/>
              <a:gdLst/>
              <a:ahLst/>
              <a:cxnLst/>
              <a:rect l="l" t="t" r="r" b="b"/>
              <a:pathLst>
                <a:path w="5690235" h="25400">
                  <a:moveTo>
                    <a:pt x="0" y="25305"/>
                  </a:moveTo>
                  <a:lnTo>
                    <a:pt x="0" y="0"/>
                  </a:lnTo>
                  <a:lnTo>
                    <a:pt x="5689848" y="0"/>
                  </a:lnTo>
                  <a:lnTo>
                    <a:pt x="5689848" y="25305"/>
                  </a:lnTo>
                  <a:lnTo>
                    <a:pt x="0" y="25305"/>
                  </a:lnTo>
                  <a:close/>
                </a:path>
              </a:pathLst>
            </a:custGeom>
            <a:solidFill>
              <a:srgbClr val="007A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2315" y="308626"/>
            <a:ext cx="998855" cy="998855"/>
            <a:chOff x="592315" y="308626"/>
            <a:chExt cx="998855" cy="998855"/>
          </a:xfrm>
        </p:grpSpPr>
        <p:sp>
          <p:nvSpPr>
            <p:cNvPr id="3" name="object 3"/>
            <p:cNvSpPr/>
            <p:nvPr/>
          </p:nvSpPr>
          <p:spPr>
            <a:xfrm>
              <a:off x="592315" y="308626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5">
                  <a:moveTo>
                    <a:pt x="998397" y="0"/>
                  </a:moveTo>
                  <a:lnTo>
                    <a:pt x="0" y="0"/>
                  </a:lnTo>
                  <a:lnTo>
                    <a:pt x="0" y="998397"/>
                  </a:lnTo>
                  <a:lnTo>
                    <a:pt x="998397" y="998397"/>
                  </a:lnTo>
                  <a:lnTo>
                    <a:pt x="9983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508" y="345183"/>
              <a:ext cx="899994" cy="89999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35228" y="1286291"/>
            <a:ext cx="91376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80" dirty="0">
                <a:solidFill>
                  <a:srgbClr val="22373A"/>
                </a:solidFill>
                <a:latin typeface="Century"/>
                <a:cs typeface="Century"/>
              </a:rPr>
              <a:t>Ivan</a:t>
            </a:r>
            <a:r>
              <a:rPr sz="1200" spc="-5" dirty="0">
                <a:solidFill>
                  <a:srgbClr val="22373A"/>
                </a:solidFill>
                <a:latin typeface="Century"/>
                <a:cs typeface="Century"/>
              </a:rPr>
              <a:t> </a:t>
            </a:r>
            <a:r>
              <a:rPr sz="1200" b="1" spc="-10" dirty="0">
                <a:solidFill>
                  <a:srgbClr val="22373A"/>
                </a:solidFill>
                <a:latin typeface="Book Antiqua"/>
                <a:cs typeface="Book Antiqua"/>
              </a:rPr>
              <a:t>Marisca</a:t>
            </a:r>
            <a:endParaRPr sz="1200">
              <a:latin typeface="Book Antiqua"/>
              <a:cs typeface="Book Antiqu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77513" y="308626"/>
            <a:ext cx="998855" cy="998855"/>
            <a:chOff x="1777513" y="308626"/>
            <a:chExt cx="998855" cy="998855"/>
          </a:xfrm>
        </p:grpSpPr>
        <p:sp>
          <p:nvSpPr>
            <p:cNvPr id="7" name="object 7"/>
            <p:cNvSpPr/>
            <p:nvPr/>
          </p:nvSpPr>
          <p:spPr>
            <a:xfrm>
              <a:off x="1777513" y="308626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5">
                  <a:moveTo>
                    <a:pt x="998397" y="0"/>
                  </a:moveTo>
                  <a:lnTo>
                    <a:pt x="0" y="0"/>
                  </a:lnTo>
                  <a:lnTo>
                    <a:pt x="0" y="998397"/>
                  </a:lnTo>
                  <a:lnTo>
                    <a:pt x="998397" y="998397"/>
                  </a:lnTo>
                  <a:lnTo>
                    <a:pt x="9983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6706" y="345181"/>
              <a:ext cx="899975" cy="899977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962710" y="308626"/>
            <a:ext cx="998855" cy="998855"/>
            <a:chOff x="2962710" y="308626"/>
            <a:chExt cx="998855" cy="998855"/>
          </a:xfrm>
        </p:grpSpPr>
        <p:sp>
          <p:nvSpPr>
            <p:cNvPr id="10" name="object 10"/>
            <p:cNvSpPr/>
            <p:nvPr/>
          </p:nvSpPr>
          <p:spPr>
            <a:xfrm>
              <a:off x="2962710" y="308626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4" h="998855">
                  <a:moveTo>
                    <a:pt x="998397" y="0"/>
                  </a:moveTo>
                  <a:lnTo>
                    <a:pt x="0" y="0"/>
                  </a:lnTo>
                  <a:lnTo>
                    <a:pt x="0" y="998397"/>
                  </a:lnTo>
                  <a:lnTo>
                    <a:pt x="998397" y="998397"/>
                  </a:lnTo>
                  <a:lnTo>
                    <a:pt x="9983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1903" y="345170"/>
              <a:ext cx="899978" cy="900007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147908" y="308626"/>
            <a:ext cx="998855" cy="998855"/>
            <a:chOff x="4147908" y="308626"/>
            <a:chExt cx="998855" cy="998855"/>
          </a:xfrm>
        </p:grpSpPr>
        <p:sp>
          <p:nvSpPr>
            <p:cNvPr id="13" name="object 13"/>
            <p:cNvSpPr/>
            <p:nvPr/>
          </p:nvSpPr>
          <p:spPr>
            <a:xfrm>
              <a:off x="4147908" y="308626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4" h="998855">
                  <a:moveTo>
                    <a:pt x="998397" y="0"/>
                  </a:moveTo>
                  <a:lnTo>
                    <a:pt x="0" y="0"/>
                  </a:lnTo>
                  <a:lnTo>
                    <a:pt x="0" y="998397"/>
                  </a:lnTo>
                  <a:lnTo>
                    <a:pt x="998397" y="998397"/>
                  </a:lnTo>
                  <a:lnTo>
                    <a:pt x="9983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7101" y="345172"/>
              <a:ext cx="899968" cy="8999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852231" y="1286520"/>
            <a:ext cx="327279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45210" algn="l"/>
                <a:tab pos="2329180" algn="l"/>
              </a:tabLst>
            </a:pPr>
            <a:r>
              <a:rPr sz="1200" spc="-40" dirty="0">
                <a:solidFill>
                  <a:srgbClr val="22373A"/>
                </a:solidFill>
                <a:latin typeface="Century"/>
                <a:cs typeface="Century"/>
              </a:rPr>
              <a:t>Andrea</a:t>
            </a:r>
            <a:r>
              <a:rPr sz="1200" spc="-45" dirty="0">
                <a:solidFill>
                  <a:srgbClr val="22373A"/>
                </a:solidFill>
                <a:latin typeface="Century"/>
                <a:cs typeface="Century"/>
              </a:rPr>
              <a:t> </a:t>
            </a:r>
            <a:r>
              <a:rPr sz="1200" b="1" spc="-20" dirty="0">
                <a:solidFill>
                  <a:srgbClr val="22373A"/>
                </a:solidFill>
                <a:latin typeface="Book Antiqua"/>
                <a:cs typeface="Book Antiqua"/>
              </a:rPr>
              <a:t>Cini</a:t>
            </a:r>
            <a:r>
              <a:rPr sz="1200" b="1" dirty="0">
                <a:solidFill>
                  <a:srgbClr val="22373A"/>
                </a:solidFill>
                <a:latin typeface="Book Antiqua"/>
                <a:cs typeface="Book Antiqua"/>
              </a:rPr>
              <a:t>	</a:t>
            </a:r>
            <a:r>
              <a:rPr sz="1200" spc="-40" dirty="0">
                <a:solidFill>
                  <a:srgbClr val="22373A"/>
                </a:solidFill>
                <a:latin typeface="Century"/>
                <a:cs typeface="Century"/>
              </a:rPr>
              <a:t>Daniele</a:t>
            </a:r>
            <a:r>
              <a:rPr sz="1200" spc="-35" dirty="0">
                <a:solidFill>
                  <a:srgbClr val="22373A"/>
                </a:solidFill>
                <a:latin typeface="Century"/>
                <a:cs typeface="Century"/>
              </a:rPr>
              <a:t> </a:t>
            </a:r>
            <a:r>
              <a:rPr sz="1200" b="1" spc="-10" dirty="0">
                <a:solidFill>
                  <a:srgbClr val="22373A"/>
                </a:solidFill>
                <a:latin typeface="Book Antiqua"/>
                <a:cs typeface="Book Antiqua"/>
              </a:rPr>
              <a:t>Zambon</a:t>
            </a:r>
            <a:r>
              <a:rPr sz="1200" b="1" dirty="0">
                <a:solidFill>
                  <a:srgbClr val="22373A"/>
                </a:solidFill>
                <a:latin typeface="Book Antiqua"/>
                <a:cs typeface="Book Antiqua"/>
              </a:rPr>
              <a:t>	</a:t>
            </a:r>
            <a:r>
              <a:rPr sz="1200" spc="-25" dirty="0">
                <a:solidFill>
                  <a:srgbClr val="22373A"/>
                </a:solidFill>
                <a:latin typeface="Century"/>
                <a:cs typeface="Century"/>
              </a:rPr>
              <a:t>Cesare</a:t>
            </a:r>
            <a:r>
              <a:rPr sz="1200" spc="-45" dirty="0">
                <a:solidFill>
                  <a:srgbClr val="22373A"/>
                </a:solidFill>
                <a:latin typeface="Century"/>
                <a:cs typeface="Century"/>
              </a:rPr>
              <a:t> </a:t>
            </a:r>
            <a:r>
              <a:rPr sz="1200" b="1" spc="-40" dirty="0">
                <a:solidFill>
                  <a:srgbClr val="22373A"/>
                </a:solidFill>
                <a:latin typeface="Book Antiqua"/>
                <a:cs typeface="Book Antiqua"/>
              </a:rPr>
              <a:t>Alippi</a:t>
            </a:r>
            <a:endParaRPr sz="1200">
              <a:latin typeface="Book Antiqua"/>
              <a:cs typeface="Book Antiqu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1988" y="2155098"/>
            <a:ext cx="2516505" cy="412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625"/>
              </a:lnSpc>
              <a:spcBef>
                <a:spcPts val="135"/>
              </a:spcBef>
            </a:pPr>
            <a:r>
              <a:rPr sz="1400" b="1" spc="-25" dirty="0">
                <a:solidFill>
                  <a:srgbClr val="22373A"/>
                </a:solidFill>
                <a:latin typeface="Trebuchet MS"/>
                <a:cs typeface="Trebuchet MS"/>
              </a:rPr>
              <a:t>Graph</a:t>
            </a:r>
            <a:r>
              <a:rPr sz="1400" b="1" spc="-10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22373A"/>
                </a:solidFill>
                <a:latin typeface="Trebuchet MS"/>
                <a:cs typeface="Trebuchet MS"/>
              </a:rPr>
              <a:t>Machine</a:t>
            </a:r>
            <a:r>
              <a:rPr sz="1400" b="1" spc="-9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400" b="1" spc="-20" dirty="0">
                <a:solidFill>
                  <a:srgbClr val="22373A"/>
                </a:solidFill>
                <a:latin typeface="Trebuchet MS"/>
                <a:cs typeface="Trebuchet MS"/>
              </a:rPr>
              <a:t>Learning</a:t>
            </a:r>
            <a:r>
              <a:rPr sz="1400" b="1" spc="-9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22373A"/>
                </a:solidFill>
                <a:latin typeface="Trebuchet MS"/>
                <a:cs typeface="Trebuchet MS"/>
              </a:rPr>
              <a:t>Group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385"/>
              </a:lnSpc>
            </a:pPr>
            <a:r>
              <a:rPr sz="1200" b="1" spc="-10" dirty="0">
                <a:solidFill>
                  <a:srgbClr val="007AA5"/>
                </a:solidFill>
                <a:latin typeface="Trebuchet MS"/>
                <a:cs typeface="Trebuchet MS"/>
                <a:hlinkClick r:id="rId6"/>
              </a:rPr>
              <a:t>gmlg.ch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68993" y="1748321"/>
            <a:ext cx="2142012" cy="124772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1135" y="966327"/>
            <a:ext cx="2837815" cy="1136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4950" dirty="0">
                <a:solidFill>
                  <a:srgbClr val="F9F9F9"/>
                </a:solidFill>
              </a:rPr>
              <a:t>THE</a:t>
            </a:r>
            <a:r>
              <a:rPr sz="4950" spc="-190" dirty="0">
                <a:solidFill>
                  <a:srgbClr val="F9F9F9"/>
                </a:solidFill>
              </a:rPr>
              <a:t> </a:t>
            </a:r>
            <a:r>
              <a:rPr sz="4950" spc="-290" dirty="0">
                <a:solidFill>
                  <a:srgbClr val="F9F9F9"/>
                </a:solidFill>
              </a:rPr>
              <a:t>END</a:t>
            </a:r>
            <a:endParaRPr sz="4950"/>
          </a:p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pc="-10" dirty="0">
                <a:solidFill>
                  <a:srgbClr val="F9F9F9"/>
                </a:solidFill>
                <a:latin typeface="Trebuchet MS"/>
                <a:cs typeface="Trebuchet MS"/>
              </a:rPr>
              <a:t>Questions?</a:t>
            </a:r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References</a:t>
            </a:r>
            <a:r>
              <a:rPr spc="85" dirty="0"/>
              <a:t>  </a:t>
            </a:r>
            <a:r>
              <a:rPr spc="-50" dirty="0"/>
              <a:t>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</a:t>
            </a:r>
          </a:p>
        </p:txBody>
      </p:sp>
      <p:sp>
        <p:nvSpPr>
          <p:cNvPr id="3" name="object 3"/>
          <p:cNvSpPr/>
          <p:nvPr/>
        </p:nvSpPr>
        <p:spPr>
          <a:xfrm>
            <a:off x="370154" y="454520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605833"/>
            <a:ext cx="5045710" cy="2177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830" marR="5080" indent="-278765">
              <a:lnSpc>
                <a:spcPct val="127299"/>
              </a:lnSpc>
              <a:spcBef>
                <a:spcPts val="100"/>
              </a:spcBef>
              <a:buAutoNum type="arabicPlain"/>
              <a:tabLst>
                <a:tab pos="290830" algn="l"/>
              </a:tabLst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K.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Benidis,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Rangapuram,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55" dirty="0">
                <a:solidFill>
                  <a:srgbClr val="22373A"/>
                </a:solidFill>
                <a:latin typeface="Calibri"/>
                <a:cs typeface="Calibri"/>
              </a:rPr>
              <a:t>V.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Flunkert,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22373A"/>
                </a:solidFill>
                <a:latin typeface="Calibri"/>
                <a:cs typeface="Calibri"/>
              </a:rPr>
              <a:t>et</a:t>
            </a:r>
            <a:r>
              <a:rPr sz="750" i="1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22373A"/>
                </a:solidFill>
                <a:latin typeface="Calibri"/>
                <a:cs typeface="Calibri"/>
              </a:rPr>
              <a:t>al.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“Deep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series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forecasting: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Tutorial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literature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survey,”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spc="-55" dirty="0">
                <a:solidFill>
                  <a:srgbClr val="6E7B7D"/>
                </a:solidFill>
                <a:latin typeface="Calibri"/>
                <a:cs typeface="Calibri"/>
              </a:rPr>
              <a:t>ACM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Comput. Surv.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 vol.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55, no. 6,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2022, 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ISSN: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0360-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0300. </a:t>
            </a:r>
            <a:r>
              <a:rPr sz="750" spc="-30" dirty="0">
                <a:solidFill>
                  <a:srgbClr val="6E7B7D"/>
                </a:solidFill>
                <a:latin typeface="Calibri"/>
                <a:cs typeface="Calibri"/>
              </a:rPr>
              <a:t>DOI: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6E7B7D"/>
                </a:solidFill>
                <a:latin typeface="Courier New"/>
                <a:cs typeface="Courier New"/>
                <a:hlinkClick r:id="rId2"/>
              </a:rPr>
              <a:t>10.1145/3533382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. [Online].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Available:</a:t>
            </a:r>
            <a:r>
              <a:rPr sz="750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6E7B7D"/>
                </a:solidFill>
                <a:latin typeface="Courier New"/>
                <a:cs typeface="Courier New"/>
                <a:hlinkClick r:id="rId2"/>
              </a:rPr>
              <a:t>https://doi.org/10.1145/3533382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.</a:t>
            </a:r>
            <a:endParaRPr sz="750">
              <a:latin typeface="Calibri"/>
              <a:cs typeface="Calibri"/>
            </a:endParaRPr>
          </a:p>
          <a:p>
            <a:pPr marL="290830" marR="281940" indent="-278765">
              <a:lnSpc>
                <a:spcPct val="127299"/>
              </a:lnSpc>
              <a:spcBef>
                <a:spcPts val="409"/>
              </a:spcBef>
              <a:buAutoNum type="arabicPlain"/>
              <a:tabLst>
                <a:tab pos="290830" algn="l"/>
              </a:tabLst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D.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Bacciu,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F.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Errica,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A.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Micheli,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 </a:t>
            </a:r>
            <a:r>
              <a:rPr sz="750" spc="-50" dirty="0">
                <a:solidFill>
                  <a:srgbClr val="22373A"/>
                </a:solidFill>
                <a:latin typeface="Calibri"/>
                <a:cs typeface="Calibri"/>
              </a:rPr>
              <a:t>M.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Podda,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“A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gentle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introduction to deep learning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graphs,”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Neural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Networks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vol.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129,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203–221,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2020.</a:t>
            </a:r>
            <a:endParaRPr sz="750">
              <a:latin typeface="Calibri"/>
              <a:cs typeface="Calibri"/>
            </a:endParaRPr>
          </a:p>
          <a:p>
            <a:pPr marL="290830" marR="125095" indent="-278765">
              <a:lnSpc>
                <a:spcPct val="127299"/>
              </a:lnSpc>
              <a:spcBef>
                <a:spcPts val="409"/>
              </a:spcBef>
              <a:buAutoNum type="arabicPlain"/>
              <a:tabLst>
                <a:tab pos="290830" algn="l"/>
              </a:tabLst>
            </a:pPr>
            <a:r>
              <a:rPr sz="750" spc="-50" dirty="0">
                <a:solidFill>
                  <a:srgbClr val="22373A"/>
                </a:solidFill>
                <a:latin typeface="Calibri"/>
                <a:cs typeface="Calibri"/>
              </a:rPr>
              <a:t>M.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22373A"/>
                </a:solidFill>
                <a:latin typeface="Calibri"/>
                <a:cs typeface="Calibri"/>
              </a:rPr>
              <a:t>M.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Bronstein,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J.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Bruna,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30" dirty="0">
                <a:solidFill>
                  <a:srgbClr val="22373A"/>
                </a:solidFill>
                <a:latin typeface="Calibri"/>
                <a:cs typeface="Calibri"/>
              </a:rPr>
              <a:t>T.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Cohen,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35" dirty="0">
                <a:solidFill>
                  <a:srgbClr val="22373A"/>
                </a:solidFill>
                <a:latin typeface="Calibri"/>
                <a:cs typeface="Calibri"/>
              </a:rPr>
              <a:t>P.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Veličković,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“Geometric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deep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learning: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Grids,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groups,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graphs,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geodesics,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gauges,”</a:t>
            </a:r>
            <a:r>
              <a:rPr sz="750" spc="-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arXiv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preprint</a:t>
            </a:r>
            <a:r>
              <a:rPr sz="750" i="1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arXiv:2104.13478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2021.</a:t>
            </a:r>
            <a:endParaRPr sz="750">
              <a:latin typeface="Calibri"/>
              <a:cs typeface="Calibri"/>
            </a:endParaRPr>
          </a:p>
          <a:p>
            <a:pPr marL="290830" marR="421640" indent="-278765">
              <a:lnSpc>
                <a:spcPct val="127299"/>
              </a:lnSpc>
              <a:spcBef>
                <a:spcPts val="409"/>
              </a:spcBef>
              <a:buAutoNum type="arabicPlain"/>
              <a:tabLst>
                <a:tab pos="290830" algn="l"/>
              </a:tabLst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A.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Cini, I.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Marisca,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D. Zambon, and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C. Alippi, “Graph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deep learning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time series forecasting: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comprehensive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methodological</a:t>
            </a:r>
            <a:r>
              <a:rPr sz="75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framework,”</a:t>
            </a:r>
            <a:r>
              <a:rPr sz="750" spc="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arxiv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2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2023.</a:t>
            </a:r>
            <a:endParaRPr sz="750">
              <a:latin typeface="Calibri"/>
              <a:cs typeface="Calibri"/>
            </a:endParaRPr>
          </a:p>
          <a:p>
            <a:pPr marL="290830" indent="-278130">
              <a:lnSpc>
                <a:spcPct val="100000"/>
              </a:lnSpc>
              <a:spcBef>
                <a:spcPts val="655"/>
              </a:spcBef>
              <a:buAutoNum type="arabicPlain"/>
              <a:tabLst>
                <a:tab pos="290830" algn="l"/>
              </a:tabLst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J.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Gilmer,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Schoenholz,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35" dirty="0">
                <a:solidFill>
                  <a:srgbClr val="22373A"/>
                </a:solidFill>
                <a:latin typeface="Calibri"/>
                <a:cs typeface="Calibri"/>
              </a:rPr>
              <a:t>P.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F.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Riley,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Vinyals,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G.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E.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Dahl,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“Neural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message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passing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quantum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chemistry,”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endParaRPr sz="750">
              <a:latin typeface="Calibri"/>
              <a:cs typeface="Calibri"/>
            </a:endParaRPr>
          </a:p>
          <a:p>
            <a:pPr marL="290830">
              <a:lnSpc>
                <a:spcPct val="100000"/>
              </a:lnSpc>
              <a:spcBef>
                <a:spcPts val="245"/>
              </a:spcBef>
            </a:pP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International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machine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learning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PMLR,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2017,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1263–1272.</a:t>
            </a:r>
            <a:endParaRPr sz="750">
              <a:latin typeface="Calibri"/>
              <a:cs typeface="Calibri"/>
            </a:endParaRPr>
          </a:p>
          <a:p>
            <a:pPr marL="290830" marR="234315" indent="-278765">
              <a:lnSpc>
                <a:spcPct val="127299"/>
              </a:lnSpc>
              <a:spcBef>
                <a:spcPts val="409"/>
              </a:spcBef>
              <a:buClr>
                <a:srgbClr val="22373A"/>
              </a:buClr>
              <a:buFont typeface="Calibri"/>
              <a:buAutoNum type="arabicPlain" startAt="6"/>
              <a:tabLst>
                <a:tab pos="290830" algn="l"/>
              </a:tabLst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J.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Chung,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Gulcehre,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K.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Cho,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22373A"/>
                </a:solidFill>
                <a:latin typeface="Calibri"/>
                <a:cs typeface="Calibri"/>
              </a:rPr>
              <a:t>Y.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Bengio,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“Empirical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evaluation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gated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recurrent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networks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on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sequence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modeling,”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arXiv preprint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arXiv:1412.3555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2014.</a:t>
            </a:r>
            <a:endParaRPr sz="75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References</a:t>
            </a:r>
            <a:r>
              <a:rPr spc="85" dirty="0"/>
              <a:t>  </a:t>
            </a:r>
            <a:r>
              <a:rPr spc="-25" dirty="0"/>
              <a:t>ii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5614988" y="2982913"/>
            <a:ext cx="150812" cy="150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ii</a:t>
            </a:r>
          </a:p>
        </p:txBody>
      </p:sp>
      <p:sp>
        <p:nvSpPr>
          <p:cNvPr id="3" name="object 3"/>
          <p:cNvSpPr/>
          <p:nvPr/>
        </p:nvSpPr>
        <p:spPr>
          <a:xfrm>
            <a:off x="370154" y="454520"/>
            <a:ext cx="558165" cy="0"/>
          </a:xfrm>
          <a:custGeom>
            <a:avLst/>
            <a:gdLst/>
            <a:ahLst/>
            <a:cxnLst/>
            <a:rect l="l" t="t" r="r" b="b"/>
            <a:pathLst>
              <a:path w="558165">
                <a:moveTo>
                  <a:pt x="0" y="0"/>
                </a:moveTo>
                <a:lnTo>
                  <a:pt x="557875" y="0"/>
                </a:lnTo>
              </a:path>
            </a:pathLst>
          </a:custGeom>
          <a:ln w="20320">
            <a:solidFill>
              <a:srgbClr val="007A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1684362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[10]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2029104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[11]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2373858"/>
            <a:ext cx="17780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[12]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618494"/>
            <a:ext cx="5040630" cy="204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830" marR="301625" indent="-278765">
              <a:lnSpc>
                <a:spcPct val="127299"/>
              </a:lnSpc>
              <a:spcBef>
                <a:spcPts val="100"/>
              </a:spcBef>
              <a:buAutoNum type="arabicPlain" startAt="7"/>
              <a:tabLst>
                <a:tab pos="290830" algn="l"/>
              </a:tabLst>
            </a:pPr>
            <a:r>
              <a:rPr sz="750" spc="-40" dirty="0">
                <a:solidFill>
                  <a:srgbClr val="22373A"/>
                </a:solidFill>
                <a:latin typeface="Calibri"/>
                <a:cs typeface="Calibri"/>
              </a:rPr>
              <a:t>Y.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Seo,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22373A"/>
                </a:solidFill>
                <a:latin typeface="Calibri"/>
                <a:cs typeface="Calibri"/>
              </a:rPr>
              <a:t>M.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Defferrard,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35" dirty="0">
                <a:solidFill>
                  <a:srgbClr val="22373A"/>
                </a:solidFill>
                <a:latin typeface="Calibri"/>
                <a:cs typeface="Calibri"/>
              </a:rPr>
              <a:t>P.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Vandergheynst,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X.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Bresson, “Structured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sequence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modeling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with graph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convolutional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recurrent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networks,”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in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International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 on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Neural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Information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 Processing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Springer, 2018,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pp.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362–373.</a:t>
            </a:r>
            <a:endParaRPr sz="750">
              <a:latin typeface="Calibri"/>
              <a:cs typeface="Calibri"/>
            </a:endParaRPr>
          </a:p>
          <a:p>
            <a:pPr marL="290830" indent="-278130">
              <a:lnSpc>
                <a:spcPct val="100000"/>
              </a:lnSpc>
              <a:spcBef>
                <a:spcPts val="670"/>
              </a:spcBef>
              <a:buAutoNum type="arabicPlain" startAt="7"/>
              <a:tabLst>
                <a:tab pos="290830" algn="l"/>
              </a:tabLst>
            </a:pPr>
            <a:r>
              <a:rPr sz="750" spc="-40" dirty="0">
                <a:solidFill>
                  <a:srgbClr val="22373A"/>
                </a:solidFill>
                <a:latin typeface="Calibri"/>
                <a:cs typeface="Calibri"/>
              </a:rPr>
              <a:t>Y.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Li,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Yu,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Shahabi,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22373A"/>
                </a:solidFill>
                <a:latin typeface="Calibri"/>
                <a:cs typeface="Calibri"/>
              </a:rPr>
              <a:t>Y.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Liu,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“Diffusion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convolutional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recurrent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network: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Data-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driven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traffic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forecasting,”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endParaRPr sz="750">
              <a:latin typeface="Calibri"/>
              <a:cs typeface="Calibri"/>
            </a:endParaRPr>
          </a:p>
          <a:p>
            <a:pPr marL="290830">
              <a:lnSpc>
                <a:spcPct val="100000"/>
              </a:lnSpc>
              <a:spcBef>
                <a:spcPts val="245"/>
              </a:spcBef>
            </a:pP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International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</a:t>
            </a:r>
            <a:r>
              <a:rPr sz="750" i="1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Learning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Representations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-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2018.</a:t>
            </a:r>
            <a:endParaRPr sz="750">
              <a:latin typeface="Calibri"/>
              <a:cs typeface="Calibri"/>
            </a:endParaRPr>
          </a:p>
          <a:p>
            <a:pPr marL="290830" marR="235585" indent="-278765">
              <a:lnSpc>
                <a:spcPct val="127299"/>
              </a:lnSpc>
              <a:spcBef>
                <a:spcPts val="420"/>
              </a:spcBef>
              <a:buAutoNum type="arabicPlain" startAt="9"/>
              <a:tabLst>
                <a:tab pos="290830" algn="l"/>
              </a:tabLst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B.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Yu,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H.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Yin,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Zhu,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“Spatio-temporal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convolutional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networks: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40" dirty="0">
                <a:solidFill>
                  <a:srgbClr val="22373A"/>
                </a:solidFill>
                <a:latin typeface="Calibri"/>
                <a:cs typeface="Calibri"/>
              </a:rPr>
              <a:t>A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deep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learning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framework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traffic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forecasting,”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Proceedings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of the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27th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International Joint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Conference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Artificial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Intelligence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2018, pp.</a:t>
            </a:r>
            <a:r>
              <a:rPr sz="750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3634–3640.</a:t>
            </a:r>
            <a:endParaRPr sz="750">
              <a:latin typeface="Calibri"/>
              <a:cs typeface="Calibri"/>
            </a:endParaRPr>
          </a:p>
          <a:p>
            <a:pPr marL="290830" marR="422275" indent="-635">
              <a:lnSpc>
                <a:spcPct val="127299"/>
              </a:lnSpc>
              <a:spcBef>
                <a:spcPts val="425"/>
              </a:spcBef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I.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Marisca,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0" dirty="0">
                <a:solidFill>
                  <a:srgbClr val="22373A"/>
                </a:solidFill>
                <a:latin typeface="Calibri"/>
                <a:cs typeface="Calibri"/>
              </a:rPr>
              <a:t>A.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Cini,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C.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Alippi,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“Learning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to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reconstruct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missing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data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from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spatiotemporal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graphs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with</a:t>
            </a:r>
            <a:r>
              <a:rPr sz="750" spc="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sparse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observations,”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r>
              <a:rPr sz="750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Advances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in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Neural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Information</a:t>
            </a:r>
            <a:r>
              <a:rPr sz="750" i="1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Processing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Systems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1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2022.</a:t>
            </a:r>
            <a:endParaRPr sz="750">
              <a:latin typeface="Calibri"/>
              <a:cs typeface="Calibri"/>
            </a:endParaRPr>
          </a:p>
          <a:p>
            <a:pPr marL="290830" marR="128270" indent="-635">
              <a:lnSpc>
                <a:spcPct val="127299"/>
              </a:lnSpc>
              <a:spcBef>
                <a:spcPts val="425"/>
              </a:spcBef>
            </a:pP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22373A"/>
                </a:solidFill>
                <a:latin typeface="Calibri"/>
                <a:cs typeface="Calibri"/>
              </a:rPr>
              <a:t>Wu,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D.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Zheng,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Pan,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Q.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Gan,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G.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Long,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G.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Karypis,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“Traversenet: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Unifying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space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message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passing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25" dirty="0">
                <a:solidFill>
                  <a:srgbClr val="22373A"/>
                </a:solidFill>
                <a:latin typeface="Calibri"/>
                <a:cs typeface="Calibri"/>
              </a:rPr>
              <a:t>for</a:t>
            </a:r>
            <a:r>
              <a:rPr sz="750" spc="5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traffic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forecasting,”</a:t>
            </a:r>
            <a:r>
              <a:rPr sz="750" spc="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IEEE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Transactions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on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Neural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Networks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and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Learning</a:t>
            </a:r>
            <a:r>
              <a:rPr sz="750" i="1" spc="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Systems</a:t>
            </a:r>
            <a:r>
              <a:rPr sz="750" dirty="0">
                <a:solidFill>
                  <a:srgbClr val="6E7B7D"/>
                </a:solidFill>
                <a:latin typeface="Calibri"/>
                <a:cs typeface="Calibri"/>
              </a:rPr>
              <a:t>,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2022.</a:t>
            </a:r>
            <a:endParaRPr sz="750">
              <a:latin typeface="Calibri"/>
              <a:cs typeface="Calibri"/>
            </a:endParaRPr>
          </a:p>
          <a:p>
            <a:pPr marL="290830" marR="5080" indent="-635">
              <a:lnSpc>
                <a:spcPct val="127299"/>
              </a:lnSpc>
              <a:spcBef>
                <a:spcPts val="420"/>
              </a:spcBef>
            </a:pPr>
            <a:r>
              <a:rPr sz="750" spc="-50" dirty="0">
                <a:solidFill>
                  <a:srgbClr val="22373A"/>
                </a:solidFill>
                <a:latin typeface="Calibri"/>
                <a:cs typeface="Calibri"/>
              </a:rPr>
              <a:t>M.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Sabbaqi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E.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Isufi,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“Graph-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time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convolutional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neural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networks: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22373A"/>
                </a:solidFill>
                <a:latin typeface="Calibri"/>
                <a:cs typeface="Calibri"/>
              </a:rPr>
              <a:t>Architecture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and</a:t>
            </a:r>
            <a:r>
              <a:rPr sz="750" spc="1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theoretical</a:t>
            </a:r>
            <a:r>
              <a:rPr sz="750" spc="2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22373A"/>
                </a:solidFill>
                <a:latin typeface="Calibri"/>
                <a:cs typeface="Calibri"/>
              </a:rPr>
              <a:t>analysis,”</a:t>
            </a:r>
            <a:r>
              <a:rPr sz="750" spc="2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750" i="1" dirty="0">
                <a:solidFill>
                  <a:srgbClr val="6E7B7D"/>
                </a:solidFill>
                <a:latin typeface="Calibri"/>
                <a:cs typeface="Calibri"/>
              </a:rPr>
              <a:t>arXiv</a:t>
            </a:r>
            <a:r>
              <a:rPr sz="750" i="1" spc="15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10" dirty="0">
                <a:solidFill>
                  <a:srgbClr val="6E7B7D"/>
                </a:solidFill>
                <a:latin typeface="Calibri"/>
                <a:cs typeface="Calibri"/>
              </a:rPr>
              <a:t>preprint</a:t>
            </a:r>
            <a:r>
              <a:rPr sz="750" i="1" spc="5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i="1" spc="-20" dirty="0">
                <a:solidFill>
                  <a:srgbClr val="6E7B7D"/>
                </a:solidFill>
                <a:latin typeface="Calibri"/>
                <a:cs typeface="Calibri"/>
              </a:rPr>
              <a:t>arXiv:2206.15174</a:t>
            </a:r>
            <a:r>
              <a:rPr sz="750" spc="-20" dirty="0">
                <a:solidFill>
                  <a:srgbClr val="6E7B7D"/>
                </a:solidFill>
                <a:latin typeface="Calibri"/>
                <a:cs typeface="Calibri"/>
              </a:rPr>
              <a:t>,</a:t>
            </a:r>
            <a:r>
              <a:rPr sz="750" spc="100" dirty="0">
                <a:solidFill>
                  <a:srgbClr val="6E7B7D"/>
                </a:solidFill>
                <a:latin typeface="Calibri"/>
                <a:cs typeface="Calibri"/>
              </a:rPr>
              <a:t> </a:t>
            </a:r>
            <a:r>
              <a:rPr sz="750" spc="-10" dirty="0">
                <a:solidFill>
                  <a:srgbClr val="6E7B7D"/>
                </a:solidFill>
                <a:latin typeface="Calibri"/>
                <a:cs typeface="Calibri"/>
              </a:rPr>
              <a:t>2022.</a:t>
            </a:r>
            <a:endParaRPr sz="750">
              <a:latin typeface="Calibri"/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1_Office Theme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198B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10709</Words>
  <Application>Microsoft Office PowerPoint</Application>
  <PresentationFormat>自定义</PresentationFormat>
  <Paragraphs>1581</Paragraphs>
  <Slides>103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23" baseType="lpstr">
      <vt:lpstr>Arial</vt:lpstr>
      <vt:lpstr>Book Antiqua</vt:lpstr>
      <vt:lpstr>Bookman Old Style</vt:lpstr>
      <vt:lpstr>Calibri</vt:lpstr>
      <vt:lpstr>Century</vt:lpstr>
      <vt:lpstr>Century Gothic</vt:lpstr>
      <vt:lpstr>Century Schoolbook</vt:lpstr>
      <vt:lpstr>Copperplate Gothic Bold</vt:lpstr>
      <vt:lpstr>Courier New</vt:lpstr>
      <vt:lpstr>DejaVu Sans Mono</vt:lpstr>
      <vt:lpstr>Garamond</vt:lpstr>
      <vt:lpstr>Georgia</vt:lpstr>
      <vt:lpstr>LM Roman 10</vt:lpstr>
      <vt:lpstr>Lucida Sans</vt:lpstr>
      <vt:lpstr>Lucida Sans Unicode</vt:lpstr>
      <vt:lpstr>Tahoma</vt:lpstr>
      <vt:lpstr>Times New Roman</vt:lpstr>
      <vt:lpstr>Trebuchet MS</vt:lpstr>
      <vt:lpstr>Verdana</vt:lpstr>
      <vt:lpstr>1_Office Theme</vt:lpstr>
      <vt:lpstr>Sequence modelling RNN, LSTM, GRU</vt:lpstr>
      <vt:lpstr>Graph Deep Learning for Spatiotemporal Time Series Forecasting, Reconstruction and Analysis</vt:lpstr>
      <vt:lpstr>PowerPoint 演示文稿</vt:lpstr>
      <vt:lpstr>Deep learning for time series forecasting</vt:lpstr>
      <vt:lpstr>Relational inductive biases</vt:lpstr>
      <vt:lpstr>What this tutorial is about</vt:lpstr>
      <vt:lpstr>Tutorial outline</vt:lpstr>
      <vt:lpstr>PowerPoint 演示文稿</vt:lpstr>
      <vt:lpstr>PowerPoint 演示文稿</vt:lpstr>
      <vt:lpstr>Collections of time series</vt:lpstr>
      <vt:lpstr>Correlated time series</vt:lpstr>
      <vt:lpstr>Relational information</vt:lpstr>
      <vt:lpstr>Relational information with attributes</vt:lpstr>
      <vt:lpstr>Spatiotemporal time series</vt:lpstr>
      <vt:lpstr>Example: Traffic monitoring system</vt:lpstr>
      <vt:lpstr>Time series forecasting</vt:lpstr>
      <vt:lpstr>Time series forecasting + relational inductive biases</vt:lpstr>
      <vt:lpstr>Point forecasts</vt:lpstr>
      <vt:lpstr>PowerPoint 演示文稿</vt:lpstr>
      <vt:lpstr>Spatiotemporal Graph Neural Networks</vt:lpstr>
      <vt:lpstr>Message-passing neural networks</vt:lpstr>
      <vt:lpstr>Message passing in action</vt:lpstr>
      <vt:lpstr>Spatiotemporal message passing</vt:lpstr>
      <vt:lpstr>A general recipe</vt:lpstr>
      <vt:lpstr>Framework overview</vt:lpstr>
      <vt:lpstr>Design paradigms for STGNNs</vt:lpstr>
      <vt:lpstr>Time-and-Space</vt:lpstr>
      <vt:lpstr>Example 1: From Recurrent Neural Networks...</vt:lpstr>
      <vt:lpstr>...to Graph Convolutional Recurrent Neural Networks</vt:lpstr>
      <vt:lpstr>Popular GCRNNs</vt:lpstr>
      <vt:lpstr>Example 2: Spatiotemporal convolutional networks (i)</vt:lpstr>
      <vt:lpstr>Spatiotemporal convolutional networks (ii)</vt:lpstr>
      <vt:lpstr>Example 3: Temporal Graph Convolution</vt:lpstr>
      <vt:lpstr>Example 4: Product graph representations</vt:lpstr>
      <vt:lpstr>Building product graph representations</vt:lpstr>
      <vt:lpstr>Time-then-Space models</vt:lpstr>
      <vt:lpstr>Full TTS model</vt:lpstr>
      <vt:lpstr>Pros &amp; Cons of TTS models</vt:lpstr>
      <vt:lpstr>Space-then-Time</vt:lpstr>
      <vt:lpstr>Full STT model</vt:lpstr>
      <vt:lpstr>PowerPoint 演示文稿</vt:lpstr>
      <vt:lpstr>Global vs local</vt:lpstr>
      <vt:lpstr>Trade-offs</vt:lpstr>
      <vt:lpstr>Globality and locality in STGNNs</vt:lpstr>
      <vt:lpstr>Global-local STGNNs (Example 1)</vt:lpstr>
      <vt:lpstr>Global-local STGNNs (Example 2)</vt:lpstr>
      <vt:lpstr>Global-local STGNNs (Example 2)</vt:lpstr>
      <vt:lpstr>Pros &amp; Cons of global-local STGNNs</vt:lpstr>
      <vt:lpstr>Learnable node embeddings</vt:lpstr>
      <vt:lpstr>Node embeddings in action</vt:lpstr>
      <vt:lpstr>Advantages of node embeddings</vt:lpstr>
      <vt:lpstr>Example: global-local TTS</vt:lpstr>
      <vt:lpstr>Global and local models Some empirical results</vt:lpstr>
      <vt:lpstr>PowerPoint 演示文稿</vt:lpstr>
      <vt:lpstr>Questions to answer</vt:lpstr>
      <vt:lpstr>Performance at task</vt:lpstr>
      <vt:lpstr>Residual correlation analysis</vt:lpstr>
      <vt:lpstr>Statistical tests for residual correlation</vt:lpstr>
      <vt:lpstr>AZ-Whiteness test: a spatio-temporal test</vt:lpstr>
      <vt:lpstr>Where can we improve?</vt:lpstr>
      <vt:lpstr>Challenges</vt:lpstr>
      <vt:lpstr>Challenges</vt:lpstr>
      <vt:lpstr>PowerPoint 演示文稿</vt:lpstr>
      <vt:lpstr>Learning and adjacency matrix</vt:lpstr>
      <vt:lpstr>Time-series similarities</vt:lpstr>
      <vt:lpstr>Latent graph learning</vt:lpstr>
      <vt:lpstr>Direct approach</vt:lpstr>
      <vt:lpstr>Direct approach: factorization methods</vt:lpstr>
      <vt:lpstr>Pro &amp; Cons of the direct approach</vt:lpstr>
      <vt:lpstr>Probabilistic methods</vt:lpstr>
      <vt:lpstr>Monte Carlo gradient estimators</vt:lpstr>
      <vt:lpstr>PowerPoint 演示文稿</vt:lpstr>
      <vt:lpstr>Inductive learning</vt:lpstr>
      <vt:lpstr>Transferability of STGNNs</vt:lpstr>
      <vt:lpstr>PowerPoint 演示文稿</vt:lpstr>
      <vt:lpstr>The scalability feature</vt:lpstr>
      <vt:lpstr>The scalability issue</vt:lpstr>
      <vt:lpstr>Computational complexity of STGNNs</vt:lpstr>
      <vt:lpstr>Graph subsampling</vt:lpstr>
      <vt:lpstr>Pre-computation</vt:lpstr>
      <vt:lpstr>SGP: Scalable Graph Predictor [31]</vt:lpstr>
      <vt:lpstr>PowerPoint 演示文稿</vt:lpstr>
      <vt:lpstr>The problem of missing data</vt:lpstr>
      <vt:lpstr>Time series imputation (i)</vt:lpstr>
      <vt:lpstr>Time series imputation (ii)</vt:lpstr>
      <vt:lpstr>Deep learning for TSI</vt:lpstr>
      <vt:lpstr>Time series imputation + relational inductive biases</vt:lpstr>
      <vt:lpstr>Graph Recurrent Imputation Network</vt:lpstr>
      <vt:lpstr>Forecasting from Partial Observations</vt:lpstr>
      <vt:lpstr>Beyond imputation</vt:lpstr>
      <vt:lpstr>Virtual sensing</vt:lpstr>
      <vt:lpstr>PowerPoint 演示文稿</vt:lpstr>
      <vt:lpstr>tsl: PyTorch Spatiotemporal Library</vt:lpstr>
      <vt:lpstr>PowerPoint 演示文稿</vt:lpstr>
      <vt:lpstr>Some Takeaways</vt:lpstr>
      <vt:lpstr>PowerPoint 演示文稿</vt:lpstr>
      <vt:lpstr>THE END Questions?</vt:lpstr>
      <vt:lpstr>References  i</vt:lpstr>
      <vt:lpstr>References  ii</vt:lpstr>
      <vt:lpstr>References  iii</vt:lpstr>
      <vt:lpstr>References  iv</vt:lpstr>
      <vt:lpstr>References  v</vt:lpstr>
      <vt:lpstr>References  vi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Deep Learning for Spatiotemporal Time Series - Forecasting, Reconstruction and Analysis</dc:title>
  <dc:creator>Cesare Alippi, Daniele Zambon, Andrea Cini, Ivan Marisca</dc:creator>
  <cp:lastModifiedBy>Shuai Huang</cp:lastModifiedBy>
  <cp:revision>2</cp:revision>
  <dcterms:created xsi:type="dcterms:W3CDTF">2024-12-03T00:19:20Z</dcterms:created>
  <dcterms:modified xsi:type="dcterms:W3CDTF">2024-12-03T01:18:26Z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2023-09-27T00:00:00Z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2024-12-03T00:00:00Z</vt:filetime>
  </property>
  <property fmtid="{D5CDD505-2E9C-101B-9397-08002B2CF9AE}" pid="5" name="PTEX.Fullbanner">
    <vt:lpwstr>This is pdfTeX, Version 3.141592653-2.6-1.40.24 (TeX Live 2022) kpathsea version 6.3.4</vt:lpwstr>
  </property>
  <property fmtid="{D5CDD505-2E9C-101B-9397-08002B2CF9AE}" pid="6" name="Producer">
    <vt:lpwstr>pdfTeX-1.40.24</vt:lpwstr>
  </property>
</Properties>
</file>